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72"/>
  </p:notesMasterIdLst>
  <p:handoutMasterIdLst>
    <p:handoutMasterId r:id="rId73"/>
  </p:handoutMasterIdLst>
  <p:sldIdLst>
    <p:sldId id="256" r:id="rId2"/>
    <p:sldId id="257" r:id="rId3"/>
    <p:sldId id="323" r:id="rId4"/>
    <p:sldId id="324" r:id="rId5"/>
    <p:sldId id="325" r:id="rId6"/>
    <p:sldId id="326" r:id="rId7"/>
    <p:sldId id="327" r:id="rId8"/>
    <p:sldId id="328" r:id="rId9"/>
    <p:sldId id="329" r:id="rId10"/>
    <p:sldId id="330" r:id="rId11"/>
    <p:sldId id="331" r:id="rId12"/>
    <p:sldId id="332" r:id="rId13"/>
    <p:sldId id="333" r:id="rId14"/>
    <p:sldId id="334" r:id="rId15"/>
    <p:sldId id="335" r:id="rId16"/>
    <p:sldId id="336" r:id="rId17"/>
    <p:sldId id="337" r:id="rId18"/>
    <p:sldId id="338" r:id="rId19"/>
    <p:sldId id="339" r:id="rId20"/>
    <p:sldId id="340" r:id="rId21"/>
    <p:sldId id="341" r:id="rId22"/>
    <p:sldId id="342" r:id="rId23"/>
    <p:sldId id="343" r:id="rId24"/>
    <p:sldId id="344" r:id="rId25"/>
    <p:sldId id="345" r:id="rId26"/>
    <p:sldId id="346" r:id="rId27"/>
    <p:sldId id="347" r:id="rId28"/>
    <p:sldId id="348" r:id="rId29"/>
    <p:sldId id="349" r:id="rId30"/>
    <p:sldId id="350" r:id="rId31"/>
    <p:sldId id="351" r:id="rId32"/>
    <p:sldId id="356" r:id="rId33"/>
    <p:sldId id="355" r:id="rId34"/>
    <p:sldId id="353" r:id="rId35"/>
    <p:sldId id="352" r:id="rId36"/>
    <p:sldId id="357" r:id="rId37"/>
    <p:sldId id="358" r:id="rId38"/>
    <p:sldId id="359" r:id="rId39"/>
    <p:sldId id="360" r:id="rId40"/>
    <p:sldId id="365" r:id="rId41"/>
    <p:sldId id="364" r:id="rId42"/>
    <p:sldId id="363" r:id="rId43"/>
    <p:sldId id="362" r:id="rId44"/>
    <p:sldId id="366" r:id="rId45"/>
    <p:sldId id="367" r:id="rId46"/>
    <p:sldId id="368" r:id="rId47"/>
    <p:sldId id="371" r:id="rId48"/>
    <p:sldId id="369" r:id="rId49"/>
    <p:sldId id="372" r:id="rId50"/>
    <p:sldId id="375" r:id="rId51"/>
    <p:sldId id="374" r:id="rId52"/>
    <p:sldId id="373" r:id="rId53"/>
    <p:sldId id="376" r:id="rId54"/>
    <p:sldId id="377" r:id="rId55"/>
    <p:sldId id="378" r:id="rId56"/>
    <p:sldId id="379" r:id="rId57"/>
    <p:sldId id="380" r:id="rId58"/>
    <p:sldId id="381" r:id="rId59"/>
    <p:sldId id="382" r:id="rId60"/>
    <p:sldId id="383" r:id="rId61"/>
    <p:sldId id="384" r:id="rId62"/>
    <p:sldId id="385" r:id="rId63"/>
    <p:sldId id="386" r:id="rId64"/>
    <p:sldId id="387" r:id="rId65"/>
    <p:sldId id="388" r:id="rId66"/>
    <p:sldId id="389" r:id="rId67"/>
    <p:sldId id="390" r:id="rId68"/>
    <p:sldId id="391" r:id="rId69"/>
    <p:sldId id="392" r:id="rId70"/>
    <p:sldId id="393" r:id="rId71"/>
  </p:sldIdLst>
  <p:sldSz cx="9144000" cy="6858000" type="screen4x3"/>
  <p:notesSz cx="6858000" cy="9144000"/>
  <p:defaultTextStyle>
    <a:defPPr>
      <a:defRPr lang="en-CA"/>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CC6600"/>
    <a:srgbClr val="FFCC00"/>
    <a:srgbClr val="FF9900"/>
    <a:srgbClr val="FFA829"/>
    <a:srgbClr val="663300"/>
    <a:srgbClr val="CC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91" autoAdjust="0"/>
    <p:restoredTop sz="59297" autoAdjust="0"/>
  </p:normalViewPr>
  <p:slideViewPr>
    <p:cSldViewPr>
      <p:cViewPr>
        <p:scale>
          <a:sx n="54" d="100"/>
          <a:sy n="54" d="100"/>
        </p:scale>
        <p:origin x="-3264" y="-3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12"/>
    </p:cViewPr>
  </p:sorterViewPr>
  <p:notesViewPr>
    <p:cSldViewPr>
      <p:cViewPr>
        <p:scale>
          <a:sx n="100" d="100"/>
          <a:sy n="100" d="100"/>
        </p:scale>
        <p:origin x="-3536" y="-44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2"/>
                </a:solidFill>
                <a:effectLst>
                  <a:outerShdw blurRad="38100" dist="38100" dir="2700000" algn="tl">
                    <a:srgbClr val="C0C0C0"/>
                  </a:outerShdw>
                </a:effectLst>
                <a:latin typeface="Arial" pitchFamily="34" charset="0"/>
              </a:defRPr>
            </a:lvl1pPr>
          </a:lstStyle>
          <a:p>
            <a:endParaRPr lang="en-CA"/>
          </a:p>
        </p:txBody>
      </p:sp>
      <p:sp>
        <p:nvSpPr>
          <p:cNvPr id="593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2"/>
                </a:solidFill>
                <a:effectLst>
                  <a:outerShdw blurRad="38100" dist="38100" dir="2700000" algn="tl">
                    <a:srgbClr val="C0C0C0"/>
                  </a:outerShdw>
                </a:effectLst>
                <a:latin typeface="Arial" pitchFamily="34" charset="0"/>
              </a:defRPr>
            </a:lvl1pPr>
          </a:lstStyle>
          <a:p>
            <a:endParaRPr lang="en-CA"/>
          </a:p>
        </p:txBody>
      </p:sp>
      <p:sp>
        <p:nvSpPr>
          <p:cNvPr id="593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2"/>
                </a:solidFill>
                <a:effectLst>
                  <a:outerShdw blurRad="38100" dist="38100" dir="2700000" algn="tl">
                    <a:srgbClr val="C0C0C0"/>
                  </a:outerShdw>
                </a:effectLst>
                <a:latin typeface="Arial" pitchFamily="34" charset="0"/>
              </a:defRPr>
            </a:lvl1pPr>
          </a:lstStyle>
          <a:p>
            <a:endParaRPr lang="en-CA"/>
          </a:p>
        </p:txBody>
      </p:sp>
      <p:sp>
        <p:nvSpPr>
          <p:cNvPr id="593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2"/>
                </a:solidFill>
                <a:effectLst>
                  <a:outerShdw blurRad="38100" dist="38100" dir="2700000" algn="tl">
                    <a:srgbClr val="C0C0C0"/>
                  </a:outerShdw>
                </a:effectLst>
                <a:latin typeface="Arial" pitchFamily="34" charset="0"/>
              </a:defRPr>
            </a:lvl1pPr>
          </a:lstStyle>
          <a:p>
            <a:fld id="{59D661AB-8167-4CD5-86F3-4A86C2749483}" type="slidenum">
              <a:rPr lang="en-CA"/>
              <a:pPr/>
              <a:t>‹#›</a:t>
            </a:fld>
            <a:endParaRPr lang="en-CA"/>
          </a:p>
        </p:txBody>
      </p:sp>
    </p:spTree>
    <p:extLst>
      <p:ext uri="{BB962C8B-B14F-4D97-AF65-F5344CB8AC3E}">
        <p14:creationId xmlns:p14="http://schemas.microsoft.com/office/powerpoint/2010/main" val="2092708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CA"/>
          </a:p>
        </p:txBody>
      </p:sp>
      <p:sp>
        <p:nvSpPr>
          <p:cNvPr id="13315"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CA"/>
          </a:p>
        </p:txBody>
      </p:sp>
      <p:sp>
        <p:nvSpPr>
          <p:cNvPr id="13316" name="Rectangle 1028"/>
          <p:cNvSpPr>
            <a:spLocks noGrp="1" noRot="1" noChangeAspect="1" noChangeArrowheads="1" noTextEdit="1"/>
          </p:cNvSpPr>
          <p:nvPr>
            <p:ph type="sldImg" idx="2"/>
          </p:nvPr>
        </p:nvSpPr>
        <p:spPr bwMode="auto">
          <a:xfrm>
            <a:off x="1125538" y="684213"/>
            <a:ext cx="4572000" cy="3429000"/>
          </a:xfrm>
          <a:prstGeom prst="rect">
            <a:avLst/>
          </a:prstGeom>
          <a:noFill/>
          <a:ln w="9525">
            <a:solidFill>
              <a:srgbClr val="000000"/>
            </a:solidFill>
            <a:miter lim="800000"/>
            <a:headEnd/>
            <a:tailEnd/>
          </a:ln>
          <a:effectLst/>
        </p:spPr>
      </p:sp>
      <p:sp>
        <p:nvSpPr>
          <p:cNvPr id="13317"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p>
        </p:txBody>
      </p:sp>
      <p:sp>
        <p:nvSpPr>
          <p:cNvPr id="13318"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CA"/>
          </a:p>
        </p:txBody>
      </p:sp>
      <p:sp>
        <p:nvSpPr>
          <p:cNvPr id="13319"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7B7EEAE-5A4B-4215-B704-C976B3A236AA}" type="slidenum">
              <a:rPr lang="en-CA"/>
              <a:pPr/>
              <a:t>‹#›</a:t>
            </a:fld>
            <a:endParaRPr lang="en-CA"/>
          </a:p>
        </p:txBody>
      </p:sp>
    </p:spTree>
    <p:extLst>
      <p:ext uri="{BB962C8B-B14F-4D97-AF65-F5344CB8AC3E}">
        <p14:creationId xmlns:p14="http://schemas.microsoft.com/office/powerpoint/2010/main" val="16740507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100" kern="1200">
        <a:solidFill>
          <a:schemeClr val="tx1"/>
        </a:solidFill>
        <a:latin typeface="Arial"/>
        <a:ea typeface="+mn-ea"/>
        <a:cs typeface="Arial"/>
      </a:defRPr>
    </a:lvl1pPr>
    <a:lvl2pPr marL="457200" algn="l" rtl="0" fontAlgn="base">
      <a:spcBef>
        <a:spcPct val="30000"/>
      </a:spcBef>
      <a:spcAft>
        <a:spcPct val="0"/>
      </a:spcAft>
      <a:defRPr sz="1100" kern="1200">
        <a:solidFill>
          <a:schemeClr val="tx1"/>
        </a:solidFill>
        <a:latin typeface="Arial"/>
        <a:ea typeface="+mn-ea"/>
        <a:cs typeface="Arial"/>
      </a:defRPr>
    </a:lvl2pPr>
    <a:lvl3pPr marL="914400" algn="l" rtl="0" fontAlgn="base">
      <a:spcBef>
        <a:spcPct val="30000"/>
      </a:spcBef>
      <a:spcAft>
        <a:spcPct val="0"/>
      </a:spcAft>
      <a:defRPr sz="1100" kern="1200">
        <a:solidFill>
          <a:schemeClr val="tx1"/>
        </a:solidFill>
        <a:latin typeface="Arial"/>
        <a:ea typeface="+mn-ea"/>
        <a:cs typeface="Arial"/>
      </a:defRPr>
    </a:lvl3pPr>
    <a:lvl4pPr marL="1371600" algn="l" rtl="0" fontAlgn="base">
      <a:spcBef>
        <a:spcPct val="30000"/>
      </a:spcBef>
      <a:spcAft>
        <a:spcPct val="0"/>
      </a:spcAft>
      <a:defRPr sz="1100" kern="1200">
        <a:solidFill>
          <a:schemeClr val="tx1"/>
        </a:solidFill>
        <a:latin typeface="Arial"/>
        <a:ea typeface="+mn-ea"/>
        <a:cs typeface="Arial"/>
      </a:defRPr>
    </a:lvl4pPr>
    <a:lvl5pPr marL="1828800" algn="l" rtl="0" fontAlgn="base">
      <a:spcBef>
        <a:spcPct val="30000"/>
      </a:spcBef>
      <a:spcAft>
        <a:spcPct val="0"/>
      </a:spcAft>
      <a:defRPr sz="1100" kern="1200">
        <a:solidFill>
          <a:schemeClr val="tx1"/>
        </a:solidFill>
        <a:latin typeface="Arial"/>
        <a:ea typeface="+mn-ea"/>
        <a:cs typeface="Arial"/>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E564F78-A08C-4C74-8DC4-487797C11F16}" type="slidenum">
              <a:rPr lang="en-CA"/>
              <a:pPr/>
              <a:t>1</a:t>
            </a:fld>
            <a:endParaRPr lang="en-CA"/>
          </a:p>
        </p:txBody>
      </p:sp>
      <p:sp>
        <p:nvSpPr>
          <p:cNvPr id="61442" name="Rectangle 2"/>
          <p:cNvSpPr>
            <a:spLocks noGrp="1" noRot="1" noChangeAspect="1" noChangeArrowheads="1" noTextEdit="1"/>
          </p:cNvSpPr>
          <p:nvPr>
            <p:ph type="sldImg"/>
          </p:nvPr>
        </p:nvSpPr>
        <p:spPr>
          <a:xfrm>
            <a:off x="1125538" y="684213"/>
            <a:ext cx="4510087" cy="3382962"/>
          </a:xfrm>
          <a:ln/>
        </p:spPr>
      </p:sp>
      <p:sp>
        <p:nvSpPr>
          <p:cNvPr id="61443"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CA" sz="1200" kern="1200" dirty="0" smtClean="0">
                <a:solidFill>
                  <a:schemeClr val="tx1"/>
                </a:solidFill>
                <a:effectLst/>
                <a:latin typeface="Times New Roman" pitchFamily="18" charset="0"/>
                <a:ea typeface="+mn-ea"/>
                <a:cs typeface="Arial" pitchFamily="34" charset="0"/>
              </a:rPr>
              <a:t>This program is about preventing soft tissue injuries such as tendonitis, carpal tunnel syndrome and low back pain. Although it is called the Ergonomics Program, ergonomics is a very large field that deals primarily with the interface between workers and the equipment that they use. This program will use some ergonomic concepts, but we will focus on preventing musculoskeletal injuries.</a:t>
            </a:r>
            <a:endParaRPr lang="en-US" sz="1200" kern="1200" dirty="0" smtClean="0">
              <a:solidFill>
                <a:schemeClr val="tx1"/>
              </a:solidFill>
              <a:effectLst/>
              <a:latin typeface="Times New Roman" pitchFamily="18" charset="0"/>
              <a:ea typeface="+mn-ea"/>
              <a:cs typeface="Arial" pitchFamily="34" charset="0"/>
            </a:endParaRPr>
          </a:p>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CA" sz="1100" kern="1200" dirty="0" smtClean="0">
                <a:solidFill>
                  <a:schemeClr val="tx1"/>
                </a:solidFill>
                <a:effectLst/>
                <a:latin typeface="Times New Roman" pitchFamily="18" charset="0"/>
                <a:ea typeface="+mn-ea"/>
                <a:cs typeface="Arial" pitchFamily="34" charset="0"/>
              </a:rPr>
              <a:t>Lift/Lower Force is a risk factor for MSI and refers to the amount of forceful exertion involved in lifting or lowering an object.  An example would be lifting a bag of cement from the floor and placing it on a pallet, or lifting a carton of paper for a printer from a shelf in the storeroom.  This program includes a risk assessment for picking up objects of different weights from different heights.</a:t>
            </a:r>
            <a:endParaRPr lang="en-US" sz="1100" kern="1200" dirty="0" smtClean="0">
              <a:solidFill>
                <a:schemeClr val="tx1"/>
              </a:solidFill>
              <a:effectLst/>
              <a:latin typeface="Times New Roman" pitchFamily="18" charset="0"/>
              <a:ea typeface="+mn-ea"/>
              <a:cs typeface="Arial" pitchFamily="34" charset="0"/>
            </a:endParaRPr>
          </a:p>
        </p:txBody>
      </p:sp>
      <p:sp>
        <p:nvSpPr>
          <p:cNvPr id="4" name="Slide Number Placeholder 3"/>
          <p:cNvSpPr>
            <a:spLocks noGrp="1"/>
          </p:cNvSpPr>
          <p:nvPr>
            <p:ph type="sldNum" sz="quarter" idx="10"/>
          </p:nvPr>
        </p:nvSpPr>
        <p:spPr/>
        <p:txBody>
          <a:bodyPr/>
          <a:lstStyle/>
          <a:p>
            <a:fld id="{F7B7EEAE-5A4B-4215-B704-C976B3A236AA}" type="slidenum">
              <a:rPr lang="en-CA" smtClean="0"/>
              <a:pPr/>
              <a:t>10</a:t>
            </a:fld>
            <a:endParaRPr lang="en-CA"/>
          </a:p>
        </p:txBody>
      </p:sp>
    </p:spTree>
    <p:extLst>
      <p:ext uri="{BB962C8B-B14F-4D97-AF65-F5344CB8AC3E}">
        <p14:creationId xmlns:p14="http://schemas.microsoft.com/office/powerpoint/2010/main" val="33728599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kern="1200" dirty="0" smtClean="0">
                <a:solidFill>
                  <a:schemeClr val="tx1"/>
                </a:solidFill>
                <a:effectLst/>
                <a:latin typeface="Times New Roman" pitchFamily="18" charset="0"/>
                <a:ea typeface="+mn-ea"/>
                <a:cs typeface="Arial" pitchFamily="34" charset="0"/>
              </a:rPr>
              <a:t>Grip Force is another risk factor for MSI and refers to the amount of pressure exerted by a worker on a load, such as gripping an unsupported object. This will only apply to objects that do not have handles and which the worker cannot support from below.</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An example would be carrying a sheet of glass by gripping the upper edges.  Another example of grip force has to do with tools such as screwdrivers or pliers that must be gripped tightly in order to perform the task.</a:t>
            </a:r>
            <a:endParaRPr lang="en-US" sz="1100" kern="1200" dirty="0" smtClean="0">
              <a:solidFill>
                <a:schemeClr val="tx1"/>
              </a:solidFill>
              <a:effectLst/>
              <a:latin typeface="Times New Roman" pitchFamily="18" charset="0"/>
              <a:ea typeface="+mn-ea"/>
              <a:cs typeface="Arial" pitchFamily="34" charset="0"/>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11</a:t>
            </a:fld>
            <a:endParaRPr lang="en-CA"/>
          </a:p>
        </p:txBody>
      </p:sp>
    </p:spTree>
    <p:extLst>
      <p:ext uri="{BB962C8B-B14F-4D97-AF65-F5344CB8AC3E}">
        <p14:creationId xmlns:p14="http://schemas.microsoft.com/office/powerpoint/2010/main" val="33838583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kern="1200" dirty="0" smtClean="0">
                <a:solidFill>
                  <a:schemeClr val="tx1"/>
                </a:solidFill>
                <a:effectLst/>
                <a:latin typeface="Arial"/>
                <a:ea typeface="+mn-ea"/>
                <a:cs typeface="Arial"/>
              </a:rPr>
              <a:t>Duration is another risk factor for MSI.  It refers to the total time per day the worker is exposed to the risk factor. (It does not refer to the duration of the work activity that includes the risk factor.) When duration is associated with repetition or frequency, it refers to duration per day of the repetitious task.</a:t>
            </a:r>
            <a:endParaRPr lang="en-US" sz="1100" kern="1200" dirty="0" smtClean="0">
              <a:solidFill>
                <a:schemeClr val="tx1"/>
              </a:solidFill>
              <a:effectLst/>
              <a:latin typeface="Arial"/>
              <a:ea typeface="+mn-ea"/>
              <a:cs typeface="Arial"/>
            </a:endParaRPr>
          </a:p>
          <a:p>
            <a:r>
              <a:rPr lang="en-CA" sz="1100" kern="1200" dirty="0" smtClean="0">
                <a:solidFill>
                  <a:schemeClr val="tx1"/>
                </a:solidFill>
                <a:effectLst/>
                <a:latin typeface="Arial"/>
                <a:ea typeface="+mn-ea"/>
                <a:cs typeface="Arial"/>
              </a:rPr>
              <a:t> </a:t>
            </a:r>
            <a:endParaRPr lang="en-US" sz="1100" kern="1200" dirty="0" smtClean="0">
              <a:solidFill>
                <a:schemeClr val="tx1"/>
              </a:solidFill>
              <a:effectLst/>
              <a:latin typeface="Arial"/>
              <a:ea typeface="+mn-ea"/>
              <a:cs typeface="Arial"/>
            </a:endParaRPr>
          </a:p>
          <a:p>
            <a:r>
              <a:rPr lang="en-CA" sz="1100" kern="1200" dirty="0" smtClean="0">
                <a:solidFill>
                  <a:schemeClr val="tx1"/>
                </a:solidFill>
                <a:effectLst/>
                <a:latin typeface="Arial"/>
                <a:ea typeface="+mn-ea"/>
                <a:cs typeface="Arial"/>
              </a:rPr>
              <a:t>An example of duration would be shovelling snow. The duration of the repetition would be the length of time shovelling. It would not include time taken to knock down snow from overhead or putting down salt or sand</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12</a:t>
            </a:fld>
            <a:endParaRPr lang="en-CA"/>
          </a:p>
        </p:txBody>
      </p:sp>
    </p:spTree>
    <p:extLst>
      <p:ext uri="{BB962C8B-B14F-4D97-AF65-F5344CB8AC3E}">
        <p14:creationId xmlns:p14="http://schemas.microsoft.com/office/powerpoint/2010/main" val="39001926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CA" sz="1100" kern="1200" dirty="0" smtClean="0">
                <a:solidFill>
                  <a:schemeClr val="tx1"/>
                </a:solidFill>
                <a:effectLst/>
                <a:latin typeface="Times New Roman" pitchFamily="18" charset="0"/>
                <a:ea typeface="+mn-ea"/>
                <a:cs typeface="Arial" pitchFamily="34" charset="0"/>
              </a:rPr>
              <a:t>Repetition is another risk factor. Repetition refers to using the same body part over and over to perform a task, such as using a paintbrush, or prolonged keyboarding.  Repetition is the usual culprit in injuries like carpal tunnel syndrome.</a:t>
            </a:r>
            <a:endParaRPr lang="en-US" sz="1100" kern="1200" dirty="0" smtClean="0">
              <a:solidFill>
                <a:schemeClr val="tx1"/>
              </a:solidFill>
              <a:effectLst/>
              <a:latin typeface="Times New Roman" pitchFamily="18" charset="0"/>
              <a:ea typeface="+mn-ea"/>
              <a:cs typeface="Arial" pitchFamily="34" charset="0"/>
            </a:endParaRPr>
          </a:p>
        </p:txBody>
      </p:sp>
      <p:sp>
        <p:nvSpPr>
          <p:cNvPr id="4" name="Slide Number Placeholder 3"/>
          <p:cNvSpPr>
            <a:spLocks noGrp="1"/>
          </p:cNvSpPr>
          <p:nvPr>
            <p:ph type="sldNum" sz="quarter" idx="10"/>
          </p:nvPr>
        </p:nvSpPr>
        <p:spPr/>
        <p:txBody>
          <a:bodyPr/>
          <a:lstStyle/>
          <a:p>
            <a:fld id="{F7B7EEAE-5A4B-4215-B704-C976B3A236AA}" type="slidenum">
              <a:rPr lang="en-CA" smtClean="0"/>
              <a:pPr/>
              <a:t>13</a:t>
            </a:fld>
            <a:endParaRPr lang="en-CA"/>
          </a:p>
        </p:txBody>
      </p:sp>
    </p:spTree>
    <p:extLst>
      <p:ext uri="{BB962C8B-B14F-4D97-AF65-F5344CB8AC3E}">
        <p14:creationId xmlns:p14="http://schemas.microsoft.com/office/powerpoint/2010/main" val="12112415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CA" sz="1100" kern="1200" dirty="0" smtClean="0">
                <a:solidFill>
                  <a:schemeClr val="tx1"/>
                </a:solidFill>
                <a:effectLst/>
                <a:latin typeface="Arial"/>
                <a:ea typeface="+mn-ea"/>
                <a:cs typeface="Arial"/>
              </a:rPr>
              <a:t>Contact Stress is another of the risk factors for MSI.  Contact stress is the risk of injury occurring when a hard object comes in contact with a small area of the body such as using the palm of the hand as a hammer</a:t>
            </a:r>
            <a:r>
              <a:rPr lang="en-US" sz="1100" kern="1200" dirty="0" smtClean="0">
                <a:solidFill>
                  <a:schemeClr val="tx1"/>
                </a:solidFill>
                <a:effectLst/>
                <a:latin typeface="Arial"/>
                <a:ea typeface="+mn-ea"/>
                <a:cs typeface="Arial"/>
              </a:rPr>
              <a:t>.</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100" kern="1200" dirty="0" smtClean="0">
              <a:solidFill>
                <a:schemeClr val="tx1"/>
              </a:solidFill>
              <a:effectLst/>
              <a:latin typeface="Times New Roman" pitchFamily="18" charset="0"/>
              <a:ea typeface="+mn-ea"/>
              <a:cs typeface="Arial" pitchFamily="34" charset="0"/>
            </a:endParaRPr>
          </a:p>
          <a:p>
            <a:r>
              <a:rPr lang="en-CA" sz="1100" b="1" kern="1200" dirty="0" smtClean="0">
                <a:solidFill>
                  <a:schemeClr val="tx1"/>
                </a:solidFill>
                <a:effectLst/>
                <a:latin typeface="Times New Roman" pitchFamily="18" charset="0"/>
                <a:ea typeface="+mn-ea"/>
                <a:cs typeface="Arial" pitchFamily="34" charset="0"/>
              </a:rPr>
              <a:t>Ask:  </a:t>
            </a:r>
            <a:r>
              <a:rPr lang="en-CA" sz="1100" kern="1200" dirty="0" smtClean="0">
                <a:solidFill>
                  <a:schemeClr val="tx1"/>
                </a:solidFill>
                <a:effectLst/>
                <a:latin typeface="Times New Roman" pitchFamily="18" charset="0"/>
                <a:ea typeface="+mn-ea"/>
                <a:cs typeface="Arial" pitchFamily="34" charset="0"/>
              </a:rPr>
              <a:t>Can anyone think of another type of contact stress?</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b="1" kern="1200" dirty="0" smtClean="0">
                <a:solidFill>
                  <a:schemeClr val="tx1"/>
                </a:solidFill>
                <a:effectLst/>
                <a:latin typeface="Times New Roman" pitchFamily="18" charset="0"/>
                <a:ea typeface="+mn-ea"/>
                <a:cs typeface="Arial" pitchFamily="34" charset="0"/>
              </a:rPr>
              <a:t>Answer:  </a:t>
            </a:r>
            <a:r>
              <a:rPr lang="en-CA" sz="1100" kern="1200" dirty="0" smtClean="0">
                <a:solidFill>
                  <a:schemeClr val="tx1"/>
                </a:solidFill>
                <a:effectLst/>
                <a:latin typeface="Times New Roman" pitchFamily="18" charset="0"/>
                <a:ea typeface="+mn-ea"/>
                <a:cs typeface="Arial" pitchFamily="34" charset="0"/>
              </a:rPr>
              <a:t>Resting your elbow on the table with your head in your hand would put a contact stress on your elbow. Most of us can do that without suffering an injury. On the other hand, there have been recorded cases of draftspersons who have suffered injury to their elbows from resting them on drafting tables for long periods of time.</a:t>
            </a:r>
            <a:endParaRPr lang="en-US" sz="1100" kern="1200" dirty="0" smtClean="0">
              <a:solidFill>
                <a:schemeClr val="tx1"/>
              </a:solidFill>
              <a:effectLst/>
              <a:latin typeface="Times New Roman" pitchFamily="18" charset="0"/>
              <a:ea typeface="+mn-ea"/>
              <a:cs typeface="Arial" pitchFamily="34" charset="0"/>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14</a:t>
            </a:fld>
            <a:endParaRPr lang="en-CA"/>
          </a:p>
        </p:txBody>
      </p:sp>
    </p:spTree>
    <p:extLst>
      <p:ext uri="{BB962C8B-B14F-4D97-AF65-F5344CB8AC3E}">
        <p14:creationId xmlns:p14="http://schemas.microsoft.com/office/powerpoint/2010/main" val="37069411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kern="1200" dirty="0" smtClean="0">
                <a:solidFill>
                  <a:schemeClr val="tx1"/>
                </a:solidFill>
                <a:effectLst/>
                <a:latin typeface="Times New Roman" pitchFamily="18" charset="0"/>
                <a:ea typeface="+mn-ea"/>
                <a:cs typeface="Arial" pitchFamily="34" charset="0"/>
              </a:rPr>
              <a:t>Posture is one of the risk factors for MSI. Posture refers to the position that a worker assumes to do a task. Awkward postures include repeated or prolonged reaching, twisting, bending, kneeling, squatting, working overhead with hands or arms, or holding fixed positions.</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A simple example would be holding a telephone between your head and your shoulder to free up both hands. This would result in an awkward posture for your neck.</a:t>
            </a:r>
            <a:endParaRPr lang="en-US" sz="1100" kern="1200" dirty="0" smtClean="0">
              <a:solidFill>
                <a:schemeClr val="tx1"/>
              </a:solidFill>
              <a:effectLst/>
              <a:latin typeface="Times New Roman" pitchFamily="18" charset="0"/>
              <a:ea typeface="+mn-ea"/>
              <a:cs typeface="Arial" pitchFamily="34" charset="0"/>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15</a:t>
            </a:fld>
            <a:endParaRPr lang="en-CA"/>
          </a:p>
        </p:txBody>
      </p:sp>
    </p:spTree>
    <p:extLst>
      <p:ext uri="{BB962C8B-B14F-4D97-AF65-F5344CB8AC3E}">
        <p14:creationId xmlns:p14="http://schemas.microsoft.com/office/powerpoint/2010/main" val="13571130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CA" sz="1100" kern="1200" dirty="0" smtClean="0">
                <a:solidFill>
                  <a:schemeClr val="tx1"/>
                </a:solidFill>
                <a:effectLst/>
                <a:latin typeface="Times New Roman" pitchFamily="18" charset="0"/>
                <a:ea typeface="+mn-ea"/>
                <a:cs typeface="Arial" pitchFamily="34" charset="0"/>
              </a:rPr>
              <a:t>Once you have determined whether or not a risk factor exists in the workplace for a particular job or task, you can move onto the next step. WCB has a requirement to determine the likelihood that an identified risk will lead to an injury. This is called a risk assessment.  Risk can be low, moderate, or high.  Risk assessments are done on tasks involving office work, and computer workstations as well as manual material handling.  We will look at the definition of a computer workstation first.</a:t>
            </a:r>
            <a:endParaRPr lang="en-US" sz="1100" kern="1200" dirty="0" smtClean="0">
              <a:solidFill>
                <a:schemeClr val="tx1"/>
              </a:solidFill>
              <a:effectLst/>
              <a:latin typeface="Times New Roman" pitchFamily="18" charset="0"/>
              <a:ea typeface="+mn-ea"/>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16</a:t>
            </a:fld>
            <a:endParaRPr lang="en-CA"/>
          </a:p>
        </p:txBody>
      </p:sp>
    </p:spTree>
    <p:extLst>
      <p:ext uri="{BB962C8B-B14F-4D97-AF65-F5344CB8AC3E}">
        <p14:creationId xmlns:p14="http://schemas.microsoft.com/office/powerpoint/2010/main" val="36180652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kern="1200" dirty="0" smtClean="0">
                <a:solidFill>
                  <a:schemeClr val="tx1"/>
                </a:solidFill>
                <a:effectLst/>
                <a:latin typeface="Times New Roman" pitchFamily="18" charset="0"/>
                <a:ea typeface="+mn-ea"/>
                <a:cs typeface="Arial" pitchFamily="34" charset="0"/>
              </a:rPr>
              <a:t>A Computer Workstation is the work area of an individual that contains the equipment to enable them to perform their job when using a computer. This includes desk, chair, computer/monitor, telephone etc. Whenever a person is working with a computer, they are at a workstation. This includes working with a lap-top/notebook computer.</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b="1" kern="1200" dirty="0" smtClean="0">
                <a:solidFill>
                  <a:schemeClr val="tx1"/>
                </a:solidFill>
                <a:effectLst/>
                <a:latin typeface="Times New Roman" pitchFamily="18" charset="0"/>
                <a:ea typeface="+mn-ea"/>
                <a:cs typeface="Arial" pitchFamily="34" charset="0"/>
              </a:rPr>
              <a:t>Ask:  </a:t>
            </a:r>
            <a:r>
              <a:rPr lang="en-CA" sz="1100" kern="1200" dirty="0" smtClean="0">
                <a:solidFill>
                  <a:schemeClr val="tx1"/>
                </a:solidFill>
                <a:effectLst/>
                <a:latin typeface="Times New Roman" pitchFamily="18" charset="0"/>
                <a:ea typeface="+mn-ea"/>
                <a:cs typeface="Arial" pitchFamily="34" charset="0"/>
              </a:rPr>
              <a:t>What kind of risk factors could be created by working on a lap-top or notebook computer?</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b="1" kern="1200" dirty="0" smtClean="0">
                <a:solidFill>
                  <a:schemeClr val="tx1"/>
                </a:solidFill>
                <a:effectLst/>
                <a:latin typeface="Times New Roman" pitchFamily="18" charset="0"/>
                <a:ea typeface="+mn-ea"/>
                <a:cs typeface="Arial" pitchFamily="34" charset="0"/>
              </a:rPr>
              <a:t>Answer:  </a:t>
            </a:r>
            <a:r>
              <a:rPr lang="en-CA" sz="1100" kern="1200" dirty="0" smtClean="0">
                <a:solidFill>
                  <a:schemeClr val="tx1"/>
                </a:solidFill>
                <a:effectLst/>
                <a:latin typeface="Times New Roman" pitchFamily="18" charset="0"/>
                <a:ea typeface="+mn-ea"/>
                <a:cs typeface="Arial" pitchFamily="34" charset="0"/>
              </a:rPr>
              <a:t>Keyboard height, monitor height could create awkward posture if working for long periods. Repetition could be a factor.</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i="1" kern="1200" dirty="0" smtClean="0">
                <a:solidFill>
                  <a:schemeClr val="tx1"/>
                </a:solidFill>
                <a:effectLst/>
                <a:latin typeface="Times New Roman" pitchFamily="18" charset="0"/>
                <a:ea typeface="+mn-ea"/>
                <a:cs typeface="Arial" pitchFamily="34" charset="0"/>
              </a:rPr>
              <a:t>You might refer your audience to appendix “C” of the Ergonomic Program.  This appendix contains a computer workstation risk factor identification.  The risk factors include worker posture and measurements of the desk height, chair specification, and items such as the keyboard and mouse.  The risk factor identification also looks at reaching specifications and how to deal with lighting and glare.  You might refer your audience as well to appendices “D” and “E” that include graphics on measurements for a computer workstation</a:t>
            </a:r>
            <a:r>
              <a:rPr lang="en-CA" sz="1100" kern="1200" dirty="0" smtClean="0">
                <a:solidFill>
                  <a:schemeClr val="tx1"/>
                </a:solidFill>
                <a:effectLst/>
                <a:latin typeface="Times New Roman" pitchFamily="18" charset="0"/>
                <a:ea typeface="+mn-ea"/>
                <a:cs typeface="Arial" pitchFamily="34" charset="0"/>
              </a:rPr>
              <a:t>.  </a:t>
            </a:r>
            <a:r>
              <a:rPr lang="en-CA" sz="1100" i="1" kern="1200" dirty="0" smtClean="0">
                <a:solidFill>
                  <a:schemeClr val="tx1"/>
                </a:solidFill>
                <a:effectLst/>
                <a:latin typeface="Times New Roman" pitchFamily="18" charset="0"/>
                <a:ea typeface="+mn-ea"/>
                <a:cs typeface="Arial" pitchFamily="34" charset="0"/>
              </a:rPr>
              <a:t>As you go through the next two overheads, they can follow along at your direction in the appendices.</a:t>
            </a:r>
            <a:endParaRPr lang="en-US" sz="1100" kern="1200" dirty="0" smtClean="0">
              <a:solidFill>
                <a:schemeClr val="tx1"/>
              </a:solidFill>
              <a:effectLst/>
              <a:latin typeface="Times New Roman" pitchFamily="18" charset="0"/>
              <a:ea typeface="+mn-ea"/>
              <a:cs typeface="Arial" pitchFamily="34" charset="0"/>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17</a:t>
            </a:fld>
            <a:endParaRPr lang="en-CA"/>
          </a:p>
        </p:txBody>
      </p:sp>
    </p:spTree>
    <p:extLst>
      <p:ext uri="{BB962C8B-B14F-4D97-AF65-F5344CB8AC3E}">
        <p14:creationId xmlns:p14="http://schemas.microsoft.com/office/powerpoint/2010/main" val="6544241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kern="1200" dirty="0" smtClean="0">
                <a:solidFill>
                  <a:schemeClr val="tx1"/>
                </a:solidFill>
                <a:effectLst/>
                <a:latin typeface="Times New Roman" pitchFamily="18" charset="0"/>
                <a:ea typeface="+mn-ea"/>
                <a:cs typeface="Arial" pitchFamily="34" charset="0"/>
              </a:rPr>
              <a:t>Primary Work Zone is that area</a:t>
            </a:r>
            <a:r>
              <a:rPr lang="en-CA" sz="1100" b="1" kern="1200" dirty="0" smtClean="0">
                <a:solidFill>
                  <a:schemeClr val="tx1"/>
                </a:solidFill>
                <a:effectLst/>
                <a:latin typeface="Times New Roman" pitchFamily="18" charset="0"/>
                <a:ea typeface="+mn-ea"/>
                <a:cs typeface="Arial" pitchFamily="34" charset="0"/>
              </a:rPr>
              <a:t> </a:t>
            </a:r>
            <a:r>
              <a:rPr lang="en-CA" sz="1100" kern="1200" dirty="0" smtClean="0">
                <a:solidFill>
                  <a:schemeClr val="tx1"/>
                </a:solidFill>
                <a:effectLst/>
                <a:latin typeface="Times New Roman" pitchFamily="18" charset="0"/>
                <a:ea typeface="+mn-ea"/>
                <a:cs typeface="Arial" pitchFamily="34" charset="0"/>
              </a:rPr>
              <a:t>of a computer or other workstation that is within easy reach (up to 30cm/12 inches from the operator) where objects used frequently or for long periods are placed.</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b="1" kern="1200" dirty="0" smtClean="0">
                <a:solidFill>
                  <a:schemeClr val="tx1"/>
                </a:solidFill>
                <a:effectLst/>
                <a:latin typeface="Times New Roman" pitchFamily="18" charset="0"/>
                <a:ea typeface="+mn-ea"/>
                <a:cs typeface="Arial" pitchFamily="34" charset="0"/>
              </a:rPr>
              <a:t>Ask:  </a:t>
            </a:r>
            <a:r>
              <a:rPr lang="en-CA" sz="1100" kern="1200" dirty="0" smtClean="0">
                <a:solidFill>
                  <a:schemeClr val="tx1"/>
                </a:solidFill>
                <a:effectLst/>
                <a:latin typeface="Times New Roman" pitchFamily="18" charset="0"/>
                <a:ea typeface="+mn-ea"/>
                <a:cs typeface="Arial" pitchFamily="34" charset="0"/>
              </a:rPr>
              <a:t>Should the telephone be in the primary work zone or not?</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b="1" kern="1200" dirty="0" smtClean="0">
                <a:solidFill>
                  <a:schemeClr val="tx1"/>
                </a:solidFill>
                <a:effectLst/>
                <a:latin typeface="Times New Roman" pitchFamily="18" charset="0"/>
                <a:ea typeface="+mn-ea"/>
                <a:cs typeface="Arial" pitchFamily="34" charset="0"/>
              </a:rPr>
              <a:t>Answer:  </a:t>
            </a:r>
            <a:r>
              <a:rPr lang="en-CA" sz="1100" kern="1200" dirty="0" smtClean="0">
                <a:solidFill>
                  <a:schemeClr val="tx1"/>
                </a:solidFill>
                <a:effectLst/>
                <a:latin typeface="Times New Roman" pitchFamily="18" charset="0"/>
                <a:ea typeface="+mn-ea"/>
                <a:cs typeface="Arial" pitchFamily="34" charset="0"/>
              </a:rPr>
              <a:t>It would depend how often the person uses the phone.</a:t>
            </a:r>
            <a:endParaRPr lang="en-US" sz="1100" kern="1200" dirty="0" smtClean="0">
              <a:solidFill>
                <a:schemeClr val="tx1"/>
              </a:solidFill>
              <a:effectLst/>
              <a:latin typeface="Times New Roman" pitchFamily="18" charset="0"/>
              <a:ea typeface="+mn-ea"/>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18</a:t>
            </a:fld>
            <a:endParaRPr lang="en-CA"/>
          </a:p>
        </p:txBody>
      </p:sp>
    </p:spTree>
    <p:extLst>
      <p:ext uri="{BB962C8B-B14F-4D97-AF65-F5344CB8AC3E}">
        <p14:creationId xmlns:p14="http://schemas.microsoft.com/office/powerpoint/2010/main" val="37196711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kern="1200" dirty="0" smtClean="0">
                <a:solidFill>
                  <a:schemeClr val="tx1"/>
                </a:solidFill>
                <a:effectLst/>
                <a:latin typeface="Times New Roman" pitchFamily="18" charset="0"/>
                <a:ea typeface="+mn-ea"/>
                <a:cs typeface="Arial" pitchFamily="34" charset="0"/>
              </a:rPr>
              <a:t>Secondary Work Zone refers to the areas of the workstation where items are placed that are used occasionally or for short periods only. Usually 30 to 50cm (12 to 20 inches) from the body.</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b="1" kern="1200" dirty="0" smtClean="0">
                <a:solidFill>
                  <a:schemeClr val="tx1"/>
                </a:solidFill>
                <a:effectLst/>
                <a:latin typeface="Times New Roman" pitchFamily="18" charset="0"/>
                <a:ea typeface="+mn-ea"/>
                <a:cs typeface="Arial" pitchFamily="34" charset="0"/>
              </a:rPr>
              <a:t>Ask:  </a:t>
            </a:r>
            <a:r>
              <a:rPr lang="en-CA" sz="1100" kern="1200" dirty="0" smtClean="0">
                <a:solidFill>
                  <a:schemeClr val="tx1"/>
                </a:solidFill>
                <a:effectLst/>
                <a:latin typeface="Times New Roman" pitchFamily="18" charset="0"/>
                <a:ea typeface="+mn-ea"/>
                <a:cs typeface="Arial" pitchFamily="34" charset="0"/>
              </a:rPr>
              <a:t>What is an example of an object that might be placed in the secondary work zone?</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b="1" kern="1200" dirty="0" smtClean="0">
                <a:solidFill>
                  <a:schemeClr val="tx1"/>
                </a:solidFill>
                <a:effectLst/>
                <a:latin typeface="Times New Roman" pitchFamily="18" charset="0"/>
                <a:ea typeface="+mn-ea"/>
                <a:cs typeface="Arial" pitchFamily="34" charset="0"/>
              </a:rPr>
              <a:t>Answer:  </a:t>
            </a:r>
            <a:r>
              <a:rPr lang="en-CA" sz="1100" kern="1200" dirty="0" smtClean="0">
                <a:solidFill>
                  <a:schemeClr val="tx1"/>
                </a:solidFill>
                <a:effectLst/>
                <a:latin typeface="Times New Roman" pitchFamily="18" charset="0"/>
                <a:ea typeface="+mn-ea"/>
                <a:cs typeface="Arial" pitchFamily="34" charset="0"/>
              </a:rPr>
              <a:t>Reference books or the fax machine.</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Moving tools on a computer workstation surface so that tools used very often are in the primary work zone, and tools used least often are in the secondary work zone is a type of control that can be put in place to reduce the risk of injury.</a:t>
            </a:r>
            <a:endParaRPr lang="en-US" sz="1100" kern="1200" dirty="0" smtClean="0">
              <a:solidFill>
                <a:schemeClr val="tx1"/>
              </a:solidFill>
              <a:effectLst/>
              <a:latin typeface="Times New Roman" pitchFamily="18" charset="0"/>
              <a:ea typeface="+mn-ea"/>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19</a:t>
            </a:fld>
            <a:endParaRPr lang="en-CA"/>
          </a:p>
        </p:txBody>
      </p:sp>
    </p:spTree>
    <p:extLst>
      <p:ext uri="{BB962C8B-B14F-4D97-AF65-F5344CB8AC3E}">
        <p14:creationId xmlns:p14="http://schemas.microsoft.com/office/powerpoint/2010/main" val="3221633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i="1" kern="1200" dirty="0" smtClean="0">
                <a:solidFill>
                  <a:schemeClr val="tx1"/>
                </a:solidFill>
                <a:effectLst/>
                <a:latin typeface="Times New Roman" pitchFamily="18" charset="0"/>
                <a:ea typeface="+mn-ea"/>
                <a:cs typeface="Arial" pitchFamily="34" charset="0"/>
              </a:rPr>
              <a:t>This and other "introduction" overheads are intended to "tell the class what you are going to tell them"</a:t>
            </a:r>
            <a:r>
              <a:rPr lang="en-US" dirty="0" smtClean="0">
                <a:effectLst/>
              </a:rPr>
              <a:t> </a:t>
            </a:r>
          </a:p>
          <a:p>
            <a:endParaRPr lang="en-US" dirty="0" smtClean="0">
              <a:effectLst/>
            </a:endParaRPr>
          </a:p>
          <a:p>
            <a:r>
              <a:rPr lang="en-CA" sz="1200" kern="1200" dirty="0" smtClean="0">
                <a:solidFill>
                  <a:schemeClr val="tx1"/>
                </a:solidFill>
                <a:effectLst/>
                <a:latin typeface="Times New Roman" pitchFamily="18" charset="0"/>
                <a:ea typeface="+mn-ea"/>
                <a:cs typeface="Arial" pitchFamily="34" charset="0"/>
              </a:rPr>
              <a:t>During this presentation I intend to cover the following:</a:t>
            </a:r>
            <a:endParaRPr lang="en-US" sz="1200" kern="1200" dirty="0" smtClean="0">
              <a:solidFill>
                <a:schemeClr val="tx1"/>
              </a:solidFill>
              <a:effectLst/>
              <a:latin typeface="Times New Roman" pitchFamily="18" charset="0"/>
              <a:ea typeface="+mn-ea"/>
              <a:cs typeface="Arial" pitchFamily="34" charset="0"/>
            </a:endParaRPr>
          </a:p>
          <a:p>
            <a:r>
              <a:rPr lang="en-CA" sz="1200" kern="1200" dirty="0" smtClean="0">
                <a:solidFill>
                  <a:schemeClr val="tx1"/>
                </a:solidFill>
                <a:effectLst/>
                <a:latin typeface="Times New Roman" pitchFamily="18" charset="0"/>
                <a:ea typeface="+mn-ea"/>
                <a:cs typeface="Arial" pitchFamily="34" charset="0"/>
              </a:rPr>
              <a:t> </a:t>
            </a:r>
            <a:endParaRPr lang="en-US" sz="12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200" kern="1200" dirty="0" smtClean="0">
                <a:solidFill>
                  <a:schemeClr val="tx1"/>
                </a:solidFill>
                <a:effectLst/>
                <a:latin typeface="Times New Roman" pitchFamily="18" charset="0"/>
                <a:ea typeface="+mn-ea"/>
                <a:cs typeface="Arial" pitchFamily="34" charset="0"/>
              </a:rPr>
              <a:t>DEFINITIONS. I will not cover all of the definitions, just those that are necessary to understand this presentation. Other definitions are contained in the program and are applicable to people who administer the program. </a:t>
            </a:r>
            <a:r>
              <a:rPr lang="en-CA" sz="1200" i="1" kern="1200" dirty="0" smtClean="0">
                <a:solidFill>
                  <a:schemeClr val="tx1"/>
                </a:solidFill>
                <a:effectLst/>
                <a:latin typeface="Times New Roman" pitchFamily="18" charset="0"/>
                <a:ea typeface="+mn-ea"/>
                <a:cs typeface="Arial" pitchFamily="34" charset="0"/>
              </a:rPr>
              <a:t>(You may want to refer the students to these in the program)</a:t>
            </a:r>
            <a:r>
              <a:rPr lang="en-CA" sz="1200" kern="1200" dirty="0" smtClean="0">
                <a:solidFill>
                  <a:schemeClr val="tx1"/>
                </a:solidFill>
                <a:effectLst/>
                <a:latin typeface="Times New Roman" pitchFamily="18" charset="0"/>
                <a:ea typeface="+mn-ea"/>
                <a:cs typeface="Arial" pitchFamily="34" charset="0"/>
              </a:rPr>
              <a:t>.</a:t>
            </a:r>
            <a:endParaRPr lang="en-US" sz="1200" kern="1200" dirty="0" smtClean="0">
              <a:solidFill>
                <a:schemeClr val="tx1"/>
              </a:solidFill>
              <a:effectLst/>
              <a:latin typeface="Times New Roman" pitchFamily="18" charset="0"/>
              <a:ea typeface="+mn-ea"/>
              <a:cs typeface="Arial" pitchFamily="34" charset="0"/>
            </a:endParaRPr>
          </a:p>
          <a:p>
            <a:pPr marL="0" indent="0">
              <a:buFont typeface="Arial"/>
              <a:buNone/>
            </a:pPr>
            <a:endParaRPr lang="en-US" sz="12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200" kern="1200" dirty="0" smtClean="0">
                <a:solidFill>
                  <a:schemeClr val="tx1"/>
                </a:solidFill>
                <a:effectLst/>
                <a:latin typeface="Times New Roman" pitchFamily="18" charset="0"/>
                <a:ea typeface="+mn-ea"/>
                <a:cs typeface="Arial" pitchFamily="34" charset="0"/>
              </a:rPr>
              <a:t>The REGULATORY REQUIREMENTS. This program is designed to meet the W.C.B. regulatory requirements contained in part four of the regulations, section 4.46 to 4.53. If you understand the regulatory requirements then you can see why certain features are contained in our program.</a:t>
            </a:r>
            <a:endParaRPr lang="en-US" sz="1200" kern="1200" dirty="0" smtClean="0">
              <a:solidFill>
                <a:schemeClr val="tx1"/>
              </a:solidFill>
              <a:effectLst/>
              <a:latin typeface="Times New Roman" pitchFamily="18" charset="0"/>
              <a:ea typeface="+mn-ea"/>
              <a:cs typeface="Arial" pitchFamily="34" charset="0"/>
            </a:endParaRPr>
          </a:p>
          <a:p>
            <a:pPr marL="0" indent="0">
              <a:buFont typeface="Arial"/>
              <a:buNone/>
            </a:pPr>
            <a:endParaRPr lang="en-US" sz="12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200" kern="1200" dirty="0" smtClean="0">
                <a:solidFill>
                  <a:schemeClr val="tx1"/>
                </a:solidFill>
                <a:effectLst/>
                <a:latin typeface="Times New Roman" pitchFamily="18" charset="0"/>
                <a:ea typeface="+mn-ea"/>
                <a:cs typeface="Arial" pitchFamily="34" charset="0"/>
              </a:rPr>
              <a:t>RESPONSIBILITIES. I will cover the main groups who have responsibilities under this program (the Corporation, managers, supervisors, the JHS committee, workers and suppliers).</a:t>
            </a:r>
            <a:endParaRPr lang="en-US" sz="1200" kern="1200" dirty="0" smtClean="0">
              <a:solidFill>
                <a:schemeClr val="tx1"/>
              </a:solidFill>
              <a:effectLst/>
              <a:latin typeface="Times New Roman" pitchFamily="18" charset="0"/>
              <a:ea typeface="+mn-ea"/>
              <a:cs typeface="Arial" pitchFamily="34" charset="0"/>
            </a:endParaRPr>
          </a:p>
          <a:p>
            <a:r>
              <a:rPr lang="en-CA" sz="1200" kern="1200" dirty="0" smtClean="0">
                <a:solidFill>
                  <a:schemeClr val="tx1"/>
                </a:solidFill>
                <a:effectLst/>
                <a:latin typeface="Times New Roman" pitchFamily="18" charset="0"/>
                <a:ea typeface="+mn-ea"/>
                <a:cs typeface="Arial" pitchFamily="34" charset="0"/>
              </a:rPr>
              <a:t> </a:t>
            </a:r>
            <a:endParaRPr lang="en-US" sz="1200" kern="1200" dirty="0" smtClean="0">
              <a:solidFill>
                <a:schemeClr val="tx1"/>
              </a:solidFill>
              <a:effectLst/>
              <a:latin typeface="Times New Roman" pitchFamily="18" charset="0"/>
              <a:ea typeface="+mn-ea"/>
              <a:cs typeface="Arial" pitchFamily="34" charset="0"/>
            </a:endParaRPr>
          </a:p>
          <a:p>
            <a:r>
              <a:rPr lang="en-CA" sz="1200" i="1" kern="1200" dirty="0" smtClean="0">
                <a:solidFill>
                  <a:schemeClr val="tx1"/>
                </a:solidFill>
                <a:effectLst/>
                <a:latin typeface="Times New Roman" pitchFamily="18" charset="0"/>
                <a:ea typeface="+mn-ea"/>
                <a:cs typeface="Arial" pitchFamily="34" charset="0"/>
              </a:rPr>
              <a:t>If your organization has customized the Responsibilities section of the program, make sure your overheads and notes are also customized.</a:t>
            </a:r>
            <a:endParaRPr lang="en-US" sz="1200" kern="1200" dirty="0" smtClean="0">
              <a:solidFill>
                <a:schemeClr val="tx1"/>
              </a:solidFill>
              <a:effectLst/>
              <a:latin typeface="Times New Roman" pitchFamily="18" charset="0"/>
              <a:ea typeface="+mn-ea"/>
              <a:cs typeface="Arial" pitchFamily="34" charset="0"/>
            </a:endParaRPr>
          </a:p>
          <a:p>
            <a:r>
              <a:rPr lang="en-CA" sz="1200" kern="1200" dirty="0" smtClean="0">
                <a:solidFill>
                  <a:schemeClr val="tx1"/>
                </a:solidFill>
                <a:effectLst/>
                <a:latin typeface="Times New Roman" pitchFamily="18" charset="0"/>
                <a:ea typeface="+mn-ea"/>
                <a:cs typeface="Arial" pitchFamily="34" charset="0"/>
              </a:rPr>
              <a:t> </a:t>
            </a:r>
            <a:endParaRPr lang="en-US" sz="12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200" kern="1200" dirty="0" smtClean="0">
                <a:solidFill>
                  <a:schemeClr val="tx1"/>
                </a:solidFill>
                <a:effectLst/>
                <a:latin typeface="Times New Roman" pitchFamily="18" charset="0"/>
                <a:ea typeface="+mn-ea"/>
                <a:cs typeface="Arial" pitchFamily="34" charset="0"/>
              </a:rPr>
              <a:t>Being AWARE of MSI.  There is a requirement that all workers who may be exposed to a musculoskeletal injury be aware of the signs and symptoms of this type of injury.</a:t>
            </a:r>
            <a:endParaRPr lang="en-US" sz="1200" kern="1200" dirty="0" smtClean="0">
              <a:solidFill>
                <a:schemeClr val="tx1"/>
              </a:solidFill>
              <a:effectLst/>
              <a:latin typeface="Times New Roman" pitchFamily="18" charset="0"/>
              <a:ea typeface="+mn-ea"/>
              <a:cs typeface="Arial" pitchFamily="34" charset="0"/>
            </a:endParaRPr>
          </a:p>
          <a:p>
            <a:r>
              <a:rPr lang="en-CA" sz="1200" kern="1200" dirty="0" smtClean="0">
                <a:solidFill>
                  <a:schemeClr val="tx1"/>
                </a:solidFill>
                <a:effectLst/>
                <a:latin typeface="Times New Roman" pitchFamily="18" charset="0"/>
                <a:ea typeface="+mn-ea"/>
                <a:cs typeface="Arial" pitchFamily="34" charset="0"/>
              </a:rPr>
              <a:t> </a:t>
            </a:r>
            <a:endParaRPr lang="en-US" sz="1200" kern="1200" dirty="0" smtClean="0">
              <a:solidFill>
                <a:schemeClr val="tx1"/>
              </a:solidFill>
              <a:effectLst/>
              <a:latin typeface="Times New Roman" pitchFamily="18" charset="0"/>
              <a:ea typeface="+mn-ea"/>
              <a:cs typeface="Arial" pitchFamily="34" charset="0"/>
            </a:endParaRPr>
          </a:p>
        </p:txBody>
      </p:sp>
      <p:sp>
        <p:nvSpPr>
          <p:cNvPr id="4" name="Slide Number Placeholder 3"/>
          <p:cNvSpPr>
            <a:spLocks noGrp="1"/>
          </p:cNvSpPr>
          <p:nvPr>
            <p:ph type="sldNum" sz="quarter" idx="10"/>
          </p:nvPr>
        </p:nvSpPr>
        <p:spPr/>
        <p:txBody>
          <a:bodyPr/>
          <a:lstStyle/>
          <a:p>
            <a:fld id="{F7B7EEAE-5A4B-4215-B704-C976B3A236AA}" type="slidenum">
              <a:rPr lang="en-CA" smtClean="0"/>
              <a:pPr/>
              <a:t>2</a:t>
            </a:fld>
            <a:endParaRPr lang="en-CA"/>
          </a:p>
        </p:txBody>
      </p:sp>
    </p:spTree>
    <p:extLst>
      <p:ext uri="{BB962C8B-B14F-4D97-AF65-F5344CB8AC3E}">
        <p14:creationId xmlns:p14="http://schemas.microsoft.com/office/powerpoint/2010/main" val="19016436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kern="1200" dirty="0" smtClean="0">
                <a:solidFill>
                  <a:schemeClr val="tx1"/>
                </a:solidFill>
                <a:effectLst/>
                <a:latin typeface="Times New Roman" pitchFamily="18" charset="0"/>
                <a:ea typeface="+mn-ea"/>
                <a:cs typeface="Arial" pitchFamily="34" charset="0"/>
              </a:rPr>
              <a:t>Manual Material Handling refers to the physical process of handling an object such as pulling, pushing, lifting and lowering.  Aside from the measurement of computer workstations, most of the risk identification that is done has to do with manual material handling.</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The program does not include measurements for pushing and pulling, as it is considered very difficult to determine the amount of pushing and pulling force that can cause injury to individuals.  The program does however measure lifting and lowering force.</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i="1" kern="1200" dirty="0" smtClean="0">
                <a:solidFill>
                  <a:schemeClr val="tx1"/>
                </a:solidFill>
                <a:effectLst/>
                <a:latin typeface="Times New Roman" pitchFamily="18" charset="0"/>
                <a:ea typeface="+mn-ea"/>
                <a:cs typeface="Arial" pitchFamily="34" charset="0"/>
              </a:rPr>
              <a:t>You might wish to direct your audience to appendix “I” in the Ergonomics Program.  On the second page of the appendix there are four risk factors to do with lifting and lowering force. You might ask your audience for examples of each of the risk factors. </a:t>
            </a:r>
            <a:endParaRPr lang="en-US" sz="1100" i="1" kern="1200" dirty="0" smtClean="0">
              <a:solidFill>
                <a:schemeClr val="tx1"/>
              </a:solidFill>
              <a:effectLst/>
              <a:latin typeface="Times New Roman" pitchFamily="18" charset="0"/>
              <a:ea typeface="+mn-ea"/>
              <a:cs typeface="Arial" pitchFamily="34" charset="0"/>
            </a:endParaRPr>
          </a:p>
        </p:txBody>
      </p:sp>
      <p:sp>
        <p:nvSpPr>
          <p:cNvPr id="4" name="Slide Number Placeholder 3"/>
          <p:cNvSpPr>
            <a:spLocks noGrp="1"/>
          </p:cNvSpPr>
          <p:nvPr>
            <p:ph type="sldNum" sz="quarter" idx="10"/>
          </p:nvPr>
        </p:nvSpPr>
        <p:spPr/>
        <p:txBody>
          <a:bodyPr/>
          <a:lstStyle/>
          <a:p>
            <a:fld id="{F7B7EEAE-5A4B-4215-B704-C976B3A236AA}" type="slidenum">
              <a:rPr lang="en-CA" smtClean="0"/>
              <a:pPr/>
              <a:t>20</a:t>
            </a:fld>
            <a:endParaRPr lang="en-CA"/>
          </a:p>
        </p:txBody>
      </p:sp>
    </p:spTree>
    <p:extLst>
      <p:ext uri="{BB962C8B-B14F-4D97-AF65-F5344CB8AC3E}">
        <p14:creationId xmlns:p14="http://schemas.microsoft.com/office/powerpoint/2010/main" val="7174503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CA" sz="1100" kern="1200" dirty="0" smtClean="0">
                <a:solidFill>
                  <a:schemeClr val="tx1"/>
                </a:solidFill>
                <a:effectLst/>
                <a:latin typeface="Times New Roman" pitchFamily="18" charset="0"/>
                <a:ea typeface="+mn-ea"/>
                <a:cs typeface="Arial" pitchFamily="34" charset="0"/>
              </a:rPr>
              <a:t>Engineering Controls are physical changes to a job that reduce MSI hazards e.g. redesigning workstations, automation, use of lifts, tools etc. If the task cannot be eliminated or done a different way, then the organization must look at engineering controls.</a:t>
            </a:r>
            <a:endParaRPr lang="en-US" sz="1100" kern="1200" dirty="0" smtClean="0">
              <a:solidFill>
                <a:schemeClr val="tx1"/>
              </a:solidFill>
              <a:effectLst/>
              <a:latin typeface="Times New Roman" pitchFamily="18" charset="0"/>
              <a:ea typeface="+mn-ea"/>
              <a:cs typeface="Arial" pitchFamily="34" charset="0"/>
            </a:endParaRPr>
          </a:p>
        </p:txBody>
      </p:sp>
      <p:sp>
        <p:nvSpPr>
          <p:cNvPr id="4" name="Slide Number Placeholder 3"/>
          <p:cNvSpPr>
            <a:spLocks noGrp="1"/>
          </p:cNvSpPr>
          <p:nvPr>
            <p:ph type="sldNum" sz="quarter" idx="10"/>
          </p:nvPr>
        </p:nvSpPr>
        <p:spPr/>
        <p:txBody>
          <a:bodyPr/>
          <a:lstStyle/>
          <a:p>
            <a:fld id="{F7B7EEAE-5A4B-4215-B704-C976B3A236AA}" type="slidenum">
              <a:rPr lang="en-CA" smtClean="0"/>
              <a:pPr/>
              <a:t>21</a:t>
            </a:fld>
            <a:endParaRPr lang="en-CA"/>
          </a:p>
        </p:txBody>
      </p:sp>
    </p:spTree>
    <p:extLst>
      <p:ext uri="{BB962C8B-B14F-4D97-AF65-F5344CB8AC3E}">
        <p14:creationId xmlns:p14="http://schemas.microsoft.com/office/powerpoint/2010/main" val="12760217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kern="1200" dirty="0" smtClean="0">
                <a:solidFill>
                  <a:schemeClr val="tx1"/>
                </a:solidFill>
                <a:effectLst/>
                <a:latin typeface="Times New Roman" pitchFamily="18" charset="0"/>
                <a:ea typeface="+mn-ea"/>
                <a:cs typeface="Arial" pitchFamily="34" charset="0"/>
              </a:rPr>
              <a:t>A Mechanical Aid is a piece of equipment that supports the object to be handled and eliminates the need to hold or carry it.</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An example would be a pallet jack or a counterweighted support for a hand grinder at a bench.</a:t>
            </a:r>
            <a:endParaRPr lang="en-US" sz="1100" kern="1200" dirty="0" smtClean="0">
              <a:solidFill>
                <a:schemeClr val="tx1"/>
              </a:solidFill>
              <a:effectLst/>
              <a:latin typeface="Times New Roman" pitchFamily="18" charset="0"/>
              <a:ea typeface="+mn-ea"/>
              <a:cs typeface="Arial" pitchFamily="34" charset="0"/>
            </a:endParaRPr>
          </a:p>
          <a:p>
            <a:r>
              <a:rPr lang="en-CA" sz="1100" b="1"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Supplying a mechanical aid is an example of an engineering control.</a:t>
            </a:r>
            <a:endParaRPr lang="en-US" sz="1100" kern="1200" dirty="0" smtClean="0">
              <a:solidFill>
                <a:schemeClr val="tx1"/>
              </a:solidFill>
              <a:effectLst/>
              <a:latin typeface="Times New Roman" pitchFamily="18" charset="0"/>
              <a:ea typeface="+mn-ea"/>
              <a:cs typeface="Arial" pitchFamily="34" charset="0"/>
            </a:endParaRPr>
          </a:p>
        </p:txBody>
      </p:sp>
      <p:sp>
        <p:nvSpPr>
          <p:cNvPr id="4" name="Slide Number Placeholder 3"/>
          <p:cNvSpPr>
            <a:spLocks noGrp="1"/>
          </p:cNvSpPr>
          <p:nvPr>
            <p:ph type="sldNum" sz="quarter" idx="10"/>
          </p:nvPr>
        </p:nvSpPr>
        <p:spPr/>
        <p:txBody>
          <a:bodyPr/>
          <a:lstStyle/>
          <a:p>
            <a:fld id="{F7B7EEAE-5A4B-4215-B704-C976B3A236AA}" type="slidenum">
              <a:rPr lang="en-CA" smtClean="0"/>
              <a:pPr/>
              <a:t>22</a:t>
            </a:fld>
            <a:endParaRPr lang="en-CA"/>
          </a:p>
        </p:txBody>
      </p:sp>
    </p:spTree>
    <p:extLst>
      <p:ext uri="{BB962C8B-B14F-4D97-AF65-F5344CB8AC3E}">
        <p14:creationId xmlns:p14="http://schemas.microsoft.com/office/powerpoint/2010/main" val="804179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CA" sz="1100" kern="1200" dirty="0" smtClean="0">
                <a:solidFill>
                  <a:schemeClr val="tx1"/>
                </a:solidFill>
                <a:effectLst/>
                <a:latin typeface="Times New Roman" pitchFamily="18" charset="0"/>
                <a:ea typeface="+mn-ea"/>
                <a:cs typeface="Arial" pitchFamily="34" charset="0"/>
              </a:rPr>
              <a:t>Administrative controls include any method of changing the way the work is scheduled or assigned in order to reduce exposure to risk factors.  An example is work recovery cycles and task variability.</a:t>
            </a:r>
            <a:endParaRPr lang="en-US" sz="1100" kern="1200" dirty="0" smtClean="0">
              <a:solidFill>
                <a:schemeClr val="tx1"/>
              </a:solidFill>
              <a:effectLst/>
              <a:latin typeface="Times New Roman" pitchFamily="18" charset="0"/>
              <a:ea typeface="+mn-ea"/>
              <a:cs typeface="Arial" pitchFamily="34" charset="0"/>
            </a:endParaRPr>
          </a:p>
        </p:txBody>
      </p:sp>
      <p:sp>
        <p:nvSpPr>
          <p:cNvPr id="4" name="Slide Number Placeholder 3"/>
          <p:cNvSpPr>
            <a:spLocks noGrp="1"/>
          </p:cNvSpPr>
          <p:nvPr>
            <p:ph type="sldNum" sz="quarter" idx="10"/>
          </p:nvPr>
        </p:nvSpPr>
        <p:spPr/>
        <p:txBody>
          <a:bodyPr/>
          <a:lstStyle/>
          <a:p>
            <a:fld id="{F7B7EEAE-5A4B-4215-B704-C976B3A236AA}" type="slidenum">
              <a:rPr lang="en-CA" smtClean="0"/>
              <a:pPr/>
              <a:t>23</a:t>
            </a:fld>
            <a:endParaRPr lang="en-CA"/>
          </a:p>
        </p:txBody>
      </p:sp>
    </p:spTree>
    <p:extLst>
      <p:ext uri="{BB962C8B-B14F-4D97-AF65-F5344CB8AC3E}">
        <p14:creationId xmlns:p14="http://schemas.microsoft.com/office/powerpoint/2010/main" val="12565131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kern="1200" dirty="0" smtClean="0">
                <a:solidFill>
                  <a:schemeClr val="tx1"/>
                </a:solidFill>
                <a:effectLst/>
                <a:latin typeface="Times New Roman" pitchFamily="18" charset="0"/>
                <a:ea typeface="+mn-ea"/>
                <a:cs typeface="Arial" pitchFamily="34" charset="0"/>
              </a:rPr>
              <a:t>Varying tasks can reduce the risks that result from difficult or awkward posture.  Performing various tasks throughout the day that require different postures, movements and forces is one form of task variability. Frequency and duration of postures, movements and forces can also be varied. This is a technique to reduce the risk of injury due to performing a high risk task for too long.</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An example would be taking a break from keyboarding to perform some filing or photocopying.</a:t>
            </a:r>
            <a:endParaRPr lang="en-US" sz="1100" kern="1200" dirty="0" smtClean="0">
              <a:solidFill>
                <a:schemeClr val="tx1"/>
              </a:solidFill>
              <a:effectLst/>
              <a:latin typeface="Times New Roman" pitchFamily="18" charset="0"/>
              <a:ea typeface="+mn-ea"/>
              <a:cs typeface="Arial" pitchFamily="34" charset="0"/>
            </a:endParaRPr>
          </a:p>
        </p:txBody>
      </p:sp>
      <p:sp>
        <p:nvSpPr>
          <p:cNvPr id="4" name="Slide Number Placeholder 3"/>
          <p:cNvSpPr>
            <a:spLocks noGrp="1"/>
          </p:cNvSpPr>
          <p:nvPr>
            <p:ph type="sldNum" sz="quarter" idx="10"/>
          </p:nvPr>
        </p:nvSpPr>
        <p:spPr/>
        <p:txBody>
          <a:bodyPr/>
          <a:lstStyle/>
          <a:p>
            <a:fld id="{F7B7EEAE-5A4B-4215-B704-C976B3A236AA}" type="slidenum">
              <a:rPr lang="en-CA" smtClean="0"/>
              <a:pPr/>
              <a:t>24</a:t>
            </a:fld>
            <a:endParaRPr lang="en-CA"/>
          </a:p>
        </p:txBody>
      </p:sp>
    </p:spTree>
    <p:extLst>
      <p:ext uri="{BB962C8B-B14F-4D97-AF65-F5344CB8AC3E}">
        <p14:creationId xmlns:p14="http://schemas.microsoft.com/office/powerpoint/2010/main" val="8443756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kern="1200" dirty="0" smtClean="0">
                <a:solidFill>
                  <a:schemeClr val="tx1"/>
                </a:solidFill>
                <a:effectLst/>
                <a:latin typeface="Times New Roman" pitchFamily="18" charset="0"/>
                <a:ea typeface="+mn-ea"/>
                <a:cs typeface="Arial" pitchFamily="34" charset="0"/>
              </a:rPr>
              <a:t>The length of active work time in relation to rest time throughout the entire shift is referred to as work recovery cycles.  Recovery times must be long enough to let the body recover from risk factors.  For some jobs recovery time can be very short.  For other jobs recovery times are longer.</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i="1" kern="1200" dirty="0" smtClean="0">
                <a:solidFill>
                  <a:schemeClr val="tx1"/>
                </a:solidFill>
                <a:effectLst/>
                <a:latin typeface="Times New Roman" pitchFamily="18" charset="0"/>
                <a:ea typeface="+mn-ea"/>
                <a:cs typeface="Arial" pitchFamily="34" charset="0"/>
              </a:rPr>
              <a:t>Pause to ask the class if they have any questions on the definitions used in the Program</a:t>
            </a:r>
            <a:r>
              <a:rPr lang="en-US" dirty="0" smtClean="0">
                <a:effectLst/>
              </a:rPr>
              <a:t> </a:t>
            </a:r>
            <a:endParaRPr lang="en-US" dirty="0" smtClean="0"/>
          </a:p>
        </p:txBody>
      </p:sp>
      <p:sp>
        <p:nvSpPr>
          <p:cNvPr id="4" name="Slide Number Placeholder 3"/>
          <p:cNvSpPr>
            <a:spLocks noGrp="1"/>
          </p:cNvSpPr>
          <p:nvPr>
            <p:ph type="sldNum" sz="quarter" idx="10"/>
          </p:nvPr>
        </p:nvSpPr>
        <p:spPr/>
        <p:txBody>
          <a:bodyPr/>
          <a:lstStyle/>
          <a:p>
            <a:fld id="{F7B7EEAE-5A4B-4215-B704-C976B3A236AA}" type="slidenum">
              <a:rPr lang="en-CA" smtClean="0"/>
              <a:pPr/>
              <a:t>25</a:t>
            </a:fld>
            <a:endParaRPr lang="en-CA"/>
          </a:p>
        </p:txBody>
      </p:sp>
    </p:spTree>
    <p:extLst>
      <p:ext uri="{BB962C8B-B14F-4D97-AF65-F5344CB8AC3E}">
        <p14:creationId xmlns:p14="http://schemas.microsoft.com/office/powerpoint/2010/main" val="22198139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i="1" kern="1200" dirty="0" smtClean="0">
                <a:solidFill>
                  <a:schemeClr val="tx1"/>
                </a:solidFill>
                <a:effectLst/>
                <a:latin typeface="Times New Roman" pitchFamily="18" charset="0"/>
                <a:ea typeface="+mn-ea"/>
                <a:cs typeface="Arial" pitchFamily="34" charset="0"/>
              </a:rPr>
              <a:t>Have the class refer to the WorkSafeBC OHS Regulation handout and the “Overview of Regulation” sections of the Program as you present this segment.</a:t>
            </a:r>
            <a:endParaRPr lang="en-US" sz="1100" kern="1200" dirty="0" smtClean="0">
              <a:solidFill>
                <a:schemeClr val="tx1"/>
              </a:solidFill>
              <a:effectLst/>
              <a:latin typeface="Times New Roman" pitchFamily="18" charset="0"/>
              <a:ea typeface="+mn-ea"/>
              <a:cs typeface="Arial" pitchFamily="34" charset="0"/>
            </a:endParaRPr>
          </a:p>
          <a:p>
            <a:r>
              <a:rPr lang="en-CA" sz="1100" i="1"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i="1" kern="1200" dirty="0" smtClean="0">
                <a:solidFill>
                  <a:schemeClr val="tx1"/>
                </a:solidFill>
                <a:effectLst/>
                <a:latin typeface="Times New Roman" pitchFamily="18" charset="0"/>
                <a:ea typeface="+mn-ea"/>
                <a:cs typeface="Arial" pitchFamily="34" charset="0"/>
              </a:rPr>
              <a:t>Display this overhead and the succeeding ones line by line as you cover the topics. You might say the following:</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Our program was developed in accordance with the </a:t>
            </a:r>
            <a:r>
              <a:rPr lang="en-CA" sz="1100" i="1" kern="1200" dirty="0" smtClean="0">
                <a:solidFill>
                  <a:schemeClr val="tx1"/>
                </a:solidFill>
                <a:effectLst/>
                <a:latin typeface="Times New Roman" pitchFamily="18" charset="0"/>
                <a:ea typeface="+mn-ea"/>
                <a:cs typeface="Arial" pitchFamily="34" charset="0"/>
              </a:rPr>
              <a:t>WorkSafeBC </a:t>
            </a:r>
            <a:r>
              <a:rPr lang="en-CA" sz="1100" kern="1200" dirty="0" smtClean="0">
                <a:solidFill>
                  <a:schemeClr val="tx1"/>
                </a:solidFill>
                <a:effectLst/>
                <a:latin typeface="Times New Roman" pitchFamily="18" charset="0"/>
                <a:ea typeface="+mn-ea"/>
                <a:cs typeface="Arial" pitchFamily="34" charset="0"/>
              </a:rPr>
              <a:t>OHS Regulation. We will cover the highlights of what the Regulation directs us to do. Let’s now review what the Regulation calls for:</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The </a:t>
            </a:r>
            <a:r>
              <a:rPr lang="en-CA" sz="1100" i="1" kern="1200" dirty="0" smtClean="0">
                <a:solidFill>
                  <a:schemeClr val="tx1"/>
                </a:solidFill>
                <a:effectLst/>
                <a:latin typeface="Times New Roman" pitchFamily="18" charset="0"/>
                <a:ea typeface="+mn-ea"/>
                <a:cs typeface="Arial" pitchFamily="34" charset="0"/>
              </a:rPr>
              <a:t>WorkSafeBC </a:t>
            </a:r>
            <a:r>
              <a:rPr lang="en-CA" sz="1100" kern="1200" dirty="0" smtClean="0">
                <a:solidFill>
                  <a:schemeClr val="tx1"/>
                </a:solidFill>
                <a:effectLst/>
                <a:latin typeface="Times New Roman" pitchFamily="18" charset="0"/>
                <a:ea typeface="+mn-ea"/>
                <a:cs typeface="Arial" pitchFamily="34" charset="0"/>
              </a:rPr>
              <a:t>OHS Regulation governing ergonomics includes Parts 4.46 to 4.53. </a:t>
            </a:r>
            <a:r>
              <a:rPr lang="en-CA" sz="1100" i="1" kern="1200" dirty="0" smtClean="0">
                <a:solidFill>
                  <a:schemeClr val="tx1"/>
                </a:solidFill>
                <a:effectLst/>
                <a:latin typeface="Times New Roman" pitchFamily="18" charset="0"/>
                <a:ea typeface="+mn-ea"/>
                <a:cs typeface="Arial" pitchFamily="34" charset="0"/>
              </a:rPr>
              <a:t>(Refer the students to their handout material – Regulation)</a:t>
            </a:r>
            <a:r>
              <a:rPr lang="en-CA" sz="1100" kern="1200" dirty="0" smtClean="0">
                <a:solidFill>
                  <a:schemeClr val="tx1"/>
                </a:solidFill>
                <a:effectLst/>
                <a:latin typeface="Times New Roman" pitchFamily="18" charset="0"/>
                <a:ea typeface="+mn-ea"/>
                <a:cs typeface="Arial" pitchFamily="34" charset="0"/>
              </a:rPr>
              <a:t>.</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Basically the Regulation requires:</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The</a:t>
            </a:r>
            <a:r>
              <a:rPr lang="en-CA" sz="1100" kern="1200" cap="all" dirty="0" smtClean="0">
                <a:solidFill>
                  <a:schemeClr val="tx1"/>
                </a:solidFill>
                <a:effectLst/>
                <a:latin typeface="Times New Roman" pitchFamily="18" charset="0"/>
                <a:ea typeface="+mn-ea"/>
                <a:cs typeface="Arial" pitchFamily="34" charset="0"/>
              </a:rPr>
              <a:t> employer must identify factors</a:t>
            </a:r>
            <a:r>
              <a:rPr lang="en-CA" sz="1100" kern="1200" dirty="0" smtClean="0">
                <a:solidFill>
                  <a:schemeClr val="tx1"/>
                </a:solidFill>
                <a:effectLst/>
                <a:latin typeface="Times New Roman" pitchFamily="18" charset="0"/>
                <a:ea typeface="+mn-ea"/>
                <a:cs typeface="Arial" pitchFamily="34" charset="0"/>
              </a:rPr>
              <a:t> in the workplace that may expose workers to the risk of MSI. This is called risk identification. In the event that there are no risk factors, no further action need be taken.</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When risk factors have been identified in the workplace, the</a:t>
            </a:r>
            <a:r>
              <a:rPr lang="en-CA" sz="1100" kern="1200" cap="all" dirty="0" smtClean="0">
                <a:solidFill>
                  <a:schemeClr val="tx1"/>
                </a:solidFill>
                <a:effectLst/>
                <a:latin typeface="Times New Roman" pitchFamily="18" charset="0"/>
                <a:ea typeface="+mn-ea"/>
                <a:cs typeface="Arial" pitchFamily="34" charset="0"/>
              </a:rPr>
              <a:t> employer must assess</a:t>
            </a:r>
            <a:r>
              <a:rPr lang="en-CA" sz="1100" kern="1200" dirty="0" smtClean="0">
                <a:solidFill>
                  <a:schemeClr val="tx1"/>
                </a:solidFill>
                <a:effectLst/>
                <a:latin typeface="Times New Roman" pitchFamily="18" charset="0"/>
                <a:ea typeface="+mn-ea"/>
                <a:cs typeface="Arial" pitchFamily="34" charset="0"/>
              </a:rPr>
              <a:t> the level of risk of exposure to MSI.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The following risk factors must be included in identifying and assessing exposure to MSI: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Physical demands of work activities including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Force - How much is required?</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Duration - How long does it last?</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Contact stress – Where is the body in contact with a hard or sharp surface?</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Repetition – How often is the same action repeated?</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Posture – does the work require awkward positioning?</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Aspects of the layout and condition of the workplace or workstation. This includes how high the bench or desks are, how far the workers have to reach, and how bright the lighting is.</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US" dirty="0" smtClean="0"/>
              <a:t>…continued</a:t>
            </a:r>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26</a:t>
            </a:fld>
            <a:endParaRPr lang="en-CA"/>
          </a:p>
        </p:txBody>
      </p:sp>
    </p:spTree>
    <p:extLst>
      <p:ext uri="{BB962C8B-B14F-4D97-AF65-F5344CB8AC3E}">
        <p14:creationId xmlns:p14="http://schemas.microsoft.com/office/powerpoint/2010/main" val="41709909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100" kern="1200" dirty="0" smtClean="0">
                <a:solidFill>
                  <a:schemeClr val="tx1"/>
                </a:solidFill>
                <a:effectLst/>
                <a:latin typeface="Times New Roman" pitchFamily="18" charset="0"/>
                <a:ea typeface="+mn-ea"/>
                <a:cs typeface="Arial" pitchFamily="34" charset="0"/>
              </a:rPr>
              <a:t>Characteristics of the objects being handled. This includes weight, handles or grips, shape.</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Environmental conditions i.e. temperature, noise, vibration</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Organization of work. This includes having different workers share a task, or the way breaks are scheduled.</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i="1" kern="1200" dirty="0" smtClean="0">
                <a:solidFill>
                  <a:schemeClr val="tx1"/>
                </a:solidFill>
                <a:effectLst/>
                <a:latin typeface="Times New Roman" pitchFamily="18" charset="0"/>
                <a:ea typeface="+mn-ea"/>
                <a:cs typeface="Arial" pitchFamily="34" charset="0"/>
              </a:rPr>
              <a:t>You may wish to pause and discuss these points a little further to ask the class for their thoughts and input on how the risk factors could lead to injury and perhaps ask for some of the risk factors that may exist at the workplace.</a:t>
            </a:r>
            <a:endParaRPr lang="en-US" sz="1100" kern="1200" dirty="0" smtClean="0">
              <a:solidFill>
                <a:schemeClr val="tx1"/>
              </a:solidFill>
              <a:effectLst/>
              <a:latin typeface="Times New Roman" pitchFamily="18" charset="0"/>
              <a:ea typeface="+mn-ea"/>
              <a:cs typeface="Arial" pitchFamily="34" charset="0"/>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27</a:t>
            </a:fld>
            <a:endParaRPr lang="en-CA"/>
          </a:p>
        </p:txBody>
      </p:sp>
    </p:spTree>
    <p:extLst>
      <p:ext uri="{BB962C8B-B14F-4D97-AF65-F5344CB8AC3E}">
        <p14:creationId xmlns:p14="http://schemas.microsoft.com/office/powerpoint/2010/main" val="23405043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kern="1200" dirty="0" smtClean="0">
                <a:solidFill>
                  <a:schemeClr val="tx1"/>
                </a:solidFill>
                <a:effectLst/>
                <a:latin typeface="Times New Roman" pitchFamily="18" charset="0"/>
                <a:ea typeface="+mn-ea"/>
                <a:cs typeface="Arial" pitchFamily="34" charset="0"/>
              </a:rPr>
              <a:t>The employer must</a:t>
            </a:r>
            <a:r>
              <a:rPr lang="en-CA" sz="1100" kern="1200" cap="all" dirty="0" smtClean="0">
                <a:solidFill>
                  <a:schemeClr val="tx1"/>
                </a:solidFill>
                <a:effectLst/>
                <a:latin typeface="Times New Roman" pitchFamily="18" charset="0"/>
                <a:ea typeface="+mn-ea"/>
                <a:cs typeface="Arial" pitchFamily="34" charset="0"/>
              </a:rPr>
              <a:t> eliminate</a:t>
            </a:r>
            <a:r>
              <a:rPr lang="en-CA" sz="1100" kern="1200" dirty="0" smtClean="0">
                <a:solidFill>
                  <a:schemeClr val="tx1"/>
                </a:solidFill>
                <a:effectLst/>
                <a:latin typeface="Times New Roman" pitchFamily="18" charset="0"/>
                <a:ea typeface="+mn-ea"/>
                <a:cs typeface="Arial" pitchFamily="34" charset="0"/>
              </a:rPr>
              <a:t>, or if that is not practicable, minimize workers’ risk of exposure to MSI.</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cap="all" dirty="0" smtClean="0">
                <a:solidFill>
                  <a:schemeClr val="tx1"/>
                </a:solidFill>
                <a:effectLst/>
                <a:latin typeface="Times New Roman" pitchFamily="18" charset="0"/>
                <a:ea typeface="+mn-ea"/>
                <a:cs typeface="Arial" pitchFamily="34" charset="0"/>
              </a:rPr>
              <a:t>Personal protective equipment</a:t>
            </a:r>
            <a:r>
              <a:rPr lang="en-CA" sz="1100" kern="1200" dirty="0" smtClean="0">
                <a:solidFill>
                  <a:schemeClr val="tx1"/>
                </a:solidFill>
                <a:effectLst/>
                <a:latin typeface="Times New Roman" pitchFamily="18" charset="0"/>
                <a:ea typeface="+mn-ea"/>
                <a:cs typeface="Arial" pitchFamily="34" charset="0"/>
              </a:rPr>
              <a:t> may only be used as a means of risk control where the use of engineering or administrative controls to minimize or eliminate the risk of exposure to MSI is not practicable, or it is not totally effective.</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cap="all" dirty="0" smtClean="0">
                <a:solidFill>
                  <a:schemeClr val="tx1"/>
                </a:solidFill>
                <a:effectLst/>
                <a:latin typeface="Times New Roman" pitchFamily="18" charset="0"/>
                <a:ea typeface="+mn-ea"/>
                <a:cs typeface="Arial" pitchFamily="34" charset="0"/>
              </a:rPr>
              <a:t>Interim risk control measures</a:t>
            </a:r>
            <a:r>
              <a:rPr lang="en-CA" sz="1100" kern="1200" dirty="0" smtClean="0">
                <a:solidFill>
                  <a:schemeClr val="tx1"/>
                </a:solidFill>
                <a:effectLst/>
                <a:latin typeface="Times New Roman" pitchFamily="18" charset="0"/>
                <a:ea typeface="+mn-ea"/>
                <a:cs typeface="Arial" pitchFamily="34" charset="0"/>
              </a:rPr>
              <a:t> must be implemented without delay when the introduction of permanent control measures is to be delayed.</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b="1" kern="1200" dirty="0" smtClean="0">
                <a:solidFill>
                  <a:schemeClr val="tx1"/>
                </a:solidFill>
                <a:effectLst/>
                <a:latin typeface="Times New Roman" pitchFamily="18" charset="0"/>
                <a:ea typeface="+mn-ea"/>
                <a:cs typeface="Arial" pitchFamily="34" charset="0"/>
              </a:rPr>
              <a:t>Ask:  </a:t>
            </a:r>
            <a:r>
              <a:rPr lang="en-CA" sz="1100" kern="1200" dirty="0" smtClean="0">
                <a:solidFill>
                  <a:schemeClr val="tx1"/>
                </a:solidFill>
                <a:effectLst/>
                <a:latin typeface="Times New Roman" pitchFamily="18" charset="0"/>
                <a:ea typeface="+mn-ea"/>
                <a:cs typeface="Arial" pitchFamily="34" charset="0"/>
              </a:rPr>
              <a:t>What would be an example of an interim control measure?</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b="1" kern="1200" dirty="0" smtClean="0">
                <a:solidFill>
                  <a:schemeClr val="tx1"/>
                </a:solidFill>
                <a:effectLst/>
                <a:latin typeface="Times New Roman" pitchFamily="18" charset="0"/>
                <a:ea typeface="+mn-ea"/>
                <a:cs typeface="Arial" pitchFamily="34" charset="0"/>
              </a:rPr>
              <a:t>Answer:  </a:t>
            </a:r>
            <a:r>
              <a:rPr lang="en-CA" sz="1100" kern="1200" dirty="0" smtClean="0">
                <a:solidFill>
                  <a:schemeClr val="tx1"/>
                </a:solidFill>
                <a:effectLst/>
                <a:latin typeface="Times New Roman" pitchFamily="18" charset="0"/>
                <a:ea typeface="+mn-ea"/>
                <a:cs typeface="Arial" pitchFamily="34" charset="0"/>
              </a:rPr>
              <a:t>Assigning two workers to lift a heavy object while waiting for a lifting device to be installed.</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The employer must ensure that workers who may be exposed to a risk of MSI are </a:t>
            </a:r>
            <a:r>
              <a:rPr lang="en-CA" sz="1100" kern="1200" cap="all" dirty="0" smtClean="0">
                <a:solidFill>
                  <a:schemeClr val="tx1"/>
                </a:solidFill>
                <a:effectLst/>
                <a:latin typeface="Times New Roman" pitchFamily="18" charset="0"/>
                <a:ea typeface="+mn-ea"/>
                <a:cs typeface="Arial" pitchFamily="34" charset="0"/>
              </a:rPr>
              <a:t>educated</a:t>
            </a:r>
            <a:r>
              <a:rPr lang="en-CA" sz="1100" kern="1200" dirty="0" smtClean="0">
                <a:solidFill>
                  <a:schemeClr val="tx1"/>
                </a:solidFill>
                <a:effectLst/>
                <a:latin typeface="Times New Roman" pitchFamily="18" charset="0"/>
                <a:ea typeface="+mn-ea"/>
                <a:cs typeface="Arial" pitchFamily="34" charset="0"/>
              </a:rPr>
              <a:t> in risk identification related to their work, including recognition of early signs and symptoms of MSI and their potential health effects.</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p:txBody>
      </p:sp>
      <p:sp>
        <p:nvSpPr>
          <p:cNvPr id="4" name="Slide Number Placeholder 3"/>
          <p:cNvSpPr>
            <a:spLocks noGrp="1"/>
          </p:cNvSpPr>
          <p:nvPr>
            <p:ph type="sldNum" sz="quarter" idx="10"/>
          </p:nvPr>
        </p:nvSpPr>
        <p:spPr/>
        <p:txBody>
          <a:bodyPr/>
          <a:lstStyle/>
          <a:p>
            <a:fld id="{F7B7EEAE-5A4B-4215-B704-C976B3A236AA}" type="slidenum">
              <a:rPr lang="en-CA" smtClean="0"/>
              <a:pPr/>
              <a:t>28</a:t>
            </a:fld>
            <a:endParaRPr lang="en-CA"/>
          </a:p>
        </p:txBody>
      </p:sp>
    </p:spTree>
    <p:extLst>
      <p:ext uri="{BB962C8B-B14F-4D97-AF65-F5344CB8AC3E}">
        <p14:creationId xmlns:p14="http://schemas.microsoft.com/office/powerpoint/2010/main" val="4297950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kern="1200" dirty="0" smtClean="0">
                <a:solidFill>
                  <a:schemeClr val="tx1"/>
                </a:solidFill>
                <a:effectLst/>
                <a:latin typeface="Times New Roman" pitchFamily="18" charset="0"/>
                <a:ea typeface="+mn-ea"/>
                <a:cs typeface="Arial" pitchFamily="34" charset="0"/>
              </a:rPr>
              <a:t>The employer must ensure that workers are</a:t>
            </a:r>
            <a:r>
              <a:rPr lang="en-CA" sz="1100" kern="1200" cap="all" dirty="0" smtClean="0">
                <a:solidFill>
                  <a:schemeClr val="tx1"/>
                </a:solidFill>
                <a:effectLst/>
                <a:latin typeface="Times New Roman" pitchFamily="18" charset="0"/>
                <a:ea typeface="+mn-ea"/>
                <a:cs typeface="Arial" pitchFamily="34" charset="0"/>
              </a:rPr>
              <a:t> trained</a:t>
            </a:r>
            <a:r>
              <a:rPr lang="en-CA" sz="1100" kern="1200" dirty="0" smtClean="0">
                <a:solidFill>
                  <a:schemeClr val="tx1"/>
                </a:solidFill>
                <a:effectLst/>
                <a:latin typeface="Times New Roman" pitchFamily="18" charset="0"/>
                <a:ea typeface="+mn-ea"/>
                <a:cs typeface="Arial" pitchFamily="34" charset="0"/>
              </a:rPr>
              <a:t> in the specific measures to control the risk of exposure. This may include work procedures, mechanical aids and personal protective equipment.</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Note that the regulation separates education and training. What we are doing today would be classed as education. Training would be required if the organization put in a new procedure to reduce the risk of back injuries.</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The employer must </a:t>
            </a:r>
            <a:r>
              <a:rPr lang="en-CA" sz="1100" kern="1200" cap="all" dirty="0" smtClean="0">
                <a:solidFill>
                  <a:schemeClr val="tx1"/>
                </a:solidFill>
                <a:effectLst/>
                <a:latin typeface="Times New Roman" pitchFamily="18" charset="0"/>
                <a:ea typeface="+mn-ea"/>
                <a:cs typeface="Arial" pitchFamily="34" charset="0"/>
              </a:rPr>
              <a:t>monitor</a:t>
            </a:r>
            <a:r>
              <a:rPr lang="en-CA" sz="1100" kern="1200" dirty="0" smtClean="0">
                <a:solidFill>
                  <a:schemeClr val="tx1"/>
                </a:solidFill>
                <a:effectLst/>
                <a:latin typeface="Times New Roman" pitchFamily="18" charset="0"/>
                <a:ea typeface="+mn-ea"/>
                <a:cs typeface="Arial" pitchFamily="34" charset="0"/>
              </a:rPr>
              <a:t> the effectiveness of the measures taken to comply with the Ergonomics (MSI) requirements and ensure they are reviewed at least annually.</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Where</a:t>
            </a:r>
            <a:r>
              <a:rPr lang="en-CA" sz="1100" kern="1200" cap="all" dirty="0" smtClean="0">
                <a:solidFill>
                  <a:schemeClr val="tx1"/>
                </a:solidFill>
                <a:effectLst/>
                <a:latin typeface="Times New Roman" pitchFamily="18" charset="0"/>
                <a:ea typeface="+mn-ea"/>
                <a:cs typeface="Arial" pitchFamily="34" charset="0"/>
              </a:rPr>
              <a:t> deficiencies</a:t>
            </a:r>
            <a:r>
              <a:rPr lang="en-CA" sz="1100" kern="1200" dirty="0" smtClean="0">
                <a:solidFill>
                  <a:schemeClr val="tx1"/>
                </a:solidFill>
                <a:effectLst/>
                <a:latin typeface="Times New Roman" pitchFamily="18" charset="0"/>
                <a:ea typeface="+mn-ea"/>
                <a:cs typeface="Arial" pitchFamily="34" charset="0"/>
              </a:rPr>
              <a:t> are identified during an evaluation of effectiveness, they must be corrected without undue delay.</a:t>
            </a:r>
          </a:p>
          <a:p>
            <a:endParaRPr lang="en-CA"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The</a:t>
            </a:r>
            <a:r>
              <a:rPr lang="en-CA" sz="1100" kern="1200" cap="all" dirty="0" smtClean="0">
                <a:solidFill>
                  <a:schemeClr val="tx1"/>
                </a:solidFill>
                <a:effectLst/>
                <a:latin typeface="Times New Roman" pitchFamily="18" charset="0"/>
                <a:ea typeface="+mn-ea"/>
                <a:cs typeface="Arial" pitchFamily="34" charset="0"/>
              </a:rPr>
              <a:t> JHS Committee</a:t>
            </a:r>
            <a:r>
              <a:rPr lang="en-CA" sz="1100" kern="1200" dirty="0" smtClean="0">
                <a:solidFill>
                  <a:schemeClr val="tx1"/>
                </a:solidFill>
                <a:effectLst/>
                <a:latin typeface="Times New Roman" pitchFamily="18" charset="0"/>
                <a:ea typeface="+mn-ea"/>
                <a:cs typeface="Arial" pitchFamily="34" charset="0"/>
              </a:rPr>
              <a:t> or Worker Health and Safety Representative, as applicable, must be consulted on:</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Risk factor identification</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Risk factor assessment and control</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Content and provision of worker education and training</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Evaluation of the compliance measures taken according to the</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Ergonomics (MSI) Requirements</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Workers with</a:t>
            </a:r>
            <a:r>
              <a:rPr lang="en-CA" sz="1100" kern="1200" cap="all" dirty="0" smtClean="0">
                <a:solidFill>
                  <a:schemeClr val="tx1"/>
                </a:solidFill>
                <a:effectLst/>
                <a:latin typeface="Times New Roman" pitchFamily="18" charset="0"/>
                <a:ea typeface="+mn-ea"/>
                <a:cs typeface="Arial" pitchFamily="34" charset="0"/>
              </a:rPr>
              <a:t> signs or symptoms</a:t>
            </a:r>
            <a:r>
              <a:rPr lang="en-CA" sz="1100" kern="1200" dirty="0" smtClean="0">
                <a:solidFill>
                  <a:schemeClr val="tx1"/>
                </a:solidFill>
                <a:effectLst/>
                <a:latin typeface="Times New Roman" pitchFamily="18" charset="0"/>
                <a:ea typeface="+mn-ea"/>
                <a:cs typeface="Arial" pitchFamily="34" charset="0"/>
              </a:rPr>
              <a:t> of MSI must be consulted when an ergonomic risk assessment is being performed.</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A </a:t>
            </a:r>
            <a:r>
              <a:rPr lang="en-CA" sz="1100" kern="1200" cap="all" dirty="0" smtClean="0">
                <a:solidFill>
                  <a:schemeClr val="tx1"/>
                </a:solidFill>
                <a:effectLst/>
                <a:latin typeface="Times New Roman" pitchFamily="18" charset="0"/>
                <a:ea typeface="+mn-ea"/>
                <a:cs typeface="Arial" pitchFamily="34" charset="0"/>
              </a:rPr>
              <a:t>representative sample</a:t>
            </a:r>
            <a:r>
              <a:rPr lang="en-CA" sz="1100" kern="1200" dirty="0" smtClean="0">
                <a:solidFill>
                  <a:schemeClr val="tx1"/>
                </a:solidFill>
                <a:effectLst/>
                <a:latin typeface="Times New Roman" pitchFamily="18" charset="0"/>
                <a:ea typeface="+mn-ea"/>
                <a:cs typeface="Arial" pitchFamily="34" charset="0"/>
              </a:rPr>
              <a:t> of the workers, who are required to carry out the work being assessed, must be consulted when an ergonomic risk assessment is being performed.</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i="1" kern="1200" dirty="0" smtClean="0">
                <a:solidFill>
                  <a:schemeClr val="tx1"/>
                </a:solidFill>
                <a:effectLst/>
                <a:latin typeface="Times New Roman" pitchFamily="18" charset="0"/>
                <a:ea typeface="+mn-ea"/>
                <a:cs typeface="Arial" pitchFamily="34" charset="0"/>
              </a:rPr>
              <a:t>At this point you might pause to ask one or more questions related to the Regulation. As a minimum, ask if the students can think of anything to ADD to the above that would ensure a better Ergonomics Program. </a:t>
            </a:r>
            <a:endParaRPr lang="en-US" sz="1100" kern="1200" dirty="0" smtClean="0">
              <a:solidFill>
                <a:schemeClr val="tx1"/>
              </a:solidFill>
              <a:effectLst/>
              <a:latin typeface="Times New Roman" pitchFamily="18" charset="0"/>
              <a:ea typeface="+mn-ea"/>
              <a:cs typeface="Arial" pitchFamily="34" charset="0"/>
            </a:endParaRPr>
          </a:p>
          <a:p>
            <a:r>
              <a:rPr lang="en-CA" sz="1100" i="1"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b="1" kern="1200" dirty="0" smtClean="0">
                <a:solidFill>
                  <a:schemeClr val="tx1"/>
                </a:solidFill>
                <a:effectLst/>
                <a:latin typeface="Times New Roman" pitchFamily="18" charset="0"/>
                <a:ea typeface="+mn-ea"/>
                <a:cs typeface="Arial" pitchFamily="34" charset="0"/>
              </a:rPr>
              <a:t>Ask:  </a:t>
            </a:r>
            <a:r>
              <a:rPr lang="en-CA" sz="1100" kern="1200" dirty="0" smtClean="0">
                <a:solidFill>
                  <a:schemeClr val="tx1"/>
                </a:solidFill>
                <a:effectLst/>
                <a:latin typeface="Times New Roman" pitchFamily="18" charset="0"/>
                <a:ea typeface="+mn-ea"/>
                <a:cs typeface="Arial" pitchFamily="34" charset="0"/>
              </a:rPr>
              <a:t>When doing the program review, is it more important to check for compliance with the Regulation, or effectiveness in reducing injuries? In other words, is the process more important or is the result more important?</a:t>
            </a:r>
            <a:endParaRPr lang="en-US" sz="1100" kern="1200" dirty="0" smtClean="0">
              <a:solidFill>
                <a:schemeClr val="tx1"/>
              </a:solidFill>
              <a:effectLst/>
              <a:latin typeface="Times New Roman" pitchFamily="18" charset="0"/>
              <a:ea typeface="+mn-ea"/>
              <a:cs typeface="Arial" pitchFamily="34" charset="0"/>
            </a:endParaRPr>
          </a:p>
          <a:p>
            <a:pPr lvl="1"/>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1"/>
            <a:r>
              <a:rPr lang="en-CA" sz="1100" i="1" kern="1200" dirty="0" smtClean="0">
                <a:solidFill>
                  <a:schemeClr val="tx1"/>
                </a:solidFill>
                <a:effectLst/>
                <a:latin typeface="Times New Roman" pitchFamily="18" charset="0"/>
                <a:ea typeface="+mn-ea"/>
                <a:cs typeface="Arial" pitchFamily="34" charset="0"/>
              </a:rPr>
              <a:t>There is no right answer to this question, but it lets the audience examine their own attitudes to best methods of evaluation.</a:t>
            </a:r>
            <a:endParaRPr lang="en-US" sz="1100" kern="1200" dirty="0" smtClean="0">
              <a:solidFill>
                <a:schemeClr val="tx1"/>
              </a:solidFill>
              <a:effectLst/>
              <a:latin typeface="Times New Roman" pitchFamily="18" charset="0"/>
              <a:ea typeface="+mn-ea"/>
              <a:cs typeface="Arial" pitchFamily="34" charset="0"/>
            </a:endParaRPr>
          </a:p>
          <a:p>
            <a:pPr lvl="1"/>
            <a:r>
              <a:rPr lang="en-CA" sz="1100" i="1"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1"/>
            <a:r>
              <a:rPr lang="en-CA" sz="1100" i="1" kern="1200" dirty="0" smtClean="0">
                <a:solidFill>
                  <a:schemeClr val="tx1"/>
                </a:solidFill>
                <a:effectLst/>
                <a:latin typeface="Times New Roman" pitchFamily="18" charset="0"/>
                <a:ea typeface="+mn-ea"/>
                <a:cs typeface="Arial" pitchFamily="34" charset="0"/>
              </a:rPr>
              <a:t>Ask them to think of the regulatory requirements as you go through the rest of the presentation and consider whether our Ergonomics Program does what the Regulation requires.</a:t>
            </a:r>
            <a:r>
              <a:rPr lang="en-US" dirty="0" smtClean="0">
                <a:effectLst/>
              </a:rPr>
              <a:t> </a:t>
            </a:r>
            <a:endParaRPr lang="en-US" dirty="0" smtClean="0"/>
          </a:p>
          <a:p>
            <a:endParaRPr lang="en-US" sz="1100" kern="1200" dirty="0" smtClean="0">
              <a:solidFill>
                <a:schemeClr val="tx1"/>
              </a:solidFill>
              <a:effectLst/>
              <a:latin typeface="Times New Roman" pitchFamily="18" charset="0"/>
              <a:ea typeface="+mn-ea"/>
              <a:cs typeface="Arial" pitchFamily="34" charset="0"/>
            </a:endParaRPr>
          </a:p>
        </p:txBody>
      </p:sp>
      <p:sp>
        <p:nvSpPr>
          <p:cNvPr id="4" name="Slide Number Placeholder 3"/>
          <p:cNvSpPr>
            <a:spLocks noGrp="1"/>
          </p:cNvSpPr>
          <p:nvPr>
            <p:ph type="sldNum" sz="quarter" idx="10"/>
          </p:nvPr>
        </p:nvSpPr>
        <p:spPr/>
        <p:txBody>
          <a:bodyPr/>
          <a:lstStyle/>
          <a:p>
            <a:fld id="{F7B7EEAE-5A4B-4215-B704-C976B3A236AA}" type="slidenum">
              <a:rPr lang="en-CA" smtClean="0"/>
              <a:pPr/>
              <a:t>29</a:t>
            </a:fld>
            <a:endParaRPr lang="en-CA"/>
          </a:p>
        </p:txBody>
      </p:sp>
    </p:spTree>
    <p:extLst>
      <p:ext uri="{BB962C8B-B14F-4D97-AF65-F5344CB8AC3E}">
        <p14:creationId xmlns:p14="http://schemas.microsoft.com/office/powerpoint/2010/main" val="3054419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kern="1200" dirty="0" smtClean="0">
                <a:solidFill>
                  <a:schemeClr val="tx1"/>
                </a:solidFill>
                <a:effectLst/>
                <a:latin typeface="Times New Roman" pitchFamily="18" charset="0"/>
                <a:ea typeface="+mn-ea"/>
                <a:cs typeface="Arial" pitchFamily="34" charset="0"/>
              </a:rPr>
              <a:t>We will look at the SEVEN STEPS of the Ergonomics Program. Without going into detail at this time, the seven steps include:</a:t>
            </a:r>
          </a:p>
          <a:p>
            <a:pPr lvl="0"/>
            <a:endParaRPr lang="en-US" sz="1200" kern="1200" dirty="0" smtClean="0">
              <a:solidFill>
                <a:schemeClr val="tx1"/>
              </a:solidFill>
              <a:effectLst/>
              <a:latin typeface="Times New Roman" pitchFamily="18" charset="0"/>
              <a:ea typeface="+mn-ea"/>
              <a:cs typeface="Arial" pitchFamily="34" charset="0"/>
            </a:endParaRPr>
          </a:p>
          <a:p>
            <a:r>
              <a:rPr lang="en-CA" sz="1200" kern="1200" dirty="0" smtClean="0">
                <a:solidFill>
                  <a:schemeClr val="tx1"/>
                </a:solidFill>
                <a:effectLst/>
                <a:latin typeface="Times New Roman" pitchFamily="18" charset="0"/>
                <a:ea typeface="+mn-ea"/>
                <a:cs typeface="Arial" pitchFamily="34" charset="0"/>
              </a:rPr>
              <a:t>1. CONSULTATION </a:t>
            </a:r>
            <a:endParaRPr lang="en-US" sz="1200" kern="1200" dirty="0" smtClean="0">
              <a:solidFill>
                <a:schemeClr val="tx1"/>
              </a:solidFill>
              <a:effectLst/>
              <a:latin typeface="Times New Roman" pitchFamily="18" charset="0"/>
              <a:ea typeface="+mn-ea"/>
              <a:cs typeface="Arial" pitchFamily="34" charset="0"/>
            </a:endParaRPr>
          </a:p>
          <a:p>
            <a:r>
              <a:rPr lang="en-CA" sz="1200" kern="1200" dirty="0" smtClean="0">
                <a:solidFill>
                  <a:schemeClr val="tx1"/>
                </a:solidFill>
                <a:effectLst/>
                <a:latin typeface="Times New Roman" pitchFamily="18" charset="0"/>
                <a:ea typeface="+mn-ea"/>
                <a:cs typeface="Arial" pitchFamily="34" charset="0"/>
              </a:rPr>
              <a:t>2. EDUCATION (again, this is an overview only)</a:t>
            </a:r>
            <a:endParaRPr lang="en-US" sz="1200" kern="1200" dirty="0" smtClean="0">
              <a:solidFill>
                <a:schemeClr val="tx1"/>
              </a:solidFill>
              <a:effectLst/>
              <a:latin typeface="Times New Roman" pitchFamily="18" charset="0"/>
              <a:ea typeface="+mn-ea"/>
              <a:cs typeface="Arial" pitchFamily="34" charset="0"/>
            </a:endParaRPr>
          </a:p>
          <a:p>
            <a:r>
              <a:rPr lang="en-CA" sz="1200" kern="1200" dirty="0" smtClean="0">
                <a:solidFill>
                  <a:schemeClr val="tx1"/>
                </a:solidFill>
                <a:effectLst/>
                <a:latin typeface="Times New Roman" pitchFamily="18" charset="0"/>
                <a:ea typeface="+mn-ea"/>
                <a:cs typeface="Arial" pitchFamily="34" charset="0"/>
              </a:rPr>
              <a:t>3. RISK FACTOR IDENTIFICATION</a:t>
            </a:r>
            <a:endParaRPr lang="en-US" sz="1200" kern="1200" dirty="0" smtClean="0">
              <a:solidFill>
                <a:schemeClr val="tx1"/>
              </a:solidFill>
              <a:effectLst/>
              <a:latin typeface="Times New Roman" pitchFamily="18" charset="0"/>
              <a:ea typeface="+mn-ea"/>
              <a:cs typeface="Arial" pitchFamily="34" charset="0"/>
            </a:endParaRPr>
          </a:p>
          <a:p>
            <a:r>
              <a:rPr lang="en-CA" sz="1200" kern="1200" dirty="0" smtClean="0">
                <a:solidFill>
                  <a:schemeClr val="tx1"/>
                </a:solidFill>
                <a:effectLst/>
                <a:latin typeface="Times New Roman" pitchFamily="18" charset="0"/>
                <a:ea typeface="+mn-ea"/>
                <a:cs typeface="Arial" pitchFamily="34" charset="0"/>
              </a:rPr>
              <a:t>4.  RISK FACTOR ASSESSMENT</a:t>
            </a:r>
            <a:endParaRPr lang="en-US" sz="1200" kern="1200" dirty="0" smtClean="0">
              <a:solidFill>
                <a:schemeClr val="tx1"/>
              </a:solidFill>
              <a:effectLst/>
              <a:latin typeface="Times New Roman" pitchFamily="18" charset="0"/>
              <a:ea typeface="+mn-ea"/>
              <a:cs typeface="Arial" pitchFamily="34" charset="0"/>
            </a:endParaRPr>
          </a:p>
          <a:p>
            <a:r>
              <a:rPr lang="en-CA" sz="1200" kern="1200" dirty="0" smtClean="0">
                <a:solidFill>
                  <a:schemeClr val="tx1"/>
                </a:solidFill>
                <a:effectLst/>
                <a:latin typeface="Times New Roman" pitchFamily="18" charset="0"/>
                <a:ea typeface="+mn-ea"/>
                <a:cs typeface="Arial" pitchFamily="34" charset="0"/>
              </a:rPr>
              <a:t>5. RISK CONTROL</a:t>
            </a:r>
            <a:endParaRPr lang="en-US" sz="1200" kern="1200" dirty="0" smtClean="0">
              <a:solidFill>
                <a:schemeClr val="tx1"/>
              </a:solidFill>
              <a:effectLst/>
              <a:latin typeface="Times New Roman" pitchFamily="18" charset="0"/>
              <a:ea typeface="+mn-ea"/>
              <a:cs typeface="Arial" pitchFamily="34" charset="0"/>
            </a:endParaRPr>
          </a:p>
          <a:p>
            <a:r>
              <a:rPr lang="en-CA" sz="1200" kern="1200" dirty="0" smtClean="0">
                <a:solidFill>
                  <a:schemeClr val="tx1"/>
                </a:solidFill>
                <a:effectLst/>
                <a:latin typeface="Times New Roman" pitchFamily="18" charset="0"/>
                <a:ea typeface="+mn-ea"/>
                <a:cs typeface="Arial" pitchFamily="34" charset="0"/>
              </a:rPr>
              <a:t>6. TRAINING, and</a:t>
            </a:r>
            <a:endParaRPr lang="en-US" sz="1200" kern="1200" dirty="0" smtClean="0">
              <a:solidFill>
                <a:schemeClr val="tx1"/>
              </a:solidFill>
              <a:effectLst/>
              <a:latin typeface="Times New Roman" pitchFamily="18" charset="0"/>
              <a:ea typeface="+mn-ea"/>
              <a:cs typeface="Arial" pitchFamily="34" charset="0"/>
            </a:endParaRPr>
          </a:p>
          <a:p>
            <a:r>
              <a:rPr lang="en-CA" sz="1200" kern="1200" dirty="0" smtClean="0">
                <a:solidFill>
                  <a:schemeClr val="tx1"/>
                </a:solidFill>
                <a:effectLst/>
                <a:latin typeface="Times New Roman" pitchFamily="18" charset="0"/>
                <a:ea typeface="+mn-ea"/>
                <a:cs typeface="Arial" pitchFamily="34" charset="0"/>
              </a:rPr>
              <a:t>7. EVALUATION</a:t>
            </a:r>
            <a:endParaRPr lang="en-US" sz="1200" kern="1200" dirty="0" smtClean="0">
              <a:solidFill>
                <a:schemeClr val="tx1"/>
              </a:solidFill>
              <a:effectLst/>
              <a:latin typeface="Times New Roman" pitchFamily="18" charset="0"/>
              <a:ea typeface="+mn-ea"/>
              <a:cs typeface="Arial" pitchFamily="34" charset="0"/>
            </a:endParaRPr>
          </a:p>
          <a:p>
            <a:r>
              <a:rPr lang="en-CA" sz="1200" kern="1200" dirty="0" smtClean="0">
                <a:solidFill>
                  <a:schemeClr val="tx1"/>
                </a:solidFill>
                <a:effectLst/>
                <a:latin typeface="Times New Roman" pitchFamily="18" charset="0"/>
                <a:ea typeface="+mn-ea"/>
                <a:cs typeface="Arial" pitchFamily="34" charset="0"/>
              </a:rPr>
              <a:t> </a:t>
            </a:r>
            <a:endParaRPr lang="en-US" sz="12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200" kern="1200" dirty="0" smtClean="0">
                <a:solidFill>
                  <a:schemeClr val="tx1"/>
                </a:solidFill>
                <a:effectLst/>
                <a:latin typeface="Times New Roman" pitchFamily="18" charset="0"/>
                <a:ea typeface="+mn-ea"/>
                <a:cs typeface="Arial" pitchFamily="34" charset="0"/>
              </a:rPr>
              <a:t>Also, we’ll talk a little bit about the INVESTIGATION PROCEDURES.  Musculoskeletal injuries require a different type of investigation than traumatic injuries.</a:t>
            </a:r>
            <a:endParaRPr lang="en-US" sz="1200" kern="1200" dirty="0" smtClean="0">
              <a:solidFill>
                <a:schemeClr val="tx1"/>
              </a:solidFill>
              <a:effectLst/>
              <a:latin typeface="Times New Roman" pitchFamily="18" charset="0"/>
              <a:ea typeface="+mn-ea"/>
              <a:cs typeface="Arial" pitchFamily="34" charset="0"/>
            </a:endParaRPr>
          </a:p>
          <a:p>
            <a:r>
              <a:rPr lang="en-CA" sz="1200" kern="1200" dirty="0" smtClean="0">
                <a:solidFill>
                  <a:schemeClr val="tx1"/>
                </a:solidFill>
                <a:effectLst/>
                <a:latin typeface="Times New Roman" pitchFamily="18" charset="0"/>
                <a:ea typeface="+mn-ea"/>
                <a:cs typeface="Arial" pitchFamily="34" charset="0"/>
              </a:rPr>
              <a:t> </a:t>
            </a:r>
            <a:endParaRPr lang="en-US" sz="12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200" kern="1200" dirty="0" smtClean="0">
                <a:solidFill>
                  <a:schemeClr val="tx1"/>
                </a:solidFill>
                <a:effectLst/>
                <a:latin typeface="Times New Roman" pitchFamily="18" charset="0"/>
                <a:ea typeface="+mn-ea"/>
                <a:cs typeface="Arial" pitchFamily="34" charset="0"/>
              </a:rPr>
              <a:t>The last part of the presentation will introduce some of the features that go into operating an effective ergonomics program. I will give you an overview of such things as:</a:t>
            </a:r>
            <a:endParaRPr lang="en-US" sz="1200" kern="1200" dirty="0" smtClean="0">
              <a:solidFill>
                <a:schemeClr val="tx1"/>
              </a:solidFill>
              <a:effectLst/>
              <a:latin typeface="Times New Roman" pitchFamily="18" charset="0"/>
              <a:ea typeface="+mn-ea"/>
              <a:cs typeface="Arial" pitchFamily="34" charset="0"/>
            </a:endParaRPr>
          </a:p>
          <a:p>
            <a:pPr lvl="0"/>
            <a:r>
              <a:rPr lang="en-CA" sz="1200" kern="1200" dirty="0" smtClean="0">
                <a:solidFill>
                  <a:schemeClr val="tx1"/>
                </a:solidFill>
                <a:effectLst/>
                <a:latin typeface="Times New Roman" pitchFamily="18" charset="0"/>
                <a:ea typeface="+mn-ea"/>
                <a:cs typeface="Arial" pitchFamily="34" charset="0"/>
              </a:rPr>
              <a:t>Worker reports of injury</a:t>
            </a:r>
            <a:endParaRPr lang="en-US" sz="1200" kern="1200" dirty="0" smtClean="0">
              <a:solidFill>
                <a:schemeClr val="tx1"/>
              </a:solidFill>
              <a:effectLst/>
              <a:latin typeface="Times New Roman" pitchFamily="18" charset="0"/>
              <a:ea typeface="+mn-ea"/>
              <a:cs typeface="Arial" pitchFamily="34" charset="0"/>
            </a:endParaRPr>
          </a:p>
          <a:p>
            <a:pPr lvl="0"/>
            <a:r>
              <a:rPr lang="en-CA" sz="1200" kern="1200" dirty="0" smtClean="0">
                <a:solidFill>
                  <a:schemeClr val="tx1"/>
                </a:solidFill>
                <a:effectLst/>
                <a:latin typeface="Times New Roman" pitchFamily="18" charset="0"/>
                <a:ea typeface="+mn-ea"/>
                <a:cs typeface="Arial" pitchFamily="34" charset="0"/>
              </a:rPr>
              <a:t>Computer workstation design</a:t>
            </a:r>
            <a:endParaRPr lang="en-US" sz="1200" kern="1200" dirty="0" smtClean="0">
              <a:solidFill>
                <a:schemeClr val="tx1"/>
              </a:solidFill>
              <a:effectLst/>
              <a:latin typeface="Times New Roman" pitchFamily="18" charset="0"/>
              <a:ea typeface="+mn-ea"/>
              <a:cs typeface="Arial" pitchFamily="34" charset="0"/>
            </a:endParaRPr>
          </a:p>
          <a:p>
            <a:pPr lvl="0"/>
            <a:r>
              <a:rPr lang="en-CA" sz="1200" kern="1200" dirty="0" smtClean="0">
                <a:solidFill>
                  <a:schemeClr val="tx1"/>
                </a:solidFill>
                <a:effectLst/>
                <a:latin typeface="Times New Roman" pitchFamily="18" charset="0"/>
                <a:ea typeface="+mn-ea"/>
                <a:cs typeface="Arial" pitchFamily="34" charset="0"/>
              </a:rPr>
              <a:t>Forms and reports used in maintaining the program</a:t>
            </a:r>
            <a:endParaRPr lang="en-US" sz="1200" kern="1200" dirty="0" smtClean="0">
              <a:solidFill>
                <a:schemeClr val="tx1"/>
              </a:solidFill>
              <a:effectLst/>
              <a:latin typeface="Times New Roman" pitchFamily="18" charset="0"/>
              <a:ea typeface="+mn-ea"/>
              <a:cs typeface="Arial" pitchFamily="34" charset="0"/>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3</a:t>
            </a:fld>
            <a:endParaRPr lang="en-CA"/>
          </a:p>
        </p:txBody>
      </p:sp>
    </p:spTree>
    <p:extLst>
      <p:ext uri="{BB962C8B-B14F-4D97-AF65-F5344CB8AC3E}">
        <p14:creationId xmlns:p14="http://schemas.microsoft.com/office/powerpoint/2010/main" val="5466585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i="1" kern="1200" dirty="0" smtClean="0">
                <a:solidFill>
                  <a:schemeClr val="tx1"/>
                </a:solidFill>
                <a:effectLst/>
                <a:latin typeface="Times New Roman" pitchFamily="18" charset="0"/>
                <a:ea typeface="+mn-ea"/>
                <a:cs typeface="Arial" pitchFamily="34" charset="0"/>
              </a:rPr>
              <a:t>Use this overhead to briefly introduce the topic. You might say something like:</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I will now go into some of the RESPONSIBILITIES that apply to our Ergonomics Program. You will see a little later in the presentation just how these responsibilities are met.</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These responsibilities are spelled out in the program and you may follow them as I review them. I will talk about responsibilities of the:</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Employer</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Managers</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Supervisors</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Workers</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JHS Committee, and</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Suppliers.</a:t>
            </a:r>
            <a:endParaRPr lang="en-US" sz="1100" kern="1200" dirty="0" smtClean="0">
              <a:solidFill>
                <a:schemeClr val="tx1"/>
              </a:solidFill>
              <a:effectLst/>
              <a:latin typeface="Times New Roman" pitchFamily="18" charset="0"/>
              <a:ea typeface="+mn-ea"/>
              <a:cs typeface="Arial" pitchFamily="34" charset="0"/>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30</a:t>
            </a:fld>
            <a:endParaRPr lang="en-CA"/>
          </a:p>
        </p:txBody>
      </p:sp>
    </p:spTree>
    <p:extLst>
      <p:ext uri="{BB962C8B-B14F-4D97-AF65-F5344CB8AC3E}">
        <p14:creationId xmlns:p14="http://schemas.microsoft.com/office/powerpoint/2010/main" val="26145290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i="1" kern="1200" dirty="0" smtClean="0">
                <a:solidFill>
                  <a:schemeClr val="tx1"/>
                </a:solidFill>
                <a:effectLst/>
                <a:latin typeface="Times New Roman" pitchFamily="18" charset="0"/>
                <a:ea typeface="+mn-ea"/>
                <a:cs typeface="Arial" pitchFamily="34" charset="0"/>
              </a:rPr>
              <a:t>Note: If your organization has customized the program to shift responsibilities, this section of the presentation must be modified as well. Expose the title slide then each line as you reach the cue words. You might say something like:</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b="1" kern="1200" dirty="0" smtClean="0">
                <a:solidFill>
                  <a:schemeClr val="tx1"/>
                </a:solidFill>
                <a:effectLst/>
                <a:latin typeface="Times New Roman" pitchFamily="18" charset="0"/>
                <a:ea typeface="+mn-ea"/>
                <a:cs typeface="Arial" pitchFamily="34" charset="0"/>
              </a:rPr>
              <a:t>The Employer </a:t>
            </a:r>
            <a:r>
              <a:rPr lang="en-CA" sz="1100" kern="1200" dirty="0" smtClean="0">
                <a:solidFill>
                  <a:schemeClr val="tx1"/>
                </a:solidFill>
                <a:effectLst/>
                <a:latin typeface="Times New Roman" pitchFamily="18" charset="0"/>
                <a:ea typeface="+mn-ea"/>
                <a:cs typeface="Arial" pitchFamily="34" charset="0"/>
              </a:rPr>
              <a:t>is responsible to:</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cap="all" dirty="0" smtClean="0">
                <a:solidFill>
                  <a:schemeClr val="tx1"/>
                </a:solidFill>
                <a:effectLst/>
                <a:latin typeface="Times New Roman" pitchFamily="18" charset="0"/>
                <a:ea typeface="+mn-ea"/>
                <a:cs typeface="Arial" pitchFamily="34" charset="0"/>
              </a:rPr>
              <a:t>Institute</a:t>
            </a:r>
            <a:r>
              <a:rPr lang="en-CA" sz="1100" kern="1200" dirty="0" smtClean="0">
                <a:solidFill>
                  <a:schemeClr val="tx1"/>
                </a:solidFill>
                <a:effectLst/>
                <a:latin typeface="Times New Roman" pitchFamily="18" charset="0"/>
                <a:ea typeface="+mn-ea"/>
                <a:cs typeface="Arial" pitchFamily="34" charset="0"/>
              </a:rPr>
              <a:t> an Ergonomics Program to reduce workers’ risk of exposure to MSI in the workplace</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cap="all" dirty="0" smtClean="0">
                <a:solidFill>
                  <a:schemeClr val="tx1"/>
                </a:solidFill>
                <a:effectLst/>
                <a:latin typeface="Times New Roman" pitchFamily="18" charset="0"/>
                <a:ea typeface="+mn-ea"/>
                <a:cs typeface="Arial" pitchFamily="34" charset="0"/>
              </a:rPr>
              <a:t>Provide resources</a:t>
            </a:r>
            <a:r>
              <a:rPr lang="en-CA" sz="1100" kern="1200" dirty="0" smtClean="0">
                <a:solidFill>
                  <a:schemeClr val="tx1"/>
                </a:solidFill>
                <a:effectLst/>
                <a:latin typeface="Times New Roman" pitchFamily="18" charset="0"/>
                <a:ea typeface="+mn-ea"/>
                <a:cs typeface="Arial" pitchFamily="34" charset="0"/>
              </a:rPr>
              <a:t> to implement the requirements of the Ergonomics Program</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Ensure that factors are </a:t>
            </a:r>
            <a:r>
              <a:rPr lang="en-CA" sz="1100" kern="1200" cap="all" dirty="0" smtClean="0">
                <a:solidFill>
                  <a:schemeClr val="tx1"/>
                </a:solidFill>
                <a:effectLst/>
                <a:latin typeface="Times New Roman" pitchFamily="18" charset="0"/>
                <a:ea typeface="+mn-ea"/>
                <a:cs typeface="Arial" pitchFamily="34" charset="0"/>
              </a:rPr>
              <a:t>identified</a:t>
            </a:r>
            <a:r>
              <a:rPr lang="en-CA" sz="1100" kern="1200" dirty="0" smtClean="0">
                <a:solidFill>
                  <a:schemeClr val="tx1"/>
                </a:solidFill>
                <a:effectLst/>
                <a:latin typeface="Times New Roman" pitchFamily="18" charset="0"/>
                <a:ea typeface="+mn-ea"/>
                <a:cs typeface="Arial" pitchFamily="34" charset="0"/>
              </a:rPr>
              <a:t> in the workplace that may expose workers to a risk of musculoskeletal injury</a:t>
            </a:r>
            <a:endParaRPr lang="en-US" sz="1100" kern="1200" dirty="0" smtClean="0">
              <a:solidFill>
                <a:schemeClr val="tx1"/>
              </a:solidFill>
              <a:effectLst/>
              <a:latin typeface="Times New Roman" pitchFamily="18" charset="0"/>
              <a:ea typeface="+mn-ea"/>
              <a:cs typeface="Arial" pitchFamily="34" charset="0"/>
            </a:endParaRPr>
          </a:p>
          <a:p>
            <a:r>
              <a:rPr lang="en-CA" sz="1100" b="1"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cap="all" dirty="0" smtClean="0">
                <a:solidFill>
                  <a:schemeClr val="tx1"/>
                </a:solidFill>
                <a:effectLst/>
                <a:latin typeface="Times New Roman" pitchFamily="18" charset="0"/>
                <a:ea typeface="+mn-ea"/>
                <a:cs typeface="Arial" pitchFamily="34" charset="0"/>
              </a:rPr>
              <a:t>Eliminate</a:t>
            </a:r>
            <a:r>
              <a:rPr lang="en-CA" sz="1100" kern="1200" dirty="0" smtClean="0">
                <a:solidFill>
                  <a:schemeClr val="tx1"/>
                </a:solidFill>
                <a:effectLst/>
                <a:latin typeface="Times New Roman" pitchFamily="18" charset="0"/>
                <a:ea typeface="+mn-ea"/>
                <a:cs typeface="Arial" pitchFamily="34" charset="0"/>
              </a:rPr>
              <a:t>, or if that is not practicable, minimize workers’ risk of exposure to MSI</a:t>
            </a:r>
            <a:endParaRPr lang="en-US" sz="1100" kern="1200" dirty="0" smtClean="0">
              <a:solidFill>
                <a:schemeClr val="tx1"/>
              </a:solidFill>
              <a:effectLst/>
              <a:latin typeface="Times New Roman" pitchFamily="18" charset="0"/>
              <a:ea typeface="+mn-ea"/>
              <a:cs typeface="Arial" pitchFamily="34" charset="0"/>
            </a:endParaRPr>
          </a:p>
          <a:p>
            <a:r>
              <a:rPr lang="en-CA" sz="1100" b="1"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Ensure that the risk assessor </a:t>
            </a:r>
            <a:r>
              <a:rPr lang="en-CA" sz="1100" kern="1200" cap="all" dirty="0" smtClean="0">
                <a:solidFill>
                  <a:schemeClr val="tx1"/>
                </a:solidFill>
                <a:effectLst/>
                <a:latin typeface="Times New Roman" pitchFamily="18" charset="0"/>
                <a:ea typeface="+mn-ea"/>
                <a:cs typeface="Arial" pitchFamily="34" charset="0"/>
              </a:rPr>
              <a:t>consults</a:t>
            </a:r>
            <a:r>
              <a:rPr lang="en-CA" sz="1100" kern="1200" dirty="0" smtClean="0">
                <a:solidFill>
                  <a:schemeClr val="tx1"/>
                </a:solidFill>
                <a:effectLst/>
                <a:latin typeface="Times New Roman" pitchFamily="18" charset="0"/>
                <a:ea typeface="+mn-ea"/>
                <a:cs typeface="Arial" pitchFamily="34" charset="0"/>
              </a:rPr>
              <a:t> with the JHS Committee or Worker Health and Safety Representative with respect to:</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Risk identification</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Assessment and control</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Content</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Provision of worker education and training</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Evaluation of the compliance measures taken</a:t>
            </a:r>
            <a:endParaRPr lang="en-US" sz="1100" kern="1200" dirty="0" smtClean="0">
              <a:solidFill>
                <a:schemeClr val="tx1"/>
              </a:solidFill>
              <a:effectLst/>
              <a:latin typeface="Times New Roman" pitchFamily="18" charset="0"/>
              <a:ea typeface="+mn-ea"/>
              <a:cs typeface="Arial" pitchFamily="34" charset="0"/>
            </a:endParaRPr>
          </a:p>
          <a:p>
            <a:r>
              <a:rPr lang="en-CA" sz="1100" b="1"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When performing a risk assessment, ensure that the risk assessor</a:t>
            </a:r>
            <a:r>
              <a:rPr lang="en-CA" sz="1100" kern="1200" cap="all" dirty="0" smtClean="0">
                <a:solidFill>
                  <a:schemeClr val="tx1"/>
                </a:solidFill>
                <a:effectLst/>
                <a:latin typeface="Times New Roman" pitchFamily="18" charset="0"/>
                <a:ea typeface="+mn-ea"/>
                <a:cs typeface="Arial" pitchFamily="34" charset="0"/>
              </a:rPr>
              <a:t> consults with workers</a:t>
            </a:r>
            <a:r>
              <a:rPr lang="en-CA" sz="1100" kern="1200" dirty="0" smtClean="0">
                <a:solidFill>
                  <a:schemeClr val="tx1"/>
                </a:solidFill>
                <a:effectLst/>
                <a:latin typeface="Times New Roman" pitchFamily="18" charset="0"/>
                <a:ea typeface="+mn-ea"/>
                <a:cs typeface="Arial" pitchFamily="34" charset="0"/>
              </a:rPr>
              <a:t> with signs and symptoms of MSI, and a representative sample of workers who are required to carry out the work being assessed</a:t>
            </a:r>
            <a:endParaRPr lang="en-US" sz="1100" kern="1200" dirty="0" smtClean="0">
              <a:solidFill>
                <a:schemeClr val="tx1"/>
              </a:solidFill>
              <a:effectLst/>
              <a:latin typeface="Times New Roman" pitchFamily="18" charset="0"/>
              <a:ea typeface="+mn-ea"/>
              <a:cs typeface="Arial" pitchFamily="34" charset="0"/>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31</a:t>
            </a:fld>
            <a:endParaRPr lang="en-CA"/>
          </a:p>
        </p:txBody>
      </p:sp>
    </p:spTree>
    <p:extLst>
      <p:ext uri="{BB962C8B-B14F-4D97-AF65-F5344CB8AC3E}">
        <p14:creationId xmlns:p14="http://schemas.microsoft.com/office/powerpoint/2010/main" val="34894117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i="1" kern="1200" dirty="0" smtClean="0">
                <a:solidFill>
                  <a:schemeClr val="tx1"/>
                </a:solidFill>
                <a:effectLst/>
                <a:latin typeface="Times New Roman" pitchFamily="18" charset="0"/>
                <a:ea typeface="+mn-ea"/>
                <a:cs typeface="Arial" pitchFamily="34" charset="0"/>
              </a:rPr>
              <a:t>Display the title overhead then expose each line one at a time on the first and succeeding overheads:</a:t>
            </a:r>
            <a:endParaRPr lang="en-US" sz="1100" kern="1200" dirty="0" smtClean="0">
              <a:solidFill>
                <a:schemeClr val="tx1"/>
              </a:solidFill>
              <a:effectLst/>
              <a:latin typeface="Times New Roman" pitchFamily="18" charset="0"/>
              <a:ea typeface="+mn-ea"/>
              <a:cs typeface="Arial" pitchFamily="34" charset="0"/>
            </a:endParaRPr>
          </a:p>
          <a:p>
            <a:r>
              <a:rPr lang="en-CA" sz="1100" i="1"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Management has the following responsibilities:</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Ensure that identified </a:t>
            </a:r>
            <a:r>
              <a:rPr lang="en-CA" sz="1100" kern="1200" cap="all" dirty="0" smtClean="0">
                <a:solidFill>
                  <a:schemeClr val="tx1"/>
                </a:solidFill>
                <a:effectLst/>
                <a:latin typeface="Times New Roman" pitchFamily="18" charset="0"/>
                <a:ea typeface="+mn-ea"/>
                <a:cs typeface="Arial" pitchFamily="34" charset="0"/>
              </a:rPr>
              <a:t>risk factors are assessed.</a:t>
            </a:r>
            <a:endParaRPr lang="en-US" sz="1100" kern="1200" dirty="0" smtClean="0">
              <a:solidFill>
                <a:schemeClr val="tx1"/>
              </a:solidFill>
              <a:effectLst/>
              <a:latin typeface="Times New Roman" pitchFamily="18" charset="0"/>
              <a:ea typeface="+mn-ea"/>
              <a:cs typeface="Arial" pitchFamily="34" charset="0"/>
            </a:endParaRPr>
          </a:p>
          <a:p>
            <a:r>
              <a:rPr lang="en-CA" sz="1100" b="1" kern="1200" dirty="0" smtClean="0">
                <a:solidFill>
                  <a:schemeClr val="tx1"/>
                </a:solidFill>
                <a:effectLst/>
                <a:latin typeface="Times New Roman" pitchFamily="18" charset="0"/>
                <a:ea typeface="+mn-ea"/>
                <a:cs typeface="Arial" pitchFamily="34" charset="0"/>
              </a:rPr>
              <a:t>Note that the manager is not responsible for ensuring that the risk factors are identified., only that they are assessed once they have been identified.</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Implement, without delay, </a:t>
            </a:r>
            <a:r>
              <a:rPr lang="en-CA" sz="1100" kern="1200" cap="all" dirty="0" smtClean="0">
                <a:solidFill>
                  <a:schemeClr val="tx1"/>
                </a:solidFill>
                <a:effectLst/>
                <a:latin typeface="Times New Roman" pitchFamily="18" charset="0"/>
                <a:ea typeface="+mn-ea"/>
                <a:cs typeface="Arial" pitchFamily="34" charset="0"/>
              </a:rPr>
              <a:t>interim control measures</a:t>
            </a:r>
            <a:r>
              <a:rPr lang="en-CA" sz="1100" kern="1200" dirty="0" smtClean="0">
                <a:solidFill>
                  <a:schemeClr val="tx1"/>
                </a:solidFill>
                <a:effectLst/>
                <a:latin typeface="Times New Roman" pitchFamily="18" charset="0"/>
                <a:ea typeface="+mn-ea"/>
                <a:cs typeface="Arial" pitchFamily="34" charset="0"/>
              </a:rPr>
              <a:t> when the introduction of permanent control measures will be delayed</a:t>
            </a:r>
            <a:endParaRPr lang="en-US" sz="1100" kern="1200" dirty="0" smtClean="0">
              <a:solidFill>
                <a:schemeClr val="tx1"/>
              </a:solidFill>
              <a:effectLst/>
              <a:latin typeface="Times New Roman" pitchFamily="18" charset="0"/>
              <a:ea typeface="+mn-ea"/>
              <a:cs typeface="Arial" pitchFamily="34" charset="0"/>
            </a:endParaRPr>
          </a:p>
          <a:p>
            <a:r>
              <a:rPr lang="en-CA" sz="1100" b="1"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cap="all" dirty="0" smtClean="0">
                <a:solidFill>
                  <a:schemeClr val="tx1"/>
                </a:solidFill>
                <a:effectLst/>
                <a:latin typeface="Times New Roman" pitchFamily="18" charset="0"/>
                <a:ea typeface="+mn-ea"/>
                <a:cs typeface="Arial" pitchFamily="34" charset="0"/>
              </a:rPr>
              <a:t>Ensure that the effectiveness</a:t>
            </a:r>
            <a:r>
              <a:rPr lang="en-CA" sz="1100" kern="1200" dirty="0" smtClean="0">
                <a:solidFill>
                  <a:schemeClr val="tx1"/>
                </a:solidFill>
                <a:effectLst/>
                <a:latin typeface="Times New Roman" pitchFamily="18" charset="0"/>
                <a:ea typeface="+mn-ea"/>
                <a:cs typeface="Arial" pitchFamily="34" charset="0"/>
              </a:rPr>
              <a:t> of the measures taken to comply with the Ergonomics (MSI) Requirements are monitored and reviewed annually</a:t>
            </a:r>
            <a:endParaRPr lang="en-US" sz="1100" kern="1200" dirty="0" smtClean="0">
              <a:solidFill>
                <a:schemeClr val="tx1"/>
              </a:solidFill>
              <a:effectLst/>
              <a:latin typeface="Times New Roman" pitchFamily="18" charset="0"/>
              <a:ea typeface="+mn-ea"/>
              <a:cs typeface="Arial" pitchFamily="34" charset="0"/>
            </a:endParaRPr>
          </a:p>
          <a:p>
            <a:r>
              <a:rPr lang="en-CA" sz="1100" b="1"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When monitoring identifies</a:t>
            </a:r>
            <a:r>
              <a:rPr lang="en-CA" sz="1100" kern="1200" cap="all" dirty="0" smtClean="0">
                <a:solidFill>
                  <a:schemeClr val="tx1"/>
                </a:solidFill>
                <a:effectLst/>
                <a:latin typeface="Times New Roman" pitchFamily="18" charset="0"/>
                <a:ea typeface="+mn-ea"/>
                <a:cs typeface="Arial" pitchFamily="34" charset="0"/>
              </a:rPr>
              <a:t> deficiencies</a:t>
            </a:r>
            <a:r>
              <a:rPr lang="en-CA" sz="1100" kern="1200" dirty="0" smtClean="0">
                <a:solidFill>
                  <a:schemeClr val="tx1"/>
                </a:solidFill>
                <a:effectLst/>
                <a:latin typeface="Times New Roman" pitchFamily="18" charset="0"/>
                <a:ea typeface="+mn-ea"/>
                <a:cs typeface="Arial" pitchFamily="34" charset="0"/>
              </a:rPr>
              <a:t>, ensure they are corrected without delay</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i="1" kern="1200" dirty="0" smtClean="0">
                <a:solidFill>
                  <a:schemeClr val="tx1"/>
                </a:solidFill>
                <a:effectLst/>
                <a:latin typeface="Times New Roman" pitchFamily="18" charset="0"/>
                <a:ea typeface="+mn-ea"/>
                <a:cs typeface="Arial" pitchFamily="34" charset="0"/>
              </a:rPr>
              <a:t>You may choose to ask if there are Managers present and do they understand their responsibilities under the program.</a:t>
            </a:r>
            <a:endParaRPr lang="en-US" sz="1100" kern="1200" dirty="0" smtClean="0">
              <a:solidFill>
                <a:schemeClr val="tx1"/>
              </a:solidFill>
              <a:effectLst/>
              <a:latin typeface="Times New Roman" pitchFamily="18" charset="0"/>
              <a:ea typeface="+mn-ea"/>
              <a:cs typeface="Arial" pitchFamily="34" charset="0"/>
            </a:endParaRPr>
          </a:p>
        </p:txBody>
      </p:sp>
      <p:sp>
        <p:nvSpPr>
          <p:cNvPr id="4" name="Slide Number Placeholder 3"/>
          <p:cNvSpPr>
            <a:spLocks noGrp="1"/>
          </p:cNvSpPr>
          <p:nvPr>
            <p:ph type="sldNum" sz="quarter" idx="10"/>
          </p:nvPr>
        </p:nvSpPr>
        <p:spPr/>
        <p:txBody>
          <a:bodyPr/>
          <a:lstStyle/>
          <a:p>
            <a:fld id="{F7B7EEAE-5A4B-4215-B704-C976B3A236AA}" type="slidenum">
              <a:rPr lang="en-CA" smtClean="0"/>
              <a:pPr/>
              <a:t>32</a:t>
            </a:fld>
            <a:endParaRPr lang="en-CA"/>
          </a:p>
        </p:txBody>
      </p:sp>
    </p:spTree>
    <p:extLst>
      <p:ext uri="{BB962C8B-B14F-4D97-AF65-F5344CB8AC3E}">
        <p14:creationId xmlns:p14="http://schemas.microsoft.com/office/powerpoint/2010/main" val="39239107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i="1" kern="1200" dirty="0" smtClean="0">
                <a:solidFill>
                  <a:schemeClr val="tx1"/>
                </a:solidFill>
                <a:effectLst/>
                <a:latin typeface="Times New Roman" pitchFamily="18" charset="0"/>
                <a:ea typeface="+mn-ea"/>
                <a:cs typeface="Arial" pitchFamily="34" charset="0"/>
              </a:rPr>
              <a:t>Display the title overhead then expose each line one at a time on the first and succeeding overheads:</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Supervisors have the following responsibilities under the Ergonomics Program:</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Ensure that workers who may be at risk of exposure to MSI are </a:t>
            </a:r>
            <a:r>
              <a:rPr lang="en-CA" sz="1100" kern="1200" cap="all" dirty="0" smtClean="0">
                <a:solidFill>
                  <a:schemeClr val="tx1"/>
                </a:solidFill>
                <a:effectLst/>
                <a:latin typeface="Times New Roman" pitchFamily="18" charset="0"/>
                <a:ea typeface="+mn-ea"/>
                <a:cs typeface="Arial" pitchFamily="34" charset="0"/>
              </a:rPr>
              <a:t>educated</a:t>
            </a:r>
            <a:r>
              <a:rPr lang="en-CA" sz="1100" kern="1200" dirty="0" smtClean="0">
                <a:solidFill>
                  <a:schemeClr val="tx1"/>
                </a:solidFill>
                <a:effectLst/>
                <a:latin typeface="Times New Roman" pitchFamily="18" charset="0"/>
                <a:ea typeface="+mn-ea"/>
                <a:cs typeface="Arial" pitchFamily="34" charset="0"/>
              </a:rPr>
              <a:t> in risk identification related to their work, including the recognition of early signs and symptoms of musculoskeletal injuries and their potential health effects</a:t>
            </a:r>
            <a:endParaRPr lang="en-US" sz="1100" kern="1200" dirty="0" smtClean="0">
              <a:solidFill>
                <a:schemeClr val="tx1"/>
              </a:solidFill>
              <a:effectLst/>
              <a:latin typeface="Times New Roman" pitchFamily="18" charset="0"/>
              <a:ea typeface="+mn-ea"/>
              <a:cs typeface="Arial" pitchFamily="34" charset="0"/>
            </a:endParaRPr>
          </a:p>
          <a:p>
            <a:r>
              <a:rPr lang="en-CA" sz="1100" b="1"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Ensure that workers are not </a:t>
            </a:r>
            <a:r>
              <a:rPr lang="en-CA" sz="1100" kern="1200" cap="all" dirty="0" smtClean="0">
                <a:solidFill>
                  <a:schemeClr val="tx1"/>
                </a:solidFill>
                <a:effectLst/>
                <a:latin typeface="Times New Roman" pitchFamily="18" charset="0"/>
                <a:ea typeface="+mn-ea"/>
                <a:cs typeface="Arial" pitchFamily="34" charset="0"/>
              </a:rPr>
              <a:t>assigned</a:t>
            </a:r>
            <a:r>
              <a:rPr lang="en-CA" sz="1100" kern="1200" dirty="0" smtClean="0">
                <a:solidFill>
                  <a:schemeClr val="tx1"/>
                </a:solidFill>
                <a:effectLst/>
                <a:latin typeface="Times New Roman" pitchFamily="18" charset="0"/>
                <a:ea typeface="+mn-ea"/>
                <a:cs typeface="Arial" pitchFamily="34" charset="0"/>
              </a:rPr>
              <a:t> to activities where a reported or observed physical impairment may create an undue risk to the worker or anyone else. This would include being aware of limitations a worker might have when returning to work from time off due to a musculoskeletal injury</a:t>
            </a:r>
            <a:endParaRPr lang="en-US" sz="1100" kern="1200" dirty="0" smtClean="0">
              <a:solidFill>
                <a:schemeClr val="tx1"/>
              </a:solidFill>
              <a:effectLst/>
              <a:latin typeface="Times New Roman" pitchFamily="18" charset="0"/>
              <a:ea typeface="+mn-ea"/>
              <a:cs typeface="Arial" pitchFamily="34" charset="0"/>
            </a:endParaRPr>
          </a:p>
          <a:p>
            <a:r>
              <a:rPr lang="en-CA" sz="1100" b="1"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Ensure that a worker be assigned to work that requires specific procedures to control the risk of exposure to MSI is </a:t>
            </a:r>
            <a:r>
              <a:rPr lang="en-CA" sz="1100" kern="1200" cap="all" dirty="0" smtClean="0">
                <a:solidFill>
                  <a:schemeClr val="tx1"/>
                </a:solidFill>
                <a:effectLst/>
                <a:latin typeface="Times New Roman" pitchFamily="18" charset="0"/>
                <a:ea typeface="+mn-ea"/>
                <a:cs typeface="Arial" pitchFamily="34" charset="0"/>
              </a:rPr>
              <a:t>trained</a:t>
            </a:r>
            <a:r>
              <a:rPr lang="en-CA" sz="1100" kern="1200" dirty="0" smtClean="0">
                <a:solidFill>
                  <a:schemeClr val="tx1"/>
                </a:solidFill>
                <a:effectLst/>
                <a:latin typeface="Times New Roman" pitchFamily="18" charset="0"/>
                <a:ea typeface="+mn-ea"/>
                <a:cs typeface="Arial" pitchFamily="34" charset="0"/>
              </a:rPr>
              <a:t> in the use of those procedures</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b="1" kern="1200" dirty="0" smtClean="0">
                <a:solidFill>
                  <a:schemeClr val="tx1"/>
                </a:solidFill>
                <a:effectLst/>
                <a:latin typeface="Times New Roman" pitchFamily="18" charset="0"/>
                <a:ea typeface="+mn-ea"/>
                <a:cs typeface="Arial" pitchFamily="34" charset="0"/>
              </a:rPr>
              <a:t>Ask:  </a:t>
            </a:r>
            <a:r>
              <a:rPr lang="en-CA" sz="1100" kern="1200" dirty="0" smtClean="0">
                <a:solidFill>
                  <a:schemeClr val="tx1"/>
                </a:solidFill>
                <a:effectLst/>
                <a:latin typeface="Times New Roman" pitchFamily="18" charset="0"/>
                <a:ea typeface="+mn-ea"/>
                <a:cs typeface="Arial" pitchFamily="34" charset="0"/>
              </a:rPr>
              <a:t>What would be an example of a procedure to reduce the risk of injury?</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b="1" kern="1200" dirty="0" smtClean="0">
                <a:solidFill>
                  <a:schemeClr val="tx1"/>
                </a:solidFill>
                <a:effectLst/>
                <a:latin typeface="Times New Roman" pitchFamily="18" charset="0"/>
                <a:ea typeface="+mn-ea"/>
                <a:cs typeface="Arial" pitchFamily="34" charset="0"/>
              </a:rPr>
              <a:t>Answer:  </a:t>
            </a:r>
            <a:r>
              <a:rPr lang="en-CA" sz="1100" kern="1200" dirty="0" smtClean="0">
                <a:solidFill>
                  <a:schemeClr val="tx1"/>
                </a:solidFill>
                <a:effectLst/>
                <a:latin typeface="Times New Roman" pitchFamily="18" charset="0"/>
                <a:ea typeface="+mn-ea"/>
                <a:cs typeface="Arial" pitchFamily="34" charset="0"/>
              </a:rPr>
              <a:t>Procedures for a two-person lift for first aid attendants, or a procedure for adjusting a chair.</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Ensure that workers are </a:t>
            </a:r>
            <a:r>
              <a:rPr lang="en-CA" sz="1100" kern="1200" cap="all" dirty="0" smtClean="0">
                <a:solidFill>
                  <a:schemeClr val="tx1"/>
                </a:solidFill>
                <a:effectLst/>
                <a:latin typeface="Times New Roman" pitchFamily="18" charset="0"/>
                <a:ea typeface="+mn-ea"/>
                <a:cs typeface="Arial" pitchFamily="34" charset="0"/>
              </a:rPr>
              <a:t>instructed</a:t>
            </a:r>
            <a:r>
              <a:rPr lang="en-CA" sz="1100" kern="1200" dirty="0" smtClean="0">
                <a:solidFill>
                  <a:schemeClr val="tx1"/>
                </a:solidFill>
                <a:effectLst/>
                <a:latin typeface="Times New Roman" pitchFamily="18" charset="0"/>
                <a:ea typeface="+mn-ea"/>
                <a:cs typeface="Arial" pitchFamily="34" charset="0"/>
              </a:rPr>
              <a:t> in the correct use, maintenance and limitations of personal protective equipment used for reducing risk of exposure to MSI</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b="1" kern="1200" dirty="0" smtClean="0">
                <a:solidFill>
                  <a:schemeClr val="tx1"/>
                </a:solidFill>
                <a:effectLst/>
                <a:latin typeface="Times New Roman" pitchFamily="18" charset="0"/>
                <a:ea typeface="+mn-ea"/>
                <a:cs typeface="Arial" pitchFamily="34" charset="0"/>
              </a:rPr>
              <a:t>Ask: </a:t>
            </a:r>
            <a:r>
              <a:rPr lang="en-CA" sz="1100" kern="1200" dirty="0" smtClean="0">
                <a:solidFill>
                  <a:schemeClr val="tx1"/>
                </a:solidFill>
                <a:effectLst/>
                <a:latin typeface="Times New Roman" pitchFamily="18" charset="0"/>
                <a:ea typeface="+mn-ea"/>
                <a:cs typeface="Arial" pitchFamily="34" charset="0"/>
              </a:rPr>
              <a:t>What would be an example of personal protective equipment?</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b="1" kern="1200" dirty="0" smtClean="0">
                <a:solidFill>
                  <a:schemeClr val="tx1"/>
                </a:solidFill>
                <a:effectLst/>
                <a:latin typeface="Times New Roman" pitchFamily="18" charset="0"/>
                <a:ea typeface="+mn-ea"/>
                <a:cs typeface="Arial" pitchFamily="34" charset="0"/>
              </a:rPr>
              <a:t>Answer:  </a:t>
            </a:r>
            <a:r>
              <a:rPr lang="en-CA" sz="1100" kern="1200" dirty="0" smtClean="0">
                <a:solidFill>
                  <a:schemeClr val="tx1"/>
                </a:solidFill>
                <a:effectLst/>
                <a:latin typeface="Times New Roman" pitchFamily="18" charset="0"/>
                <a:ea typeface="+mn-ea"/>
                <a:cs typeface="Arial" pitchFamily="34" charset="0"/>
              </a:rPr>
              <a:t>Use of a back brace such as you see the staff in Home Depot wearing, or the use of a wrist brace.</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cap="all" dirty="0" smtClean="0">
                <a:solidFill>
                  <a:schemeClr val="tx1"/>
                </a:solidFill>
                <a:effectLst/>
                <a:latin typeface="Times New Roman" pitchFamily="18" charset="0"/>
                <a:ea typeface="+mn-ea"/>
                <a:cs typeface="Arial" pitchFamily="34" charset="0"/>
              </a:rPr>
              <a:t>Investigate</a:t>
            </a:r>
            <a:r>
              <a:rPr lang="en-CA" sz="1100" kern="1200" dirty="0" smtClean="0">
                <a:solidFill>
                  <a:schemeClr val="tx1"/>
                </a:solidFill>
                <a:effectLst/>
                <a:latin typeface="Times New Roman" pitchFamily="18" charset="0"/>
                <a:ea typeface="+mn-ea"/>
                <a:cs typeface="Arial" pitchFamily="34" charset="0"/>
              </a:rPr>
              <a:t>, in co-operation with the JHS Committee or Worker Health and Safety Representative, as applicable, reports of signs and/or symptoms of MSI related to work practices</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i="1" kern="1200" dirty="0" smtClean="0">
                <a:solidFill>
                  <a:schemeClr val="tx1"/>
                </a:solidFill>
                <a:effectLst/>
                <a:latin typeface="Times New Roman" pitchFamily="18" charset="0"/>
                <a:ea typeface="+mn-ea"/>
                <a:cs typeface="Arial" pitchFamily="34" charset="0"/>
              </a:rPr>
              <a:t>You may choose to ask if there are Supervisors present and do they understand their responsibilities under the program</a:t>
            </a:r>
            <a:r>
              <a:rPr lang="en-US" dirty="0" smtClean="0">
                <a:effectLst/>
              </a:rPr>
              <a:t> </a:t>
            </a:r>
            <a:endParaRPr lang="en-US" dirty="0" smtClean="0"/>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33</a:t>
            </a:fld>
            <a:endParaRPr lang="en-CA"/>
          </a:p>
        </p:txBody>
      </p:sp>
    </p:spTree>
    <p:extLst>
      <p:ext uri="{BB962C8B-B14F-4D97-AF65-F5344CB8AC3E}">
        <p14:creationId xmlns:p14="http://schemas.microsoft.com/office/powerpoint/2010/main" val="18033245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i="1" kern="1200" dirty="0" smtClean="0">
                <a:solidFill>
                  <a:schemeClr val="tx1"/>
                </a:solidFill>
                <a:effectLst/>
                <a:latin typeface="Times New Roman" pitchFamily="18" charset="0"/>
                <a:ea typeface="+mn-ea"/>
                <a:cs typeface="Arial" pitchFamily="34" charset="0"/>
              </a:rPr>
              <a:t>Display the title overhead then expose each line one at a time on the first and succeeding overheads:</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Workers are responsible to:</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cap="all" dirty="0" smtClean="0">
                <a:solidFill>
                  <a:schemeClr val="tx1"/>
                </a:solidFill>
                <a:effectLst/>
                <a:latin typeface="Times New Roman" pitchFamily="18" charset="0"/>
                <a:ea typeface="+mn-ea"/>
                <a:cs typeface="Arial" pitchFamily="34" charset="0"/>
              </a:rPr>
              <a:t>Set up</a:t>
            </a:r>
            <a:r>
              <a:rPr lang="en-CA" sz="1100" kern="1200" dirty="0" smtClean="0">
                <a:solidFill>
                  <a:schemeClr val="tx1"/>
                </a:solidFill>
                <a:effectLst/>
                <a:latin typeface="Times New Roman" pitchFamily="18" charset="0"/>
                <a:ea typeface="+mn-ea"/>
                <a:cs typeface="Arial" pitchFamily="34" charset="0"/>
              </a:rPr>
              <a:t> the computer workstation or worksite so that it is ergonomically appropriate to the work. In an office, this would include adjusting the chair and placing tools within the primary and secondary work zone.  On an outside jobsite, this could be raising items to be lifted on a pallet, so that items don’t have to be lifted from the ground.</a:t>
            </a:r>
            <a:endParaRPr lang="en-US" sz="1100" kern="1200" dirty="0" smtClean="0">
              <a:solidFill>
                <a:schemeClr val="tx1"/>
              </a:solidFill>
              <a:effectLst/>
              <a:latin typeface="Times New Roman" pitchFamily="18" charset="0"/>
              <a:ea typeface="+mn-ea"/>
              <a:cs typeface="Arial" pitchFamily="34" charset="0"/>
            </a:endParaRPr>
          </a:p>
          <a:p>
            <a:pPr marL="171450" indent="-171450">
              <a:buFont typeface="Arial"/>
              <a:buChar char="•"/>
            </a:pPr>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cap="all" dirty="0" smtClean="0">
                <a:solidFill>
                  <a:schemeClr val="tx1"/>
                </a:solidFill>
                <a:effectLst/>
                <a:latin typeface="Times New Roman" pitchFamily="18" charset="0"/>
                <a:ea typeface="+mn-ea"/>
                <a:cs typeface="Arial" pitchFamily="34" charset="0"/>
              </a:rPr>
              <a:t>Report signs and symptoms</a:t>
            </a:r>
            <a:r>
              <a:rPr lang="en-CA" sz="1100" kern="1200" dirty="0" smtClean="0">
                <a:solidFill>
                  <a:schemeClr val="tx1"/>
                </a:solidFill>
                <a:effectLst/>
                <a:latin typeface="Times New Roman" pitchFamily="18" charset="0"/>
                <a:ea typeface="+mn-ea"/>
                <a:cs typeface="Arial" pitchFamily="34" charset="0"/>
              </a:rPr>
              <a:t> of MSI that are suspected of being related to work practices</a:t>
            </a:r>
            <a:endParaRPr lang="en-US" sz="1100" kern="1200" dirty="0" smtClean="0">
              <a:solidFill>
                <a:schemeClr val="tx1"/>
              </a:solidFill>
              <a:effectLst/>
              <a:latin typeface="Times New Roman" pitchFamily="18" charset="0"/>
              <a:ea typeface="+mn-ea"/>
              <a:cs typeface="Arial" pitchFamily="34" charset="0"/>
            </a:endParaRPr>
          </a:p>
          <a:p>
            <a:pPr marL="171450" indent="-171450">
              <a:buFont typeface="Arial"/>
              <a:buChar char="•"/>
            </a:pPr>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cap="all" dirty="0" smtClean="0">
                <a:solidFill>
                  <a:schemeClr val="tx1"/>
                </a:solidFill>
                <a:effectLst/>
                <a:latin typeface="Times New Roman" pitchFamily="18" charset="0"/>
                <a:ea typeface="+mn-ea"/>
                <a:cs typeface="Arial" pitchFamily="34" charset="0"/>
              </a:rPr>
              <a:t>Report any physical</a:t>
            </a:r>
            <a:r>
              <a:rPr lang="en-CA" sz="1100" kern="1200" dirty="0" smtClean="0">
                <a:solidFill>
                  <a:schemeClr val="tx1"/>
                </a:solidFill>
                <a:effectLst/>
                <a:latin typeface="Times New Roman" pitchFamily="18" charset="0"/>
                <a:ea typeface="+mn-ea"/>
                <a:cs typeface="Arial" pitchFamily="34" charset="0"/>
              </a:rPr>
              <a:t> impairment to his/her supervisor if it may affect his/her ability to safely perform assigned work</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i="1" kern="1200" dirty="0" smtClean="0">
                <a:solidFill>
                  <a:schemeClr val="tx1"/>
                </a:solidFill>
                <a:effectLst/>
                <a:latin typeface="Times New Roman" pitchFamily="18" charset="0"/>
                <a:ea typeface="+mn-ea"/>
                <a:cs typeface="Arial" pitchFamily="34" charset="0"/>
              </a:rPr>
              <a:t>Ask if there are any questions about worker responsibilities and if they understand their responsibilities.</a:t>
            </a:r>
            <a:endParaRPr lang="en-US" sz="1100" kern="1200" dirty="0" smtClean="0">
              <a:solidFill>
                <a:schemeClr val="tx1"/>
              </a:solidFill>
              <a:effectLst/>
              <a:latin typeface="Times New Roman" pitchFamily="18" charset="0"/>
              <a:ea typeface="+mn-ea"/>
              <a:cs typeface="Arial" pitchFamily="34" charset="0"/>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34</a:t>
            </a:fld>
            <a:endParaRPr lang="en-CA"/>
          </a:p>
        </p:txBody>
      </p:sp>
    </p:spTree>
    <p:extLst>
      <p:ext uri="{BB962C8B-B14F-4D97-AF65-F5344CB8AC3E}">
        <p14:creationId xmlns:p14="http://schemas.microsoft.com/office/powerpoint/2010/main" val="282592092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kern="1200" dirty="0" smtClean="0">
                <a:solidFill>
                  <a:schemeClr val="tx1"/>
                </a:solidFill>
                <a:effectLst/>
                <a:latin typeface="Times New Roman" pitchFamily="18" charset="0"/>
                <a:ea typeface="+mn-ea"/>
                <a:cs typeface="Arial" pitchFamily="34" charset="0"/>
              </a:rPr>
              <a:t>The Joint Health and Safety Committee is responsible to:</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cap="all" dirty="0" smtClean="0">
                <a:solidFill>
                  <a:schemeClr val="tx1"/>
                </a:solidFill>
                <a:effectLst/>
                <a:latin typeface="Times New Roman" pitchFamily="18" charset="0"/>
                <a:ea typeface="+mn-ea"/>
                <a:cs typeface="Arial" pitchFamily="34" charset="0"/>
              </a:rPr>
              <a:t>Evaluate</a:t>
            </a:r>
            <a:r>
              <a:rPr lang="en-CA" sz="1100" kern="1200" dirty="0" smtClean="0">
                <a:solidFill>
                  <a:schemeClr val="tx1"/>
                </a:solidFill>
                <a:effectLst/>
                <a:latin typeface="Times New Roman" pitchFamily="18" charset="0"/>
                <a:ea typeface="+mn-ea"/>
                <a:cs typeface="Arial" pitchFamily="34" charset="0"/>
              </a:rPr>
              <a:t> workplace conditions with workers and supervisors to determine the appropriate workstation or worksite setup</a:t>
            </a:r>
            <a:endParaRPr lang="en-US" sz="1100" kern="1200" dirty="0" smtClean="0">
              <a:solidFill>
                <a:schemeClr val="tx1"/>
              </a:solidFill>
              <a:effectLst/>
              <a:latin typeface="Times New Roman" pitchFamily="18" charset="0"/>
              <a:ea typeface="+mn-ea"/>
              <a:cs typeface="Arial" pitchFamily="34" charset="0"/>
            </a:endParaRPr>
          </a:p>
          <a:p>
            <a:pPr marL="0" indent="0">
              <a:buFont typeface="Arial"/>
              <a:buNone/>
            </a:pP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cap="all" dirty="0" smtClean="0">
                <a:solidFill>
                  <a:schemeClr val="tx1"/>
                </a:solidFill>
                <a:effectLst/>
                <a:latin typeface="Times New Roman" pitchFamily="18" charset="0"/>
                <a:ea typeface="+mn-ea"/>
                <a:cs typeface="Arial" pitchFamily="34" charset="0"/>
              </a:rPr>
              <a:t>Review</a:t>
            </a:r>
            <a:r>
              <a:rPr lang="en-CA" sz="1100" kern="1200" dirty="0" smtClean="0">
                <a:solidFill>
                  <a:schemeClr val="tx1"/>
                </a:solidFill>
                <a:effectLst/>
                <a:latin typeface="Times New Roman" pitchFamily="18" charset="0"/>
                <a:ea typeface="+mn-ea"/>
                <a:cs typeface="Arial" pitchFamily="34" charset="0"/>
              </a:rPr>
              <a:t> the effectiveness of measures taken to comply with Ergonomic regulations annually or when deficiencies in the control measures are reported</a:t>
            </a:r>
            <a:endParaRPr lang="en-US" sz="1100" kern="1200" dirty="0" smtClean="0">
              <a:solidFill>
                <a:schemeClr val="tx1"/>
              </a:solidFill>
              <a:effectLst/>
              <a:latin typeface="Times New Roman" pitchFamily="18" charset="0"/>
              <a:ea typeface="+mn-ea"/>
              <a:cs typeface="Arial" pitchFamily="34" charset="0"/>
            </a:endParaRPr>
          </a:p>
          <a:p>
            <a:pPr marL="0" indent="0">
              <a:buFont typeface="Arial"/>
              <a:buNone/>
            </a:pP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cap="all" dirty="0" smtClean="0">
                <a:solidFill>
                  <a:schemeClr val="tx1"/>
                </a:solidFill>
                <a:effectLst/>
                <a:latin typeface="Times New Roman" pitchFamily="18" charset="0"/>
                <a:ea typeface="+mn-ea"/>
                <a:cs typeface="Arial" pitchFamily="34" charset="0"/>
              </a:rPr>
              <a:t>Attend</a:t>
            </a:r>
            <a:r>
              <a:rPr lang="en-CA" sz="1100" kern="1200" dirty="0" smtClean="0">
                <a:solidFill>
                  <a:schemeClr val="tx1"/>
                </a:solidFill>
                <a:effectLst/>
                <a:latin typeface="Times New Roman" pitchFamily="18" charset="0"/>
                <a:ea typeface="+mn-ea"/>
                <a:cs typeface="Arial" pitchFamily="34" charset="0"/>
              </a:rPr>
              <a:t> and cooperate in investigations and workplace inspections to deal with worker reports of MSI</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i="1" kern="1200" dirty="0" smtClean="0">
                <a:solidFill>
                  <a:schemeClr val="tx1"/>
                </a:solidFill>
                <a:effectLst/>
                <a:latin typeface="Times New Roman" pitchFamily="18" charset="0"/>
                <a:ea typeface="+mn-ea"/>
                <a:cs typeface="Arial" pitchFamily="34" charset="0"/>
              </a:rPr>
              <a:t>You may choose to ask if there are JHS Committee members present and if they understand their role in the program.</a:t>
            </a:r>
            <a:endParaRPr lang="en-US" sz="1100" kern="1200" dirty="0" smtClean="0">
              <a:solidFill>
                <a:schemeClr val="tx1"/>
              </a:solidFill>
              <a:effectLst/>
              <a:latin typeface="Times New Roman" pitchFamily="18" charset="0"/>
              <a:ea typeface="+mn-ea"/>
              <a:cs typeface="Arial" pitchFamily="34" charset="0"/>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35</a:t>
            </a:fld>
            <a:endParaRPr lang="en-CA"/>
          </a:p>
        </p:txBody>
      </p:sp>
    </p:spTree>
    <p:extLst>
      <p:ext uri="{BB962C8B-B14F-4D97-AF65-F5344CB8AC3E}">
        <p14:creationId xmlns:p14="http://schemas.microsoft.com/office/powerpoint/2010/main" val="408664631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kern="1200" dirty="0" smtClean="0">
                <a:solidFill>
                  <a:schemeClr val="tx1"/>
                </a:solidFill>
                <a:effectLst/>
                <a:latin typeface="Times New Roman" pitchFamily="18" charset="0"/>
                <a:ea typeface="+mn-ea"/>
                <a:cs typeface="Arial" pitchFamily="34" charset="0"/>
              </a:rPr>
              <a:t>The Suppliers are responsible to:</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cap="all" dirty="0" smtClean="0">
                <a:solidFill>
                  <a:schemeClr val="tx1"/>
                </a:solidFill>
                <a:effectLst/>
                <a:latin typeface="Times New Roman" pitchFamily="18" charset="0"/>
                <a:ea typeface="+mn-ea"/>
                <a:cs typeface="Arial" pitchFamily="34" charset="0"/>
              </a:rPr>
              <a:t>Ensure</a:t>
            </a:r>
            <a:r>
              <a:rPr lang="en-CA" sz="1100" kern="1200" dirty="0" smtClean="0">
                <a:solidFill>
                  <a:schemeClr val="tx1"/>
                </a:solidFill>
                <a:effectLst/>
                <a:latin typeface="Times New Roman" pitchFamily="18" charset="0"/>
                <a:ea typeface="+mn-ea"/>
                <a:cs typeface="Arial" pitchFamily="34" charset="0"/>
              </a:rPr>
              <a:t> that all tools, equipment or machines that are being supplied are safe when used in accordance with the directions that are provided with the goods</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cap="all" dirty="0" smtClean="0">
                <a:solidFill>
                  <a:schemeClr val="tx1"/>
                </a:solidFill>
                <a:effectLst/>
                <a:latin typeface="Times New Roman" pitchFamily="18" charset="0"/>
                <a:ea typeface="+mn-ea"/>
                <a:cs typeface="Arial" pitchFamily="34" charset="0"/>
              </a:rPr>
              <a:t>Provide directions</a:t>
            </a:r>
            <a:r>
              <a:rPr lang="en-CA" sz="1100" kern="1200" dirty="0" smtClean="0">
                <a:solidFill>
                  <a:schemeClr val="tx1"/>
                </a:solidFill>
                <a:effectLst/>
                <a:latin typeface="Times New Roman" pitchFamily="18" charset="0"/>
                <a:ea typeface="+mn-ea"/>
                <a:cs typeface="Arial" pitchFamily="34" charset="0"/>
              </a:rPr>
              <a:t> respecting the safe use of any tool, equipment or machine that is being supplied to the workplace</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If the supplier has responsibility under a leasing agreement to </a:t>
            </a:r>
            <a:r>
              <a:rPr lang="en-CA" sz="1100" kern="1200" cap="all" dirty="0" smtClean="0">
                <a:solidFill>
                  <a:schemeClr val="tx1"/>
                </a:solidFill>
                <a:effectLst/>
                <a:latin typeface="Times New Roman" pitchFamily="18" charset="0"/>
                <a:ea typeface="+mn-ea"/>
                <a:cs typeface="Arial" pitchFamily="34" charset="0"/>
              </a:rPr>
              <a:t>maintain</a:t>
            </a:r>
            <a:r>
              <a:rPr lang="en-CA" sz="1100" kern="1200" dirty="0" smtClean="0">
                <a:solidFill>
                  <a:schemeClr val="tx1"/>
                </a:solidFill>
                <a:effectLst/>
                <a:latin typeface="Times New Roman" pitchFamily="18" charset="0"/>
                <a:ea typeface="+mn-ea"/>
                <a:cs typeface="Arial" pitchFamily="34" charset="0"/>
              </a:rPr>
              <a:t> any tool, equipment or machine, ensure that it is maintained in a safe condition</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i="1" kern="1200" dirty="0" smtClean="0">
                <a:solidFill>
                  <a:schemeClr val="tx1"/>
                </a:solidFill>
                <a:effectLst/>
                <a:latin typeface="Times New Roman" pitchFamily="18" charset="0"/>
                <a:ea typeface="+mn-ea"/>
                <a:cs typeface="Arial" pitchFamily="34" charset="0"/>
              </a:rPr>
              <a:t>You might ask if your organization is ever a supplier. You are a supplier if you let contractors borrow or rent your equipment. If you are a supplier, you might ask if anyone is aware of whether an ergonomic assessment has been performed on the equipment?</a:t>
            </a:r>
            <a:endParaRPr lang="en-US" sz="1100" i="1" kern="1200" dirty="0" smtClean="0">
              <a:solidFill>
                <a:schemeClr val="tx1"/>
              </a:solidFill>
              <a:effectLst/>
              <a:latin typeface="Times New Roman" pitchFamily="18" charset="0"/>
              <a:ea typeface="+mn-ea"/>
              <a:cs typeface="Arial" pitchFamily="34" charset="0"/>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36</a:t>
            </a:fld>
            <a:endParaRPr lang="en-CA"/>
          </a:p>
        </p:txBody>
      </p:sp>
    </p:spTree>
    <p:extLst>
      <p:ext uri="{BB962C8B-B14F-4D97-AF65-F5344CB8AC3E}">
        <p14:creationId xmlns:p14="http://schemas.microsoft.com/office/powerpoint/2010/main" val="186808602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i="1" kern="1200" dirty="0" smtClean="0">
                <a:solidFill>
                  <a:schemeClr val="tx1"/>
                </a:solidFill>
                <a:effectLst/>
                <a:latin typeface="Times New Roman" pitchFamily="18" charset="0"/>
                <a:ea typeface="+mn-ea"/>
                <a:cs typeface="Arial" pitchFamily="34" charset="0"/>
              </a:rPr>
              <a:t>Display this overhead to indicate the next main topic. You might say something like:</a:t>
            </a:r>
            <a:endParaRPr lang="en-US" sz="1100" kern="1200" dirty="0" smtClean="0">
              <a:solidFill>
                <a:schemeClr val="tx1"/>
              </a:solidFill>
              <a:effectLst/>
              <a:latin typeface="Times New Roman" pitchFamily="18" charset="0"/>
              <a:ea typeface="+mn-ea"/>
              <a:cs typeface="Arial" pitchFamily="34" charset="0"/>
            </a:endParaRPr>
          </a:p>
          <a:p>
            <a:r>
              <a:rPr lang="en-CA" sz="1100" i="1"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I will now move on and explain some of the signs and symptoms of MSI.</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I will talk about:</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What is meant by MSI</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The signs of MSI</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The symptoms of MSI</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The stages of MSI, and</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Some examples of MSI.</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When I’m finished I hope you’ll have a better understanding of the background of our Ergonomics Program.</a:t>
            </a:r>
            <a:r>
              <a:rPr lang="en-US" dirty="0" smtClean="0">
                <a:effectLst/>
              </a:rPr>
              <a:t> </a:t>
            </a:r>
            <a:endParaRPr lang="en-US" dirty="0" smtClean="0"/>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37</a:t>
            </a:fld>
            <a:endParaRPr lang="en-CA"/>
          </a:p>
        </p:txBody>
      </p:sp>
    </p:spTree>
    <p:extLst>
      <p:ext uri="{BB962C8B-B14F-4D97-AF65-F5344CB8AC3E}">
        <p14:creationId xmlns:p14="http://schemas.microsoft.com/office/powerpoint/2010/main" val="264466907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i="1" kern="1200" dirty="0" smtClean="0">
                <a:solidFill>
                  <a:schemeClr val="tx1"/>
                </a:solidFill>
                <a:effectLst/>
                <a:latin typeface="Times New Roman" pitchFamily="18" charset="0"/>
                <a:ea typeface="+mn-ea"/>
                <a:cs typeface="Arial" pitchFamily="34" charset="0"/>
              </a:rPr>
              <a:t>Display the title then expose the paragraphs one at a time as you cover the subject.</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An MSI is an injury or disorder of the muscles, tendons, ligaments, joints, nerves, blood vessels or related soft tissue including a sprain, strain and inflammation, that may be caused or aggravated by work.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These may be injuries that have developed gradually over a period of time (resulting from chronic activities such as keyboarding, using a mouse, and continually painting with a brush).</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Or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They may occur suddenly (resulting from acute activity such as overexertion when performing a single manual lift). Excluded from MSIs are injuries resulting from slips, trips, falls or being struck by or caught in objects. These are referred to as traumatic injuries.</a:t>
            </a:r>
            <a:endParaRPr lang="en-US" sz="1100" kern="1200" dirty="0" smtClean="0">
              <a:solidFill>
                <a:schemeClr val="tx1"/>
              </a:solidFill>
              <a:effectLst/>
              <a:latin typeface="Times New Roman" pitchFamily="18" charset="0"/>
              <a:ea typeface="+mn-ea"/>
              <a:cs typeface="Arial" pitchFamily="34" charset="0"/>
            </a:endParaRPr>
          </a:p>
        </p:txBody>
      </p:sp>
      <p:sp>
        <p:nvSpPr>
          <p:cNvPr id="4" name="Slide Number Placeholder 3"/>
          <p:cNvSpPr>
            <a:spLocks noGrp="1"/>
          </p:cNvSpPr>
          <p:nvPr>
            <p:ph type="sldNum" sz="quarter" idx="10"/>
          </p:nvPr>
        </p:nvSpPr>
        <p:spPr/>
        <p:txBody>
          <a:bodyPr/>
          <a:lstStyle/>
          <a:p>
            <a:fld id="{F7B7EEAE-5A4B-4215-B704-C976B3A236AA}" type="slidenum">
              <a:rPr lang="en-CA" smtClean="0"/>
              <a:pPr/>
              <a:t>38</a:t>
            </a:fld>
            <a:endParaRPr lang="en-CA"/>
          </a:p>
        </p:txBody>
      </p:sp>
    </p:spTree>
    <p:extLst>
      <p:ext uri="{BB962C8B-B14F-4D97-AF65-F5344CB8AC3E}">
        <p14:creationId xmlns:p14="http://schemas.microsoft.com/office/powerpoint/2010/main" val="129299268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i="1" kern="1200" dirty="0" smtClean="0">
                <a:solidFill>
                  <a:schemeClr val="tx1"/>
                </a:solidFill>
                <a:effectLst/>
                <a:latin typeface="Times New Roman" pitchFamily="18" charset="0"/>
                <a:ea typeface="+mn-ea"/>
                <a:cs typeface="Arial" pitchFamily="34" charset="0"/>
              </a:rPr>
              <a:t>Display the title then expose the lines one at a time as you cover the subject. You might say:</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The following are signs that you may have MSI:</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Swelling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Redness</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Skin colour change</a:t>
            </a:r>
            <a:endParaRPr lang="en-US" sz="1100" kern="1200" dirty="0" smtClean="0">
              <a:solidFill>
                <a:schemeClr val="tx1"/>
              </a:solidFill>
              <a:effectLst/>
              <a:latin typeface="Times New Roman" pitchFamily="18" charset="0"/>
              <a:ea typeface="+mn-ea"/>
              <a:cs typeface="Arial" pitchFamily="34" charset="0"/>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39</a:t>
            </a:fld>
            <a:endParaRPr lang="en-CA"/>
          </a:p>
        </p:txBody>
      </p:sp>
    </p:spTree>
    <p:extLst>
      <p:ext uri="{BB962C8B-B14F-4D97-AF65-F5344CB8AC3E}">
        <p14:creationId xmlns:p14="http://schemas.microsoft.com/office/powerpoint/2010/main" val="1797340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Times New Roman" pitchFamily="18" charset="0"/>
                <a:ea typeface="+mn-ea"/>
                <a:cs typeface="Arial" pitchFamily="34" charset="0"/>
              </a:rPr>
              <a:t>Let’s start by giving you an overview of the Regulation, definitions and responsibilities that apply to our Ergonomics Program.</a:t>
            </a:r>
            <a:endParaRPr lang="en-US" sz="1200" kern="1200" dirty="0" smtClean="0">
              <a:solidFill>
                <a:schemeClr val="tx1"/>
              </a:solidFill>
              <a:effectLst/>
              <a:latin typeface="Times New Roman" pitchFamily="18" charset="0"/>
              <a:ea typeface="+mn-ea"/>
              <a:cs typeface="Arial" pitchFamily="34" charset="0"/>
            </a:endParaRPr>
          </a:p>
          <a:p>
            <a:r>
              <a:rPr lang="en-CA" sz="1200" kern="1200" dirty="0" smtClean="0">
                <a:solidFill>
                  <a:schemeClr val="tx1"/>
                </a:solidFill>
                <a:effectLst/>
                <a:latin typeface="Times New Roman" pitchFamily="18" charset="0"/>
                <a:ea typeface="+mn-ea"/>
                <a:cs typeface="Arial" pitchFamily="34" charset="0"/>
              </a:rPr>
              <a:t> </a:t>
            </a:r>
            <a:endParaRPr lang="en-US" sz="1200" kern="1200" dirty="0" smtClean="0">
              <a:solidFill>
                <a:schemeClr val="tx1"/>
              </a:solidFill>
              <a:effectLst/>
              <a:latin typeface="Times New Roman" pitchFamily="18" charset="0"/>
              <a:ea typeface="+mn-ea"/>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4</a:t>
            </a:fld>
            <a:endParaRPr lang="en-CA"/>
          </a:p>
        </p:txBody>
      </p:sp>
    </p:spTree>
    <p:extLst>
      <p:ext uri="{BB962C8B-B14F-4D97-AF65-F5344CB8AC3E}">
        <p14:creationId xmlns:p14="http://schemas.microsoft.com/office/powerpoint/2010/main" val="114889457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i="1" kern="1200" dirty="0" smtClean="0">
                <a:solidFill>
                  <a:schemeClr val="tx1"/>
                </a:solidFill>
                <a:effectLst/>
                <a:latin typeface="Times New Roman" pitchFamily="18" charset="0"/>
                <a:ea typeface="+mn-ea"/>
                <a:cs typeface="Arial" pitchFamily="34" charset="0"/>
              </a:rPr>
              <a:t>Display the title then expose the lines one at a time as you cover the subject. You might say:</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The following are symptoms of MSI:</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Pain </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Joint stiffness</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Muscle tightness</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Muscle weakness</a:t>
            </a:r>
            <a:endParaRPr lang="en-US" sz="1100" kern="1200" dirty="0" smtClean="0">
              <a:solidFill>
                <a:schemeClr val="tx1"/>
              </a:solidFill>
              <a:effectLst/>
              <a:latin typeface="Times New Roman" pitchFamily="18" charset="0"/>
              <a:ea typeface="+mn-ea"/>
              <a:cs typeface="Arial" pitchFamily="34" charset="0"/>
            </a:endParaRPr>
          </a:p>
          <a:p>
            <a:endParaRPr lang="en-US" dirty="0" smtClean="0"/>
          </a:p>
          <a:p>
            <a:r>
              <a:rPr lang="en-US" dirty="0" smtClean="0"/>
              <a:t>…continued…</a:t>
            </a:r>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40</a:t>
            </a:fld>
            <a:endParaRPr lang="en-CA"/>
          </a:p>
        </p:txBody>
      </p:sp>
    </p:spTree>
    <p:extLst>
      <p:ext uri="{BB962C8B-B14F-4D97-AF65-F5344CB8AC3E}">
        <p14:creationId xmlns:p14="http://schemas.microsoft.com/office/powerpoint/2010/main" val="228256364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A feeling of “pins and needles”</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Numbness</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A general feeling of tiredness</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A burning feeling</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Difficulty moving a particular body part</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You may note that a sign of MSI is something that you can see, while a symptom is something you can feel. The fact that a worker can have legitimate symptoms of MSI without any signs has led to a number of angry confrontations between the WCB, workers and employers.</a:t>
            </a:r>
            <a:endParaRPr lang="en-US" sz="1100" kern="1200" dirty="0" smtClean="0">
              <a:solidFill>
                <a:schemeClr val="tx1"/>
              </a:solidFill>
              <a:effectLst/>
              <a:latin typeface="Times New Roman" pitchFamily="18" charset="0"/>
              <a:ea typeface="+mn-ea"/>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41</a:t>
            </a:fld>
            <a:endParaRPr lang="en-CA"/>
          </a:p>
        </p:txBody>
      </p:sp>
    </p:spTree>
    <p:extLst>
      <p:ext uri="{BB962C8B-B14F-4D97-AF65-F5344CB8AC3E}">
        <p14:creationId xmlns:p14="http://schemas.microsoft.com/office/powerpoint/2010/main" val="194107798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i="1" kern="1200" dirty="0" smtClean="0">
                <a:solidFill>
                  <a:schemeClr val="tx1"/>
                </a:solidFill>
                <a:effectLst/>
                <a:latin typeface="Times New Roman" pitchFamily="18" charset="0"/>
                <a:ea typeface="+mn-ea"/>
                <a:cs typeface="Arial" pitchFamily="34" charset="0"/>
              </a:rPr>
              <a:t>Display the title then expose the lines one at a time as you cover the subject. You might say something like:</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b="1" kern="1200" dirty="0" smtClean="0">
                <a:solidFill>
                  <a:schemeClr val="tx1"/>
                </a:solidFill>
                <a:effectLst/>
                <a:latin typeface="Times New Roman" pitchFamily="18" charset="0"/>
                <a:ea typeface="+mn-ea"/>
                <a:cs typeface="Arial" pitchFamily="34" charset="0"/>
              </a:rPr>
              <a:t>Early Stage: </a:t>
            </a:r>
            <a:r>
              <a:rPr lang="en-CA" sz="1100" kern="1200" dirty="0" smtClean="0">
                <a:solidFill>
                  <a:schemeClr val="tx1"/>
                </a:solidFill>
                <a:effectLst/>
                <a:latin typeface="Times New Roman" pitchFamily="18" charset="0"/>
                <a:ea typeface="+mn-ea"/>
                <a:cs typeface="Arial" pitchFamily="34" charset="0"/>
              </a:rPr>
              <a:t>The body part aches and feels tired at work but symptoms disappear during time away from work. The injury does not interfere with the ability to work. Usually the injury will heal completely if dealt with properly at this early stage.</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b="1" kern="1200" dirty="0" smtClean="0">
                <a:solidFill>
                  <a:schemeClr val="tx1"/>
                </a:solidFill>
                <a:effectLst/>
                <a:latin typeface="Times New Roman" pitchFamily="18" charset="0"/>
                <a:ea typeface="+mn-ea"/>
                <a:cs typeface="Arial" pitchFamily="34" charset="0"/>
              </a:rPr>
              <a:t>Intermediate Stage: </a:t>
            </a:r>
            <a:r>
              <a:rPr lang="en-CA" sz="1100" kern="1200" dirty="0" smtClean="0">
                <a:solidFill>
                  <a:schemeClr val="tx1"/>
                </a:solidFill>
                <a:effectLst/>
                <a:latin typeface="Times New Roman" pitchFamily="18" charset="0"/>
                <a:ea typeface="+mn-ea"/>
                <a:cs typeface="Arial" pitchFamily="34" charset="0"/>
              </a:rPr>
              <a:t>The injured area aches and feels weak near the start of work, until well after work has ended. Work is more difficult to do. The injury may possibly heal completely if dealt with properly.</a:t>
            </a:r>
            <a:endParaRPr lang="en-US" sz="1100" kern="1200" dirty="0" smtClean="0">
              <a:solidFill>
                <a:schemeClr val="tx1"/>
              </a:solidFill>
              <a:effectLst/>
              <a:latin typeface="Times New Roman" pitchFamily="18" charset="0"/>
              <a:ea typeface="+mn-ea"/>
              <a:cs typeface="Arial" pitchFamily="34" charset="0"/>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42</a:t>
            </a:fld>
            <a:endParaRPr lang="en-CA"/>
          </a:p>
        </p:txBody>
      </p:sp>
    </p:spTree>
    <p:extLst>
      <p:ext uri="{BB962C8B-B14F-4D97-AF65-F5344CB8AC3E}">
        <p14:creationId xmlns:p14="http://schemas.microsoft.com/office/powerpoint/2010/main" val="84026730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b="1" kern="1200" dirty="0" smtClean="0">
                <a:solidFill>
                  <a:schemeClr val="tx1"/>
                </a:solidFill>
                <a:effectLst/>
                <a:latin typeface="Times New Roman" pitchFamily="18" charset="0"/>
                <a:ea typeface="+mn-ea"/>
                <a:cs typeface="Arial" pitchFamily="34" charset="0"/>
              </a:rPr>
              <a:t>Late Stage: </a:t>
            </a:r>
            <a:r>
              <a:rPr lang="en-CA" sz="1100" kern="1200" dirty="0" smtClean="0">
                <a:solidFill>
                  <a:schemeClr val="tx1"/>
                </a:solidFill>
                <a:effectLst/>
                <a:latin typeface="Times New Roman" pitchFamily="18" charset="0"/>
                <a:ea typeface="+mn-ea"/>
                <a:cs typeface="Arial" pitchFamily="34" charset="0"/>
              </a:rPr>
              <a:t>The injured area aches and feels weak even at rest. Sleep is affected. Even light duties are very difficult. The injury may not heal completely but effects can be eased if dealt with properly.</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Not everyone goes through these stages in the same way. In fact, it may be difficult to say exactly when one stage ends and the next begins. The first pain is a signal that the muscles and tendons should rest and recover. Otherwise, an injury can become longstanding and sometimes irreversible. The earlier people recognize symptoms, the quicker they should respond to them.</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There is strong evidence that the greater the intensity, duration and frequency of exposure to physical risk factors at work, the greater the risk of having an MSI. There is also strong evidence that reductions in exposure will reduce the development of MSIs. The efforts required to reduce the incidence of MSI need not be complicated or costly. In addition, they can result in other benefits such as increased productivity, improved employee morale, decreased absenteeism and better product quality.</a:t>
            </a:r>
            <a:r>
              <a:rPr lang="en-US" dirty="0" smtClean="0">
                <a:effectLst/>
              </a:rPr>
              <a:t> </a:t>
            </a:r>
            <a:endParaRPr lang="en-US" dirty="0" smtClean="0"/>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43</a:t>
            </a:fld>
            <a:endParaRPr lang="en-CA"/>
          </a:p>
        </p:txBody>
      </p:sp>
    </p:spTree>
    <p:extLst>
      <p:ext uri="{BB962C8B-B14F-4D97-AF65-F5344CB8AC3E}">
        <p14:creationId xmlns:p14="http://schemas.microsoft.com/office/powerpoint/2010/main" val="386927187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i="1" kern="1200" dirty="0" smtClean="0">
                <a:solidFill>
                  <a:schemeClr val="tx1"/>
                </a:solidFill>
                <a:effectLst/>
                <a:latin typeface="Times New Roman" pitchFamily="18" charset="0"/>
                <a:ea typeface="+mn-ea"/>
                <a:cs typeface="Arial" pitchFamily="34" charset="0"/>
              </a:rPr>
              <a:t>Display the title then expose the lines one at a time as you cover the subject. You may say something like:</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Here are some examples of MSI:</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Tendonitis (inflammatory condition affecting tendons in any part of the body). Climbing hills too aggressively when the worker has not been performing these types of duties can cause Achilles tendonitis. The climbing repeatedly stretches the tendon that attaches to the heel, and it can become inflamed.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Tenosynovitis (inflammation and swelling of a tendon sheath, usually affecting the wrist. Often caused by repetitive movements). Painting and hammering are two tasks that can cause this injury.</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Bursitis (inflammation of a fluid-filled sac of fibrous tissue, known as a bursa). Repeated kneeling can cause bursitis of the knee.</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Carpal Tunnel Syndrome (condition affecting the wrist). This condition is caused when the nerves travelling through the tunnel in the wrist (called the carpal tunnel) are squeezed and become inflamed. This condition can be caused in susceptible individuals due to repetitive motion.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err="1" smtClean="0">
                <a:solidFill>
                  <a:schemeClr val="tx1"/>
                </a:solidFill>
                <a:effectLst/>
                <a:latin typeface="Times New Roman" pitchFamily="18" charset="0"/>
                <a:ea typeface="+mn-ea"/>
                <a:cs typeface="Arial" pitchFamily="34" charset="0"/>
              </a:rPr>
              <a:t>Epicondylitis</a:t>
            </a:r>
            <a:r>
              <a:rPr lang="en-CA" sz="1100" kern="1200" dirty="0" smtClean="0">
                <a:solidFill>
                  <a:schemeClr val="tx1"/>
                </a:solidFill>
                <a:effectLst/>
                <a:latin typeface="Times New Roman" pitchFamily="18" charset="0"/>
                <a:ea typeface="+mn-ea"/>
                <a:cs typeface="Arial" pitchFamily="34" charset="0"/>
              </a:rPr>
              <a:t> (condition affecting the elbow) This is sometimes referred to as tennis elbow because it can be caused by repetitive movement that strains the elbow (like hitting a tennis ball with a racquet).</a:t>
            </a:r>
            <a:endParaRPr lang="en-US" sz="1100" kern="1200" dirty="0" smtClean="0">
              <a:solidFill>
                <a:schemeClr val="tx1"/>
              </a:solidFill>
              <a:effectLst/>
              <a:latin typeface="Times New Roman" pitchFamily="18" charset="0"/>
              <a:ea typeface="+mn-ea"/>
              <a:cs typeface="Arial" pitchFamily="34" charset="0"/>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44</a:t>
            </a:fld>
            <a:endParaRPr lang="en-CA"/>
          </a:p>
        </p:txBody>
      </p:sp>
    </p:spTree>
    <p:extLst>
      <p:ext uri="{BB962C8B-B14F-4D97-AF65-F5344CB8AC3E}">
        <p14:creationId xmlns:p14="http://schemas.microsoft.com/office/powerpoint/2010/main" val="35242749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i="1" kern="1200" dirty="0" smtClean="0">
                <a:solidFill>
                  <a:schemeClr val="tx1"/>
                </a:solidFill>
                <a:effectLst/>
                <a:latin typeface="Times New Roman" pitchFamily="18" charset="0"/>
                <a:ea typeface="+mn-ea"/>
                <a:cs typeface="Arial" pitchFamily="34" charset="0"/>
              </a:rPr>
              <a:t>Display the title then expose the lines one at a time as you cover the subject.</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I will now explain some of the features and details of our Ergonomic Program.</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To facilitate implementation of the program and to maintain compliance with the Regulation, the program has been modeled on the 7-Step Compliance Process developed by the WCB.</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The seven steps are as follows:</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Consultation</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Education</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Risk Factor Identification</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Risk Factor Assessment (when required)</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Risk Factor Control </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Training</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Evaluation</a:t>
            </a:r>
            <a:endParaRPr lang="en-US" sz="1100" kern="1200" dirty="0" smtClean="0">
              <a:solidFill>
                <a:schemeClr val="tx1"/>
              </a:solidFill>
              <a:effectLst/>
              <a:latin typeface="Times New Roman" pitchFamily="18" charset="0"/>
              <a:ea typeface="+mn-ea"/>
              <a:cs typeface="Arial" pitchFamily="34" charset="0"/>
            </a:endParaRPr>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45</a:t>
            </a:fld>
            <a:endParaRPr lang="en-CA"/>
          </a:p>
        </p:txBody>
      </p:sp>
    </p:spTree>
    <p:extLst>
      <p:ext uri="{BB962C8B-B14F-4D97-AF65-F5344CB8AC3E}">
        <p14:creationId xmlns:p14="http://schemas.microsoft.com/office/powerpoint/2010/main" val="47177370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i="1" kern="1200" dirty="0" smtClean="0">
                <a:solidFill>
                  <a:schemeClr val="tx1"/>
                </a:solidFill>
                <a:effectLst/>
                <a:latin typeface="Times New Roman" pitchFamily="18" charset="0"/>
                <a:ea typeface="+mn-ea"/>
                <a:cs typeface="Arial" pitchFamily="34" charset="0"/>
              </a:rPr>
              <a:t>Display the title of this overhead as you introduce the subject then expose each line as you continue.</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b="0" kern="1200" dirty="0" smtClean="0">
                <a:solidFill>
                  <a:schemeClr val="tx1"/>
                </a:solidFill>
                <a:effectLst/>
                <a:latin typeface="Times New Roman" pitchFamily="18" charset="0"/>
                <a:ea typeface="+mn-ea"/>
                <a:cs typeface="Arial" pitchFamily="34" charset="0"/>
              </a:rPr>
              <a:t>The Employer </a:t>
            </a:r>
            <a:r>
              <a:rPr lang="en-CA" sz="1100" kern="1200" dirty="0" smtClean="0">
                <a:solidFill>
                  <a:schemeClr val="tx1"/>
                </a:solidFill>
                <a:effectLst/>
                <a:latin typeface="Times New Roman" pitchFamily="18" charset="0"/>
                <a:ea typeface="+mn-ea"/>
                <a:cs typeface="Arial" pitchFamily="34" charset="0"/>
              </a:rPr>
              <a:t>will ensure that the JHS Committee (or Worker Health and Safety Representative) is consulted when the following </a:t>
            </a:r>
            <a:r>
              <a:rPr lang="en-CA" sz="1100" kern="1200" cap="all" dirty="0" smtClean="0">
                <a:solidFill>
                  <a:schemeClr val="tx1"/>
                </a:solidFill>
                <a:effectLst/>
                <a:latin typeface="Times New Roman" pitchFamily="18" charset="0"/>
                <a:ea typeface="+mn-ea"/>
                <a:cs typeface="Arial" pitchFamily="34" charset="0"/>
              </a:rPr>
              <a:t>steps</a:t>
            </a:r>
            <a:r>
              <a:rPr lang="en-CA" sz="1100" kern="1200" dirty="0" smtClean="0">
                <a:solidFill>
                  <a:schemeClr val="tx1"/>
                </a:solidFill>
                <a:effectLst/>
                <a:latin typeface="Times New Roman" pitchFamily="18" charset="0"/>
                <a:ea typeface="+mn-ea"/>
                <a:cs typeface="Arial" pitchFamily="34" charset="0"/>
              </a:rPr>
              <a:t> of the Ergonomics Program are being implemented:</a:t>
            </a:r>
            <a:endParaRPr lang="en-US" sz="1100" kern="1200" dirty="0" smtClean="0">
              <a:solidFill>
                <a:schemeClr val="tx1"/>
              </a:solidFill>
              <a:effectLst/>
              <a:latin typeface="Times New Roman" pitchFamily="18" charset="0"/>
              <a:ea typeface="+mn-ea"/>
              <a:cs typeface="Arial" pitchFamily="34" charset="0"/>
            </a:endParaRPr>
          </a:p>
          <a:p>
            <a:pPr lvl="0"/>
            <a:endParaRPr lang="en-CA"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Risk factor identification</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Risk factor assessment</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Risk factor control</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Content and provision of worker education</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Provision of worker training</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Evaluation of compliance measures taken</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We will explain each of these procedures as we go through the program.</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We will obtain </a:t>
            </a:r>
            <a:r>
              <a:rPr lang="en-CA" sz="1100" kern="1200" cap="all" dirty="0" smtClean="0">
                <a:solidFill>
                  <a:schemeClr val="tx1"/>
                </a:solidFill>
                <a:effectLst/>
                <a:latin typeface="Times New Roman" pitchFamily="18" charset="0"/>
                <a:ea typeface="+mn-ea"/>
                <a:cs typeface="Arial" pitchFamily="34" charset="0"/>
              </a:rPr>
              <a:t>input</a:t>
            </a:r>
            <a:r>
              <a:rPr lang="en-CA" sz="1100" kern="1200" dirty="0" smtClean="0">
                <a:solidFill>
                  <a:schemeClr val="tx1"/>
                </a:solidFill>
                <a:effectLst/>
                <a:latin typeface="Times New Roman" pitchFamily="18" charset="0"/>
                <a:ea typeface="+mn-ea"/>
                <a:cs typeface="Arial" pitchFamily="34" charset="0"/>
              </a:rPr>
              <a:t> from the JHS Committee or Worker Health and Safety Representative regarding the above ergonomic concerns and will consider this input when making decisions.</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When performing a</a:t>
            </a:r>
            <a:r>
              <a:rPr lang="en-CA" sz="1100" kern="1200" cap="all" dirty="0" smtClean="0">
                <a:solidFill>
                  <a:schemeClr val="tx1"/>
                </a:solidFill>
                <a:effectLst/>
                <a:latin typeface="Times New Roman" pitchFamily="18" charset="0"/>
                <a:ea typeface="+mn-ea"/>
                <a:cs typeface="Arial" pitchFamily="34" charset="0"/>
              </a:rPr>
              <a:t> risk assessment</a:t>
            </a:r>
            <a:r>
              <a:rPr lang="en-CA" sz="1100" kern="1200" dirty="0" smtClean="0">
                <a:solidFill>
                  <a:schemeClr val="tx1"/>
                </a:solidFill>
                <a:effectLst/>
                <a:latin typeface="Times New Roman" pitchFamily="18" charset="0"/>
                <a:ea typeface="+mn-ea"/>
                <a:cs typeface="Arial" pitchFamily="34" charset="0"/>
              </a:rPr>
              <a:t>, we must consult with workers who show signs or symptoms of MSI and a representative sample of the workers who are required to carry out the work being assessed.</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We will</a:t>
            </a:r>
            <a:r>
              <a:rPr lang="en-CA" sz="1100" kern="1200" cap="all" dirty="0" smtClean="0">
                <a:solidFill>
                  <a:schemeClr val="tx1"/>
                </a:solidFill>
                <a:effectLst/>
                <a:latin typeface="Times New Roman" pitchFamily="18" charset="0"/>
                <a:ea typeface="+mn-ea"/>
                <a:cs typeface="Arial" pitchFamily="34" charset="0"/>
              </a:rPr>
              <a:t> keep </a:t>
            </a:r>
            <a:r>
              <a:rPr lang="en-CA" sz="1100" kern="1200" cap="all" dirty="0" err="1" smtClean="0">
                <a:solidFill>
                  <a:schemeClr val="tx1"/>
                </a:solidFill>
                <a:effectLst/>
                <a:latin typeface="Times New Roman" pitchFamily="18" charset="0"/>
                <a:ea typeface="+mn-ea"/>
                <a:cs typeface="Arial" pitchFamily="34" charset="0"/>
              </a:rPr>
              <a:t>record</a:t>
            </a:r>
            <a:r>
              <a:rPr lang="en-CA" sz="1100" kern="1200" dirty="0" err="1" smtClean="0">
                <a:solidFill>
                  <a:schemeClr val="tx1"/>
                </a:solidFill>
                <a:effectLst/>
                <a:latin typeface="Times New Roman" pitchFamily="18" charset="0"/>
                <a:ea typeface="+mn-ea"/>
                <a:cs typeface="Arial" pitchFamily="34" charset="0"/>
              </a:rPr>
              <a:t>S</a:t>
            </a:r>
            <a:r>
              <a:rPr lang="en-CA" sz="1100" kern="1200" dirty="0" smtClean="0">
                <a:solidFill>
                  <a:schemeClr val="tx1"/>
                </a:solidFill>
                <a:effectLst/>
                <a:latin typeface="Times New Roman" pitchFamily="18" charset="0"/>
                <a:ea typeface="+mn-ea"/>
                <a:cs typeface="Arial" pitchFamily="34" charset="0"/>
              </a:rPr>
              <a:t> when consultation occurs with JHS Committee members, affected workers and a representative sample of workers. Records will include minutes of JHS Committee meeting agenda, where applicable.</a:t>
            </a:r>
            <a:endParaRPr lang="en-US" sz="1100" kern="1200" dirty="0" smtClean="0">
              <a:solidFill>
                <a:schemeClr val="tx1"/>
              </a:solidFill>
              <a:effectLst/>
              <a:latin typeface="Times New Roman" pitchFamily="18" charset="0"/>
              <a:ea typeface="+mn-ea"/>
              <a:cs typeface="Arial" pitchFamily="34" charset="0"/>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46</a:t>
            </a:fld>
            <a:endParaRPr lang="en-CA"/>
          </a:p>
        </p:txBody>
      </p:sp>
    </p:spTree>
    <p:extLst>
      <p:ext uri="{BB962C8B-B14F-4D97-AF65-F5344CB8AC3E}">
        <p14:creationId xmlns:p14="http://schemas.microsoft.com/office/powerpoint/2010/main" val="16757385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kern="1200" dirty="0" smtClean="0">
                <a:solidFill>
                  <a:schemeClr val="tx1"/>
                </a:solidFill>
                <a:effectLst/>
                <a:latin typeface="Times New Roman" pitchFamily="18" charset="0"/>
                <a:ea typeface="+mn-ea"/>
                <a:cs typeface="Arial" pitchFamily="34" charset="0"/>
              </a:rPr>
              <a:t>Education requirements are a separate component from training requirements in this Ergonomic Program and must include the following criteria:</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We are required to </a:t>
            </a:r>
            <a:r>
              <a:rPr lang="en-CA" sz="1100" kern="1200" cap="all" dirty="0" smtClean="0">
                <a:solidFill>
                  <a:schemeClr val="tx1"/>
                </a:solidFill>
                <a:effectLst/>
                <a:latin typeface="Times New Roman" pitchFamily="18" charset="0"/>
                <a:ea typeface="+mn-ea"/>
                <a:cs typeface="Arial" pitchFamily="34" charset="0"/>
              </a:rPr>
              <a:t>educate</a:t>
            </a:r>
            <a:r>
              <a:rPr lang="en-CA" sz="1100" kern="1200" dirty="0" smtClean="0">
                <a:solidFill>
                  <a:schemeClr val="tx1"/>
                </a:solidFill>
                <a:effectLst/>
                <a:latin typeface="Times New Roman" pitchFamily="18" charset="0"/>
                <a:ea typeface="+mn-ea"/>
                <a:cs typeface="Arial" pitchFamily="34" charset="0"/>
              </a:rPr>
              <a:t> all workers who are exposed to a risk of MSI including the early signs and symptoms of MSIs and the potential health effects.</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Workers will be educated on </a:t>
            </a:r>
            <a:r>
              <a:rPr lang="en-CA" sz="1100" kern="1200" cap="all" dirty="0" smtClean="0">
                <a:solidFill>
                  <a:schemeClr val="tx1"/>
                </a:solidFill>
                <a:effectLst/>
                <a:latin typeface="Times New Roman" pitchFamily="18" charset="0"/>
                <a:ea typeface="+mn-ea"/>
                <a:cs typeface="Arial" pitchFamily="34" charset="0"/>
              </a:rPr>
              <a:t>setting up</a:t>
            </a:r>
            <a:r>
              <a:rPr lang="en-CA" sz="1100" kern="1200" dirty="0" smtClean="0">
                <a:solidFill>
                  <a:schemeClr val="tx1"/>
                </a:solidFill>
                <a:effectLst/>
                <a:latin typeface="Times New Roman" pitchFamily="18" charset="0"/>
                <a:ea typeface="+mn-ea"/>
                <a:cs typeface="Arial" pitchFamily="34" charset="0"/>
              </a:rPr>
              <a:t> their workstations appropriately.</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cap="all" dirty="0" smtClean="0">
                <a:solidFill>
                  <a:schemeClr val="tx1"/>
                </a:solidFill>
                <a:effectLst/>
                <a:latin typeface="Times New Roman" pitchFamily="18" charset="0"/>
                <a:ea typeface="+mn-ea"/>
                <a:cs typeface="Arial" pitchFamily="34" charset="0"/>
              </a:rPr>
              <a:t>Follow-up</a:t>
            </a:r>
            <a:r>
              <a:rPr lang="en-CA" sz="1100" kern="1200" dirty="0" smtClean="0">
                <a:solidFill>
                  <a:schemeClr val="tx1"/>
                </a:solidFill>
                <a:effectLst/>
                <a:latin typeface="Times New Roman" pitchFamily="18" charset="0"/>
                <a:ea typeface="+mn-ea"/>
                <a:cs typeface="Arial" pitchFamily="34" charset="0"/>
              </a:rPr>
              <a:t> educational sessions will be provided to ensure that workers’ knowledge is up-to-date.</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Workers who are </a:t>
            </a:r>
            <a:r>
              <a:rPr lang="en-CA" sz="1100" kern="1200" cap="all" dirty="0" smtClean="0">
                <a:solidFill>
                  <a:schemeClr val="tx1"/>
                </a:solidFill>
                <a:effectLst/>
                <a:latin typeface="Times New Roman" pitchFamily="18" charset="0"/>
                <a:ea typeface="+mn-ea"/>
                <a:cs typeface="Arial" pitchFamily="34" charset="0"/>
              </a:rPr>
              <a:t>new</a:t>
            </a:r>
            <a:r>
              <a:rPr lang="en-CA" sz="1100" kern="1200" dirty="0" smtClean="0">
                <a:solidFill>
                  <a:schemeClr val="tx1"/>
                </a:solidFill>
                <a:effectLst/>
                <a:latin typeface="Times New Roman" pitchFamily="18" charset="0"/>
                <a:ea typeface="+mn-ea"/>
                <a:cs typeface="Arial" pitchFamily="34" charset="0"/>
              </a:rPr>
              <a:t> to their job will be provided with education.</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cap="all" dirty="0" smtClean="0">
                <a:solidFill>
                  <a:schemeClr val="tx1"/>
                </a:solidFill>
                <a:effectLst/>
                <a:latin typeface="Times New Roman" pitchFamily="18" charset="0"/>
                <a:ea typeface="+mn-ea"/>
                <a:cs typeface="Arial" pitchFamily="34" charset="0"/>
              </a:rPr>
              <a:t>Supervisors</a:t>
            </a:r>
            <a:r>
              <a:rPr lang="en-CA" sz="1100" kern="1200" dirty="0" smtClean="0">
                <a:solidFill>
                  <a:schemeClr val="tx1"/>
                </a:solidFill>
                <a:effectLst/>
                <a:latin typeface="Times New Roman" pitchFamily="18" charset="0"/>
                <a:ea typeface="+mn-ea"/>
                <a:cs typeface="Arial" pitchFamily="34" charset="0"/>
              </a:rPr>
              <a:t>, JHS Committee members, safety co-ordinators, assessors, purchasers, construction trades and persons responsible for implementing, maintaining and evaluating the Ergonomics Program will be provided with education relating to exposure to risks of MSI and signs and symptoms.</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cap="all" dirty="0" smtClean="0">
                <a:solidFill>
                  <a:schemeClr val="tx1"/>
                </a:solidFill>
                <a:effectLst/>
                <a:latin typeface="Times New Roman" pitchFamily="18" charset="0"/>
                <a:ea typeface="+mn-ea"/>
                <a:cs typeface="Arial" pitchFamily="34" charset="0"/>
              </a:rPr>
              <a:t>Records</a:t>
            </a:r>
            <a:r>
              <a:rPr lang="en-CA" sz="1100" kern="1200" dirty="0" smtClean="0">
                <a:solidFill>
                  <a:schemeClr val="tx1"/>
                </a:solidFill>
                <a:effectLst/>
                <a:latin typeface="Times New Roman" pitchFamily="18" charset="0"/>
                <a:ea typeface="+mn-ea"/>
                <a:cs typeface="Arial" pitchFamily="34" charset="0"/>
              </a:rPr>
              <a:t> of education will be documented.</a:t>
            </a:r>
            <a:endParaRPr lang="en-US" sz="1100" kern="1200" dirty="0" smtClean="0">
              <a:solidFill>
                <a:schemeClr val="tx1"/>
              </a:solidFill>
              <a:effectLst/>
              <a:latin typeface="Times New Roman" pitchFamily="18" charset="0"/>
              <a:ea typeface="+mn-ea"/>
              <a:cs typeface="Arial" pitchFamily="34" charset="0"/>
            </a:endParaRPr>
          </a:p>
        </p:txBody>
      </p:sp>
      <p:sp>
        <p:nvSpPr>
          <p:cNvPr id="4" name="Slide Number Placeholder 3"/>
          <p:cNvSpPr>
            <a:spLocks noGrp="1"/>
          </p:cNvSpPr>
          <p:nvPr>
            <p:ph type="sldNum" sz="quarter" idx="10"/>
          </p:nvPr>
        </p:nvSpPr>
        <p:spPr/>
        <p:txBody>
          <a:bodyPr/>
          <a:lstStyle/>
          <a:p>
            <a:fld id="{F7B7EEAE-5A4B-4215-B704-C976B3A236AA}" type="slidenum">
              <a:rPr lang="en-CA" smtClean="0"/>
              <a:pPr/>
              <a:t>47</a:t>
            </a:fld>
            <a:endParaRPr lang="en-CA"/>
          </a:p>
        </p:txBody>
      </p:sp>
    </p:spTree>
    <p:extLst>
      <p:ext uri="{BB962C8B-B14F-4D97-AF65-F5344CB8AC3E}">
        <p14:creationId xmlns:p14="http://schemas.microsoft.com/office/powerpoint/2010/main" val="105125288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kern="1200" dirty="0" smtClean="0">
                <a:solidFill>
                  <a:schemeClr val="tx1"/>
                </a:solidFill>
                <a:effectLst/>
                <a:latin typeface="Times New Roman" pitchFamily="18" charset="0"/>
                <a:ea typeface="+mn-ea"/>
                <a:cs typeface="Arial" pitchFamily="34" charset="0"/>
              </a:rPr>
              <a:t>The purpose of the risk factor identification is to identify factors in the workplace that may expose workers to a risk of MSI. Ergonomic risk factors include:</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cap="all" dirty="0" smtClean="0">
                <a:solidFill>
                  <a:schemeClr val="tx1"/>
                </a:solidFill>
                <a:effectLst/>
                <a:latin typeface="Times New Roman" pitchFamily="18" charset="0"/>
                <a:ea typeface="+mn-ea"/>
                <a:cs typeface="Arial" pitchFamily="34" charset="0"/>
              </a:rPr>
              <a:t>Physical Demands. </a:t>
            </a:r>
            <a:r>
              <a:rPr lang="en-CA" sz="1100" kern="1200" dirty="0" smtClean="0">
                <a:solidFill>
                  <a:schemeClr val="tx1"/>
                </a:solidFill>
                <a:effectLst/>
                <a:latin typeface="Times New Roman" pitchFamily="18" charset="0"/>
                <a:ea typeface="+mn-ea"/>
                <a:cs typeface="Arial" pitchFamily="34" charset="0"/>
              </a:rPr>
              <a:t>These include:</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Force</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Repetition</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Duration</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Work Postures</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Local Contact Stress</a:t>
            </a:r>
            <a:endParaRPr lang="en-US" sz="1100" kern="1200" dirty="0" smtClean="0">
              <a:solidFill>
                <a:schemeClr val="tx1"/>
              </a:solidFill>
              <a:effectLst/>
              <a:latin typeface="Times New Roman" pitchFamily="18" charset="0"/>
              <a:ea typeface="+mn-ea"/>
              <a:cs typeface="Arial" pitchFamily="34" charset="0"/>
            </a:endParaRPr>
          </a:p>
          <a:p>
            <a:pPr marL="0" indent="0">
              <a:buFont typeface="Arial"/>
              <a:buNone/>
            </a:pP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Any</a:t>
            </a:r>
            <a:r>
              <a:rPr lang="en-CA" sz="1100" kern="1200" cap="all" dirty="0" smtClean="0">
                <a:solidFill>
                  <a:schemeClr val="tx1"/>
                </a:solidFill>
                <a:effectLst/>
                <a:latin typeface="Times New Roman" pitchFamily="18" charset="0"/>
                <a:ea typeface="+mn-ea"/>
                <a:cs typeface="Arial" pitchFamily="34" charset="0"/>
              </a:rPr>
              <a:t> Aspects of layout</a:t>
            </a:r>
            <a:r>
              <a:rPr lang="en-CA" sz="1100" kern="1200" dirty="0" smtClean="0">
                <a:solidFill>
                  <a:schemeClr val="tx1"/>
                </a:solidFill>
                <a:effectLst/>
                <a:latin typeface="Times New Roman" pitchFamily="18" charset="0"/>
                <a:ea typeface="+mn-ea"/>
                <a:cs typeface="Arial" pitchFamily="34" charset="0"/>
              </a:rPr>
              <a:t> and condition of workplace/workstation including:</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Working reaches</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Working heights</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Seating/floor surfaces</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cap="all" dirty="0" smtClean="0">
                <a:solidFill>
                  <a:schemeClr val="tx1"/>
                </a:solidFill>
                <a:effectLst/>
                <a:latin typeface="Times New Roman" pitchFamily="18" charset="0"/>
                <a:ea typeface="+mn-ea"/>
                <a:cs typeface="Arial" pitchFamily="34" charset="0"/>
              </a:rPr>
              <a:t>Characteristics</a:t>
            </a:r>
            <a:r>
              <a:rPr lang="en-CA" sz="1100" kern="1200" dirty="0" smtClean="0">
                <a:solidFill>
                  <a:schemeClr val="tx1"/>
                </a:solidFill>
                <a:effectLst/>
                <a:latin typeface="Times New Roman" pitchFamily="18" charset="0"/>
                <a:ea typeface="+mn-ea"/>
                <a:cs typeface="Arial" pitchFamily="34" charset="0"/>
              </a:rPr>
              <a:t> of objects handled including:</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Size and shape</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Load condition and weight distribution</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Container, tool and equipment handles</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cap="all" dirty="0" smtClean="0">
                <a:solidFill>
                  <a:schemeClr val="tx1"/>
                </a:solidFill>
                <a:effectLst/>
                <a:latin typeface="Times New Roman" pitchFamily="18" charset="0"/>
                <a:ea typeface="+mn-ea"/>
                <a:cs typeface="Arial" pitchFamily="34" charset="0"/>
              </a:rPr>
              <a:t>Environmental</a:t>
            </a:r>
            <a:r>
              <a:rPr lang="en-CA" sz="1100" kern="1200" dirty="0" smtClean="0">
                <a:solidFill>
                  <a:schemeClr val="tx1"/>
                </a:solidFill>
                <a:effectLst/>
                <a:latin typeface="Times New Roman" pitchFamily="18" charset="0"/>
                <a:ea typeface="+mn-ea"/>
                <a:cs typeface="Arial" pitchFamily="34" charset="0"/>
              </a:rPr>
              <a:t> conditions including:</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Temperature</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Lighting and glare</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Vibration</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Characteristics of </a:t>
            </a:r>
            <a:r>
              <a:rPr lang="en-CA" sz="1100" kern="1200" cap="all" dirty="0" smtClean="0">
                <a:solidFill>
                  <a:schemeClr val="tx1"/>
                </a:solidFill>
                <a:effectLst/>
                <a:latin typeface="Times New Roman" pitchFamily="18" charset="0"/>
                <a:ea typeface="+mn-ea"/>
                <a:cs typeface="Arial" pitchFamily="34" charset="0"/>
              </a:rPr>
              <a:t>organization</a:t>
            </a:r>
            <a:r>
              <a:rPr lang="en-CA" sz="1100" kern="1200" dirty="0" smtClean="0">
                <a:solidFill>
                  <a:schemeClr val="tx1"/>
                </a:solidFill>
                <a:effectLst/>
                <a:latin typeface="Times New Roman" pitchFamily="18" charset="0"/>
                <a:ea typeface="+mn-ea"/>
                <a:cs typeface="Arial" pitchFamily="34" charset="0"/>
              </a:rPr>
              <a:t> of work including:</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Work recovery cycles</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Task variability</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Work rate</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You might want to take this opportunity to hand out the Risk Factor Identification Worksheet, or refer your audience to it in your program. You might want to quickly go through the worksheet so everyone can see how risk factors are identified. If you wish to do this, you can delete the script at the end of the next overhead.</a:t>
            </a:r>
            <a:r>
              <a:rPr lang="en-US" dirty="0" smtClean="0">
                <a:effectLst/>
              </a:rPr>
              <a:t> </a:t>
            </a:r>
            <a:endParaRPr lang="en-US" dirty="0" smtClean="0"/>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48</a:t>
            </a:fld>
            <a:endParaRPr lang="en-CA"/>
          </a:p>
        </p:txBody>
      </p:sp>
    </p:spTree>
    <p:extLst>
      <p:ext uri="{BB962C8B-B14F-4D97-AF65-F5344CB8AC3E}">
        <p14:creationId xmlns:p14="http://schemas.microsoft.com/office/powerpoint/2010/main" val="186284670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kern="1200" dirty="0" smtClean="0">
                <a:solidFill>
                  <a:schemeClr val="tx1"/>
                </a:solidFill>
                <a:effectLst/>
                <a:latin typeface="Times New Roman" pitchFamily="18" charset="0"/>
                <a:ea typeface="+mn-ea"/>
                <a:cs typeface="Arial" pitchFamily="34" charset="0"/>
              </a:rPr>
              <a:t>Risk factor identification will be required when one or more of the following applies:</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On established tasks where a </a:t>
            </a:r>
            <a:r>
              <a:rPr lang="en-CA" sz="1100" kern="1200" cap="all" dirty="0" smtClean="0">
                <a:solidFill>
                  <a:schemeClr val="tx1"/>
                </a:solidFill>
                <a:effectLst/>
                <a:latin typeface="Times New Roman" pitchFamily="18" charset="0"/>
                <a:ea typeface="+mn-ea"/>
                <a:cs typeface="Arial" pitchFamily="34" charset="0"/>
              </a:rPr>
              <a:t>worker expresses concern</a:t>
            </a:r>
            <a:r>
              <a:rPr lang="en-CA" sz="1100" kern="1200" dirty="0" smtClean="0">
                <a:solidFill>
                  <a:schemeClr val="tx1"/>
                </a:solidFill>
                <a:effectLst/>
                <a:latin typeface="Times New Roman" pitchFamily="18" charset="0"/>
                <a:ea typeface="+mn-ea"/>
                <a:cs typeface="Arial" pitchFamily="34" charset="0"/>
              </a:rPr>
              <a:t> about the nature of their job/tasks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When </a:t>
            </a:r>
            <a:r>
              <a:rPr lang="en-CA" sz="1100" kern="1200" cap="all" dirty="0" smtClean="0">
                <a:solidFill>
                  <a:schemeClr val="tx1"/>
                </a:solidFill>
                <a:effectLst/>
                <a:latin typeface="Times New Roman" pitchFamily="18" charset="0"/>
                <a:ea typeface="+mn-ea"/>
                <a:cs typeface="Arial" pitchFamily="34" charset="0"/>
              </a:rPr>
              <a:t>new tasks/jobs</a:t>
            </a:r>
            <a:r>
              <a:rPr lang="en-CA" sz="1100" kern="1200" dirty="0" smtClean="0">
                <a:solidFill>
                  <a:schemeClr val="tx1"/>
                </a:solidFill>
                <a:effectLst/>
                <a:latin typeface="Times New Roman" pitchFamily="18" charset="0"/>
                <a:ea typeface="+mn-ea"/>
                <a:cs typeface="Arial" pitchFamily="34" charset="0"/>
              </a:rPr>
              <a:t> or new equipment are introduced into the workplace</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cap="all" dirty="0" smtClean="0">
                <a:solidFill>
                  <a:schemeClr val="tx1"/>
                </a:solidFill>
                <a:effectLst/>
                <a:latin typeface="Times New Roman" pitchFamily="18" charset="0"/>
                <a:ea typeface="+mn-ea"/>
                <a:cs typeface="Arial" pitchFamily="34" charset="0"/>
              </a:rPr>
              <a:t>Prior to newly</a:t>
            </a:r>
            <a:r>
              <a:rPr lang="en-CA" sz="1100" kern="1200" dirty="0" smtClean="0">
                <a:solidFill>
                  <a:schemeClr val="tx1"/>
                </a:solidFill>
                <a:effectLst/>
                <a:latin typeface="Times New Roman" pitchFamily="18" charset="0"/>
                <a:ea typeface="+mn-ea"/>
                <a:cs typeface="Arial" pitchFamily="34" charset="0"/>
              </a:rPr>
              <a:t> hired workers commencing their duties</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As a result of a </a:t>
            </a:r>
            <a:r>
              <a:rPr lang="en-CA" sz="1100" kern="1200" cap="all" dirty="0" smtClean="0">
                <a:solidFill>
                  <a:schemeClr val="tx1"/>
                </a:solidFill>
                <a:effectLst/>
                <a:latin typeface="Times New Roman" pitchFamily="18" charset="0"/>
                <a:ea typeface="+mn-ea"/>
                <a:cs typeface="Arial" pitchFamily="34" charset="0"/>
              </a:rPr>
              <a:t>worker suffering</a:t>
            </a:r>
            <a:r>
              <a:rPr lang="en-CA" sz="1100" kern="1200" dirty="0" smtClean="0">
                <a:solidFill>
                  <a:schemeClr val="tx1"/>
                </a:solidFill>
                <a:effectLst/>
                <a:latin typeface="Times New Roman" pitchFamily="18" charset="0"/>
                <a:ea typeface="+mn-ea"/>
                <a:cs typeface="Arial" pitchFamily="34" charset="0"/>
              </a:rPr>
              <a:t> an MSI incident requiring medical referral. In this situation, a Medical Incident Investigation will be required.</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I will not go into the details of Risk Factor Identification but will refer you to the program where you will see the considerable detail that goes into a Risk Factor Identification. You will see some detailed procedures for assessing a computer workstation and assessing manual material handling tasks.</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To facilitate the implementation of the risk factor identification, the process has been separated into “Risk Factor Identification for a Computer Workstation” and “Risk Factor Identification for Manual Material Handling Jobs/Tasks.”</a:t>
            </a:r>
            <a:endParaRPr lang="en-US" sz="1100" kern="1200" dirty="0" smtClean="0">
              <a:solidFill>
                <a:schemeClr val="tx1"/>
              </a:solidFill>
              <a:effectLst/>
              <a:latin typeface="Times New Roman" pitchFamily="18" charset="0"/>
              <a:ea typeface="+mn-ea"/>
              <a:cs typeface="Arial" pitchFamily="34" charset="0"/>
            </a:endParaRPr>
          </a:p>
        </p:txBody>
      </p:sp>
      <p:sp>
        <p:nvSpPr>
          <p:cNvPr id="4" name="Slide Number Placeholder 3"/>
          <p:cNvSpPr>
            <a:spLocks noGrp="1"/>
          </p:cNvSpPr>
          <p:nvPr>
            <p:ph type="sldNum" sz="quarter" idx="10"/>
          </p:nvPr>
        </p:nvSpPr>
        <p:spPr/>
        <p:txBody>
          <a:bodyPr/>
          <a:lstStyle/>
          <a:p>
            <a:fld id="{F7B7EEAE-5A4B-4215-B704-C976B3A236AA}" type="slidenum">
              <a:rPr lang="en-CA" smtClean="0"/>
              <a:pPr/>
              <a:t>49</a:t>
            </a:fld>
            <a:endParaRPr lang="en-CA"/>
          </a:p>
        </p:txBody>
      </p:sp>
    </p:spTree>
    <p:extLst>
      <p:ext uri="{BB962C8B-B14F-4D97-AF65-F5344CB8AC3E}">
        <p14:creationId xmlns:p14="http://schemas.microsoft.com/office/powerpoint/2010/main" val="22829242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i="1" kern="1200" dirty="0" smtClean="0">
                <a:solidFill>
                  <a:schemeClr val="tx1"/>
                </a:solidFill>
                <a:effectLst/>
                <a:latin typeface="Times New Roman" pitchFamily="18" charset="0"/>
                <a:ea typeface="+mn-ea"/>
                <a:cs typeface="Arial" pitchFamily="34" charset="0"/>
              </a:rPr>
              <a:t>Have the class refer to the Definitions section of the Program as you expose the title of the slide and each successive line as you say something like:</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p>
          <a:p>
            <a:pPr marL="171450" marR="0" lvl="1" indent="-171450" algn="l" defTabSz="914400" rtl="0" eaLnBrk="1" fontAlgn="base" latinLnBrk="0" hangingPunct="1">
              <a:lnSpc>
                <a:spcPct val="100000"/>
              </a:lnSpc>
              <a:spcBef>
                <a:spcPct val="30000"/>
              </a:spcBef>
              <a:spcAft>
                <a:spcPct val="0"/>
              </a:spcAft>
              <a:buClrTx/>
              <a:buSzTx/>
              <a:buFont typeface="Arial"/>
              <a:buChar char="•"/>
              <a:tabLst/>
              <a:defRPr/>
            </a:pPr>
            <a:r>
              <a:rPr lang="en-CA" sz="1100" kern="1200" dirty="0" smtClean="0">
                <a:solidFill>
                  <a:schemeClr val="tx1"/>
                </a:solidFill>
                <a:effectLst/>
                <a:latin typeface="Times New Roman" pitchFamily="18" charset="0"/>
                <a:ea typeface="+mn-ea"/>
                <a:cs typeface="Arial" pitchFamily="34" charset="0"/>
              </a:rPr>
              <a:t>Ergonomics:  </a:t>
            </a:r>
            <a:r>
              <a:rPr lang="en-US" sz="1100" dirty="0" smtClean="0"/>
              <a:t>The science and practice of designing jobs or workplaces to match the capabilities and limitations of the worker.</a:t>
            </a:r>
          </a:p>
          <a:p>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Let’s review some of the terms that are used in Ergonomics. Some of the terms may be new to you but later in the presentation there will be additional information and the items will become clear. </a:t>
            </a:r>
            <a:endParaRPr lang="en-US" sz="1100" kern="1200" dirty="0" smtClean="0">
              <a:solidFill>
                <a:schemeClr val="tx1"/>
              </a:solidFill>
              <a:effectLst/>
              <a:latin typeface="Times New Roman" pitchFamily="18" charset="0"/>
              <a:ea typeface="+mn-ea"/>
              <a:cs typeface="Arial" pitchFamily="34" charset="0"/>
            </a:endParaRPr>
          </a:p>
          <a:p>
            <a:endParaRPr lang="en-CA"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Ergonomics was originally about choosing the proper sized people to fit in the cockpits of jet fighters in the second world war.  Now ergonomics is about designing the cockpit to fit the person.</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We will be using some of the ergonomic measurements in this program.</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endParaRPr lang="en-US" sz="1100"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5</a:t>
            </a:fld>
            <a:endParaRPr lang="en-CA"/>
          </a:p>
        </p:txBody>
      </p:sp>
    </p:spTree>
    <p:extLst>
      <p:ext uri="{BB962C8B-B14F-4D97-AF65-F5344CB8AC3E}">
        <p14:creationId xmlns:p14="http://schemas.microsoft.com/office/powerpoint/2010/main" val="82088788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kern="1200" dirty="0" smtClean="0">
                <a:solidFill>
                  <a:schemeClr val="tx1"/>
                </a:solidFill>
                <a:effectLst/>
                <a:latin typeface="Times New Roman" pitchFamily="18" charset="0"/>
                <a:ea typeface="+mn-ea"/>
                <a:cs typeface="Arial" pitchFamily="34" charset="0"/>
              </a:rPr>
              <a:t>The next logical step after identifying risk factors is to </a:t>
            </a:r>
            <a:r>
              <a:rPr lang="en-CA" sz="1100" b="1" kern="1200" dirty="0" smtClean="0">
                <a:solidFill>
                  <a:schemeClr val="tx1"/>
                </a:solidFill>
                <a:effectLst/>
                <a:latin typeface="Times New Roman" pitchFamily="18" charset="0"/>
                <a:ea typeface="+mn-ea"/>
                <a:cs typeface="Arial" pitchFamily="34" charset="0"/>
              </a:rPr>
              <a:t>assess</a:t>
            </a:r>
            <a:r>
              <a:rPr lang="en-CA" sz="1100" kern="1200" dirty="0" smtClean="0">
                <a:solidFill>
                  <a:schemeClr val="tx1"/>
                </a:solidFill>
                <a:effectLst/>
                <a:latin typeface="Times New Roman" pitchFamily="18" charset="0"/>
                <a:ea typeface="+mn-ea"/>
                <a:cs typeface="Arial" pitchFamily="34" charset="0"/>
              </a:rPr>
              <a:t> the effect of the risk.</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We will perform a risk factor assessment when:</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marL="628650" lvl="1" indent="-171450">
              <a:buFont typeface="Arial"/>
              <a:buChar char="•"/>
            </a:pPr>
            <a:r>
              <a:rPr lang="en-CA" sz="1100" kern="1200" cap="all" dirty="0" smtClean="0">
                <a:solidFill>
                  <a:schemeClr val="tx1"/>
                </a:solidFill>
                <a:effectLst/>
                <a:latin typeface="Times New Roman" pitchFamily="18" charset="0"/>
                <a:ea typeface="+mn-ea"/>
                <a:cs typeface="Arial" pitchFamily="34" charset="0"/>
              </a:rPr>
              <a:t>Risk factors</a:t>
            </a:r>
            <a:r>
              <a:rPr lang="en-CA" sz="1100" kern="1200" dirty="0" smtClean="0">
                <a:solidFill>
                  <a:schemeClr val="tx1"/>
                </a:solidFill>
                <a:effectLst/>
                <a:latin typeface="Times New Roman" pitchFamily="18" charset="0"/>
                <a:ea typeface="+mn-ea"/>
                <a:cs typeface="Arial" pitchFamily="34" charset="0"/>
              </a:rPr>
              <a:t> have been identified during the risk factor identification</a:t>
            </a:r>
            <a:endParaRPr lang="en-US" sz="1100" kern="1200" dirty="0" smtClean="0">
              <a:solidFill>
                <a:schemeClr val="tx1"/>
              </a:solidFill>
              <a:effectLst/>
              <a:latin typeface="Times New Roman" pitchFamily="18" charset="0"/>
              <a:ea typeface="+mn-ea"/>
              <a:cs typeface="Arial" pitchFamily="34" charset="0"/>
            </a:endParaRPr>
          </a:p>
          <a:p>
            <a:pPr lvl="1"/>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marL="628650" lvl="1" indent="-171450">
              <a:buFont typeface="Arial"/>
              <a:buChar char="•"/>
            </a:pPr>
            <a:r>
              <a:rPr lang="en-CA" sz="1100" kern="1200" dirty="0" smtClean="0">
                <a:solidFill>
                  <a:schemeClr val="tx1"/>
                </a:solidFill>
                <a:effectLst/>
                <a:latin typeface="Times New Roman" pitchFamily="18" charset="0"/>
                <a:ea typeface="+mn-ea"/>
                <a:cs typeface="Arial" pitchFamily="34" charset="0"/>
              </a:rPr>
              <a:t>An MSI</a:t>
            </a:r>
            <a:r>
              <a:rPr lang="en-CA" sz="1100" kern="1200" cap="all" dirty="0" smtClean="0">
                <a:solidFill>
                  <a:schemeClr val="tx1"/>
                </a:solidFill>
                <a:effectLst/>
                <a:latin typeface="Times New Roman" pitchFamily="18" charset="0"/>
                <a:ea typeface="+mn-ea"/>
                <a:cs typeface="Arial" pitchFamily="34" charset="0"/>
              </a:rPr>
              <a:t> report is received</a:t>
            </a:r>
            <a:endParaRPr lang="en-US" sz="1100" kern="1200" dirty="0" smtClean="0">
              <a:solidFill>
                <a:schemeClr val="tx1"/>
              </a:solidFill>
              <a:effectLst/>
              <a:latin typeface="Times New Roman" pitchFamily="18" charset="0"/>
              <a:ea typeface="+mn-ea"/>
              <a:cs typeface="Arial" pitchFamily="34" charset="0"/>
            </a:endParaRPr>
          </a:p>
          <a:p>
            <a:pPr lvl="1"/>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marL="628650" lvl="1" indent="-171450">
              <a:buFont typeface="Arial"/>
              <a:buChar char="•"/>
            </a:pPr>
            <a:r>
              <a:rPr lang="en-CA" sz="1100" kern="1200" cap="all" dirty="0" smtClean="0">
                <a:solidFill>
                  <a:schemeClr val="tx1"/>
                </a:solidFill>
                <a:effectLst/>
                <a:latin typeface="Times New Roman" pitchFamily="18" charset="0"/>
                <a:ea typeface="+mn-ea"/>
                <a:cs typeface="Arial" pitchFamily="34" charset="0"/>
              </a:rPr>
              <a:t>Risk factors are observed</a:t>
            </a:r>
            <a:r>
              <a:rPr lang="en-CA" sz="1100" kern="1200" dirty="0" smtClean="0">
                <a:solidFill>
                  <a:schemeClr val="tx1"/>
                </a:solidFill>
                <a:effectLst/>
                <a:latin typeface="Times New Roman" pitchFamily="18" charset="0"/>
                <a:ea typeface="+mn-ea"/>
                <a:cs typeface="Arial" pitchFamily="34" charset="0"/>
              </a:rPr>
              <a:t> during workplace inspections and observations of current work methods</a:t>
            </a:r>
            <a:endParaRPr lang="en-US" sz="1100" kern="1200" dirty="0" smtClean="0">
              <a:solidFill>
                <a:schemeClr val="tx1"/>
              </a:solidFill>
              <a:effectLst/>
              <a:latin typeface="Times New Roman" pitchFamily="18" charset="0"/>
              <a:ea typeface="+mn-ea"/>
              <a:cs typeface="Arial" pitchFamily="34" charset="0"/>
            </a:endParaRPr>
          </a:p>
          <a:p>
            <a:pPr lvl="1"/>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marL="628650" lvl="1" indent="-171450">
              <a:buFont typeface="Arial"/>
              <a:buChar char="•"/>
            </a:pPr>
            <a:r>
              <a:rPr lang="en-CA" sz="1100" kern="1200" cap="all" dirty="0" smtClean="0">
                <a:solidFill>
                  <a:schemeClr val="tx1"/>
                </a:solidFill>
                <a:effectLst/>
                <a:latin typeface="Times New Roman" pitchFamily="18" charset="0"/>
                <a:ea typeface="+mn-ea"/>
                <a:cs typeface="Arial" pitchFamily="34" charset="0"/>
              </a:rPr>
              <a:t>Workers are absent</a:t>
            </a:r>
            <a:r>
              <a:rPr lang="en-CA" sz="1100" kern="1200" dirty="0" smtClean="0">
                <a:solidFill>
                  <a:schemeClr val="tx1"/>
                </a:solidFill>
                <a:effectLst/>
                <a:latin typeface="Times New Roman" pitchFamily="18" charset="0"/>
                <a:ea typeface="+mn-ea"/>
                <a:cs typeface="Arial" pitchFamily="34" charset="0"/>
              </a:rPr>
              <a:t> from work with an MSI</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Some situations may not require a specific risk assessment, where the risk control is obvious and effective i.e. risk identification may lead directly to risk control.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Again, there is additional guidance in the Ergonomic Program on how to perform a Risk Assessment and there are worksheets to assist in completing the assessments.</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i="1" kern="1200" dirty="0" smtClean="0">
                <a:solidFill>
                  <a:schemeClr val="tx1"/>
                </a:solidFill>
                <a:effectLst/>
                <a:latin typeface="Times New Roman" pitchFamily="18" charset="0"/>
                <a:ea typeface="+mn-ea"/>
                <a:cs typeface="Arial" pitchFamily="34" charset="0"/>
              </a:rPr>
              <a:t>You may decide to hand out the risk assessment worksheet or refer your audience to the program. You could briefly review the worksheet so that everyone understands what a risk assessment looks like.</a:t>
            </a:r>
            <a:endParaRPr lang="en-US" sz="1100" i="1" kern="1200" dirty="0" smtClean="0">
              <a:solidFill>
                <a:schemeClr val="tx1"/>
              </a:solidFill>
              <a:effectLst/>
              <a:latin typeface="Times New Roman" pitchFamily="18" charset="0"/>
              <a:ea typeface="+mn-ea"/>
              <a:cs typeface="Arial" pitchFamily="34" charset="0"/>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50</a:t>
            </a:fld>
            <a:endParaRPr lang="en-CA"/>
          </a:p>
        </p:txBody>
      </p:sp>
    </p:spTree>
    <p:extLst>
      <p:ext uri="{BB962C8B-B14F-4D97-AF65-F5344CB8AC3E}">
        <p14:creationId xmlns:p14="http://schemas.microsoft.com/office/powerpoint/2010/main" val="221544377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kern="1200" dirty="0" smtClean="0">
                <a:solidFill>
                  <a:schemeClr val="tx1"/>
                </a:solidFill>
                <a:effectLst/>
                <a:latin typeface="Times New Roman" pitchFamily="18" charset="0"/>
                <a:ea typeface="+mn-ea"/>
                <a:cs typeface="Arial" pitchFamily="34" charset="0"/>
              </a:rPr>
              <a:t>If a task or job has an identifiable MSI risk factor, controls will be implemented and safe work practices established to reduce a worker’s risk of exposure to MSI. Risk Control is considered in 4 ways:</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marL="628650" lvl="1" indent="-171450">
              <a:buFont typeface="Arial"/>
              <a:buChar char="•"/>
            </a:pPr>
            <a:r>
              <a:rPr lang="en-CA" sz="1100" kern="1200" dirty="0" smtClean="0">
                <a:solidFill>
                  <a:schemeClr val="tx1"/>
                </a:solidFill>
                <a:effectLst/>
                <a:latin typeface="Times New Roman" pitchFamily="18" charset="0"/>
                <a:ea typeface="+mn-ea"/>
                <a:cs typeface="Arial" pitchFamily="34" charset="0"/>
              </a:rPr>
              <a:t>Organization of Work as a Means of Risk Control</a:t>
            </a:r>
            <a:endParaRPr lang="en-US" sz="1100" kern="1200" dirty="0" smtClean="0">
              <a:solidFill>
                <a:schemeClr val="tx1"/>
              </a:solidFill>
              <a:effectLst/>
              <a:latin typeface="Times New Roman" pitchFamily="18" charset="0"/>
              <a:ea typeface="+mn-ea"/>
              <a:cs typeface="Arial" pitchFamily="34" charset="0"/>
            </a:endParaRPr>
          </a:p>
          <a:p>
            <a:pPr marL="628650" lvl="1" indent="-171450">
              <a:buFont typeface="Arial"/>
              <a:buChar char="•"/>
            </a:pPr>
            <a:r>
              <a:rPr lang="en-CA" sz="1100" kern="1200" dirty="0" smtClean="0">
                <a:solidFill>
                  <a:schemeClr val="tx1"/>
                </a:solidFill>
                <a:effectLst/>
                <a:latin typeface="Times New Roman" pitchFamily="18" charset="0"/>
                <a:ea typeface="+mn-ea"/>
                <a:cs typeface="Arial" pitchFamily="34" charset="0"/>
              </a:rPr>
              <a:t>Monitoring Environmental Conditions as a Means of Risk Control</a:t>
            </a:r>
            <a:endParaRPr lang="en-US" sz="1100" kern="1200" dirty="0" smtClean="0">
              <a:solidFill>
                <a:schemeClr val="tx1"/>
              </a:solidFill>
              <a:effectLst/>
              <a:latin typeface="Times New Roman" pitchFamily="18" charset="0"/>
              <a:ea typeface="+mn-ea"/>
              <a:cs typeface="Arial" pitchFamily="34" charset="0"/>
            </a:endParaRPr>
          </a:p>
          <a:p>
            <a:pPr marL="628650" lvl="1" indent="-171450">
              <a:buFont typeface="Arial"/>
              <a:buChar char="•"/>
            </a:pPr>
            <a:r>
              <a:rPr lang="en-CA" sz="1100" kern="1200" dirty="0" smtClean="0">
                <a:solidFill>
                  <a:schemeClr val="tx1"/>
                </a:solidFill>
                <a:effectLst/>
                <a:latin typeface="Times New Roman" pitchFamily="18" charset="0"/>
                <a:ea typeface="+mn-ea"/>
                <a:cs typeface="Arial" pitchFamily="34" charset="0"/>
              </a:rPr>
              <a:t>Risk Controls for Office Tasks (non-computer related)</a:t>
            </a:r>
            <a:endParaRPr lang="en-US" sz="1100" kern="1200" dirty="0" smtClean="0">
              <a:solidFill>
                <a:schemeClr val="tx1"/>
              </a:solidFill>
              <a:effectLst/>
              <a:latin typeface="Times New Roman" pitchFamily="18" charset="0"/>
              <a:ea typeface="+mn-ea"/>
              <a:cs typeface="Arial" pitchFamily="34" charset="0"/>
            </a:endParaRPr>
          </a:p>
          <a:p>
            <a:pPr marL="628650" lvl="1" indent="-171450">
              <a:buFont typeface="Arial"/>
              <a:buChar char="•"/>
            </a:pPr>
            <a:r>
              <a:rPr lang="en-CA" sz="1100" kern="1200" dirty="0" smtClean="0">
                <a:solidFill>
                  <a:schemeClr val="tx1"/>
                </a:solidFill>
                <a:effectLst/>
                <a:latin typeface="Times New Roman" pitchFamily="18" charset="0"/>
                <a:ea typeface="+mn-ea"/>
                <a:cs typeface="Arial" pitchFamily="34" charset="0"/>
              </a:rPr>
              <a:t>Risk Controls for Non-Office Activities</a:t>
            </a:r>
          </a:p>
          <a:p>
            <a:endParaRPr lang="en-CA"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Let’s review each of these control procedures</a:t>
            </a:r>
            <a:endParaRPr lang="en-US" sz="1100" kern="1200" dirty="0" smtClean="0">
              <a:solidFill>
                <a:schemeClr val="tx1"/>
              </a:solidFill>
              <a:effectLst/>
              <a:latin typeface="Times New Roman" pitchFamily="18" charset="0"/>
              <a:ea typeface="+mn-ea"/>
              <a:cs typeface="Arial" pitchFamily="34" charset="0"/>
            </a:endParaRPr>
          </a:p>
        </p:txBody>
      </p:sp>
      <p:sp>
        <p:nvSpPr>
          <p:cNvPr id="4" name="Slide Number Placeholder 3"/>
          <p:cNvSpPr>
            <a:spLocks noGrp="1"/>
          </p:cNvSpPr>
          <p:nvPr>
            <p:ph type="sldNum" sz="quarter" idx="10"/>
          </p:nvPr>
        </p:nvSpPr>
        <p:spPr/>
        <p:txBody>
          <a:bodyPr/>
          <a:lstStyle/>
          <a:p>
            <a:fld id="{F7B7EEAE-5A4B-4215-B704-C976B3A236AA}" type="slidenum">
              <a:rPr lang="en-CA" smtClean="0"/>
              <a:pPr/>
              <a:t>51</a:t>
            </a:fld>
            <a:endParaRPr lang="en-CA"/>
          </a:p>
        </p:txBody>
      </p:sp>
    </p:spTree>
    <p:extLst>
      <p:ext uri="{BB962C8B-B14F-4D97-AF65-F5344CB8AC3E}">
        <p14:creationId xmlns:p14="http://schemas.microsoft.com/office/powerpoint/2010/main" val="268801769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kern="1200" dirty="0" smtClean="0">
                <a:solidFill>
                  <a:schemeClr val="tx1"/>
                </a:solidFill>
                <a:effectLst/>
                <a:latin typeface="Times New Roman" pitchFamily="18" charset="0"/>
                <a:ea typeface="+mn-ea"/>
                <a:cs typeface="Arial" pitchFamily="34" charset="0"/>
              </a:rPr>
              <a:t>Effective organization of work helps improve efficiency and reduce workers’ exposure to risk factors of MSI. I will go over a few of the work organization steps that minimize exposure of risk to MSI.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In addition, ideas and suggestions for re-organizing or re-designing workers’ jobs should be discussed and decisions will be in agreement with policy on rest breaks and collective agreements.</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b="1" kern="1200" dirty="0" smtClean="0">
                <a:solidFill>
                  <a:schemeClr val="tx1"/>
                </a:solidFill>
                <a:effectLst/>
                <a:latin typeface="Times New Roman" pitchFamily="18" charset="0"/>
                <a:ea typeface="+mn-ea"/>
                <a:cs typeface="Arial" pitchFamily="34" charset="0"/>
              </a:rPr>
              <a:t>Work-Recovery Cycle</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Short breaks are required when performing repetitive tasks. These breaks will be sufficiently long enough for the worker to change their posture and are known as micro breaks i.e. varying from 20 seconds to 2 minutes depending on the task.</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b="1" kern="1200" dirty="0" smtClean="0">
                <a:solidFill>
                  <a:schemeClr val="tx1"/>
                </a:solidFill>
                <a:effectLst/>
                <a:latin typeface="Times New Roman" pitchFamily="18" charset="0"/>
                <a:ea typeface="+mn-ea"/>
                <a:cs typeface="Arial" pitchFamily="34" charset="0"/>
              </a:rPr>
              <a:t>Task Variability</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When long tasks are performed in the office or in the field, an occasional change in task will be encouraged to gain the benefits of changing posture, reducing duration, force and repetition.</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b="1" kern="1200" dirty="0" smtClean="0">
                <a:solidFill>
                  <a:schemeClr val="tx1"/>
                </a:solidFill>
                <a:effectLst/>
                <a:latin typeface="Times New Roman" pitchFamily="18" charset="0"/>
                <a:ea typeface="+mn-ea"/>
                <a:cs typeface="Arial" pitchFamily="34" charset="0"/>
              </a:rPr>
              <a:t>Work Rate</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The rate at which the worker performs the task will be considered to be ergonomically appropriate when attention is paid to work recovery cycles and task variability.</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b="1" kern="1200" dirty="0" smtClean="0">
                <a:solidFill>
                  <a:schemeClr val="tx1"/>
                </a:solidFill>
                <a:effectLst/>
                <a:latin typeface="Times New Roman" pitchFamily="18" charset="0"/>
                <a:ea typeface="+mn-ea"/>
                <a:cs typeface="Arial" pitchFamily="34" charset="0"/>
              </a:rPr>
              <a:t>You might ask:</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Does anyone have any examples of these types of control?</a:t>
            </a:r>
            <a:endParaRPr lang="en-US" sz="1100" kern="1200" dirty="0" smtClean="0">
              <a:solidFill>
                <a:schemeClr val="tx1"/>
              </a:solidFill>
              <a:effectLst/>
              <a:latin typeface="Times New Roman" pitchFamily="18" charset="0"/>
              <a:ea typeface="+mn-ea"/>
              <a:cs typeface="Arial" pitchFamily="34" charset="0"/>
            </a:endParaRPr>
          </a:p>
          <a:p>
            <a:r>
              <a:rPr lang="en-CA" sz="1100" i="1"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b="1" kern="1200" dirty="0" smtClean="0">
                <a:solidFill>
                  <a:schemeClr val="tx1"/>
                </a:solidFill>
                <a:effectLst/>
                <a:latin typeface="Times New Roman" pitchFamily="18" charset="0"/>
                <a:ea typeface="+mn-ea"/>
                <a:cs typeface="Arial" pitchFamily="34" charset="0"/>
              </a:rPr>
              <a:t>You might answer: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Work recovery – stopping to stretch when shovelling, or stopping for a short break and raising your arms above your shoulders to stretch when keyboarding</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Task variability – Alternating driving duties in the field, or changing from keyboarding to filing or copying in the office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Work rate – Reviewing expectations regarding production rates regarding keyboarding speed in the office</a:t>
            </a:r>
            <a:endParaRPr lang="en-US" sz="1100" kern="1200" dirty="0" smtClean="0">
              <a:solidFill>
                <a:schemeClr val="tx1"/>
              </a:solidFill>
              <a:effectLst/>
              <a:latin typeface="Times New Roman" pitchFamily="18" charset="0"/>
              <a:ea typeface="+mn-ea"/>
              <a:cs typeface="Arial" pitchFamily="34" charset="0"/>
            </a:endParaRPr>
          </a:p>
        </p:txBody>
      </p:sp>
      <p:sp>
        <p:nvSpPr>
          <p:cNvPr id="4" name="Slide Number Placeholder 3"/>
          <p:cNvSpPr>
            <a:spLocks noGrp="1"/>
          </p:cNvSpPr>
          <p:nvPr>
            <p:ph type="sldNum" sz="quarter" idx="10"/>
          </p:nvPr>
        </p:nvSpPr>
        <p:spPr/>
        <p:txBody>
          <a:bodyPr/>
          <a:lstStyle/>
          <a:p>
            <a:fld id="{F7B7EEAE-5A4B-4215-B704-C976B3A236AA}" type="slidenum">
              <a:rPr lang="en-CA" smtClean="0"/>
              <a:pPr/>
              <a:t>52</a:t>
            </a:fld>
            <a:endParaRPr lang="en-CA"/>
          </a:p>
        </p:txBody>
      </p:sp>
    </p:spTree>
    <p:extLst>
      <p:ext uri="{BB962C8B-B14F-4D97-AF65-F5344CB8AC3E}">
        <p14:creationId xmlns:p14="http://schemas.microsoft.com/office/powerpoint/2010/main" val="402203877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kern="1200" dirty="0" smtClean="0">
                <a:solidFill>
                  <a:schemeClr val="tx1"/>
                </a:solidFill>
                <a:effectLst/>
                <a:latin typeface="Times New Roman" pitchFamily="18" charset="0"/>
                <a:ea typeface="+mn-ea"/>
                <a:cs typeface="Arial" pitchFamily="34" charset="0"/>
              </a:rPr>
              <a:t>Monitoring and responding to environmental conditions can reduce workers’ exposure to risk factors of MSI. Examples are:</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b="1" kern="1200" dirty="0" smtClean="0">
                <a:solidFill>
                  <a:schemeClr val="tx1"/>
                </a:solidFill>
                <a:effectLst/>
                <a:latin typeface="Times New Roman" pitchFamily="18" charset="0"/>
                <a:ea typeface="+mn-ea"/>
                <a:cs typeface="Arial" pitchFamily="34" charset="0"/>
              </a:rPr>
              <a:t>Effects of Temperature (Indoors)</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A thermal environment that is either too hot or too cold may result in an increased risk of exposure to MSI or may aggravate a pre-existing MSI. In an office environment the desirable ambient temperature is between 21</a:t>
            </a:r>
            <a:r>
              <a:rPr lang="en-CA" sz="1100" kern="1200" dirty="0" smtClean="0">
                <a:solidFill>
                  <a:schemeClr val="tx1"/>
                </a:solidFill>
                <a:effectLst/>
                <a:latin typeface="Times New Roman" pitchFamily="18" charset="0"/>
                <a:ea typeface="+mn-ea"/>
                <a:cs typeface="Arial" pitchFamily="34" charset="0"/>
                <a:sym typeface="Symbol"/>
              </a:rPr>
              <a:t></a:t>
            </a:r>
            <a:r>
              <a:rPr lang="en-CA" sz="1100" kern="1200" dirty="0" smtClean="0">
                <a:solidFill>
                  <a:schemeClr val="tx1"/>
                </a:solidFill>
                <a:effectLst/>
                <a:latin typeface="Times New Roman" pitchFamily="18" charset="0"/>
                <a:ea typeface="+mn-ea"/>
                <a:cs typeface="Arial" pitchFamily="34" charset="0"/>
              </a:rPr>
              <a:t>C (70</a:t>
            </a:r>
            <a:r>
              <a:rPr lang="en-CA" sz="1100" kern="1200" dirty="0" smtClean="0">
                <a:solidFill>
                  <a:schemeClr val="tx1"/>
                </a:solidFill>
                <a:effectLst/>
                <a:latin typeface="Times New Roman" pitchFamily="18" charset="0"/>
                <a:ea typeface="+mn-ea"/>
                <a:cs typeface="Arial" pitchFamily="34" charset="0"/>
                <a:sym typeface="Symbol"/>
              </a:rPr>
              <a:t></a:t>
            </a:r>
            <a:r>
              <a:rPr lang="en-CA" sz="1100" kern="1200" dirty="0" smtClean="0">
                <a:solidFill>
                  <a:schemeClr val="tx1"/>
                </a:solidFill>
                <a:effectLst/>
                <a:latin typeface="Times New Roman" pitchFamily="18" charset="0"/>
                <a:ea typeface="+mn-ea"/>
                <a:cs typeface="Arial" pitchFamily="34" charset="0"/>
              </a:rPr>
              <a:t>F) and 26</a:t>
            </a:r>
            <a:r>
              <a:rPr lang="en-CA" sz="1100" kern="1200" dirty="0" smtClean="0">
                <a:solidFill>
                  <a:schemeClr val="tx1"/>
                </a:solidFill>
                <a:effectLst/>
                <a:latin typeface="Times New Roman" pitchFamily="18" charset="0"/>
                <a:ea typeface="+mn-ea"/>
                <a:cs typeface="Arial" pitchFamily="34" charset="0"/>
                <a:sym typeface="Symbol"/>
              </a:rPr>
              <a:t></a:t>
            </a:r>
            <a:r>
              <a:rPr lang="en-CA" sz="1100" kern="1200" dirty="0" smtClean="0">
                <a:solidFill>
                  <a:schemeClr val="tx1"/>
                </a:solidFill>
                <a:effectLst/>
                <a:latin typeface="Times New Roman" pitchFamily="18" charset="0"/>
                <a:ea typeface="+mn-ea"/>
                <a:cs typeface="Arial" pitchFamily="34" charset="0"/>
              </a:rPr>
              <a:t>C (79</a:t>
            </a:r>
            <a:r>
              <a:rPr lang="en-CA" sz="1100" kern="1200" dirty="0" smtClean="0">
                <a:solidFill>
                  <a:schemeClr val="tx1"/>
                </a:solidFill>
                <a:effectLst/>
                <a:latin typeface="Times New Roman" pitchFamily="18" charset="0"/>
                <a:ea typeface="+mn-ea"/>
                <a:cs typeface="Arial" pitchFamily="34" charset="0"/>
                <a:sym typeface="Symbol"/>
              </a:rPr>
              <a:t></a:t>
            </a:r>
            <a:r>
              <a:rPr lang="en-CA" sz="1100" kern="1200" dirty="0" smtClean="0">
                <a:solidFill>
                  <a:schemeClr val="tx1"/>
                </a:solidFill>
                <a:effectLst/>
                <a:latin typeface="Times New Roman" pitchFamily="18" charset="0"/>
                <a:ea typeface="+mn-ea"/>
                <a:cs typeface="Arial" pitchFamily="34" charset="0"/>
              </a:rPr>
              <a:t>).  No one temperature will satisfy all workers, but from an ergonomic perspective there is a wide range of acceptable temperatures.</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b="1" kern="1200" dirty="0" smtClean="0">
                <a:solidFill>
                  <a:schemeClr val="tx1"/>
                </a:solidFill>
                <a:effectLst/>
                <a:latin typeface="Times New Roman" pitchFamily="18" charset="0"/>
                <a:ea typeface="+mn-ea"/>
                <a:cs typeface="Arial" pitchFamily="34" charset="0"/>
              </a:rPr>
              <a:t>Effects of Temperature (Outdoors)</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Working in a cold environment may increase workers’ risk of exposure to MSI, particularly of the hands and fingers. When working with cold or numbed hands, workers are more likely to misjudge the amount of force required to perform the work and may use too much force. Keeping hands warm may require gloves.  This may cause workers to grip hand tools more forcefully, resulting in added stress to the hands and wrists.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In addition, poor</a:t>
            </a:r>
            <a:r>
              <a:rPr lang="en-CA" sz="1100" kern="1200" cap="all" dirty="0" smtClean="0">
                <a:solidFill>
                  <a:schemeClr val="tx1"/>
                </a:solidFill>
                <a:effectLst/>
                <a:latin typeface="Times New Roman" pitchFamily="18" charset="0"/>
                <a:ea typeface="+mn-ea"/>
                <a:cs typeface="Arial" pitchFamily="34" charset="0"/>
              </a:rPr>
              <a:t> fitting</a:t>
            </a:r>
            <a:r>
              <a:rPr lang="en-CA" sz="1100" kern="1200" dirty="0" smtClean="0">
                <a:solidFill>
                  <a:schemeClr val="tx1"/>
                </a:solidFill>
                <a:effectLst/>
                <a:latin typeface="Times New Roman" pitchFamily="18" charset="0"/>
                <a:ea typeface="+mn-ea"/>
                <a:cs typeface="Arial" pitchFamily="34" charset="0"/>
              </a:rPr>
              <a:t> gloves will cause improper gripping that may result in an increased risk of MSI.</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At the other extreme, working in a </a:t>
            </a:r>
            <a:r>
              <a:rPr lang="en-CA" sz="1100" kern="1200" cap="all" dirty="0" smtClean="0">
                <a:solidFill>
                  <a:schemeClr val="tx1"/>
                </a:solidFill>
                <a:effectLst/>
                <a:latin typeface="Times New Roman" pitchFamily="18" charset="0"/>
                <a:ea typeface="+mn-ea"/>
                <a:cs typeface="Arial" pitchFamily="34" charset="0"/>
              </a:rPr>
              <a:t>hot environment</a:t>
            </a:r>
            <a:r>
              <a:rPr lang="en-CA" sz="1100" kern="1200" dirty="0" smtClean="0">
                <a:solidFill>
                  <a:schemeClr val="tx1"/>
                </a:solidFill>
                <a:effectLst/>
                <a:latin typeface="Times New Roman" pitchFamily="18" charset="0"/>
                <a:ea typeface="+mn-ea"/>
                <a:cs typeface="Arial" pitchFamily="34" charset="0"/>
              </a:rPr>
              <a:t> may reduce a worker’s capacity to do heavy physical work. In this situation, cardiac output needed to keep the body’s temperature from rising too high limits the amount of blood that can deliver oxygen to the muscles. Fatigue </a:t>
            </a:r>
            <a:r>
              <a:rPr lang="en-CA" sz="1100" kern="1200" dirty="0" err="1" smtClean="0">
                <a:solidFill>
                  <a:schemeClr val="tx1"/>
                </a:solidFill>
                <a:effectLst/>
                <a:latin typeface="Times New Roman" pitchFamily="18" charset="0"/>
                <a:ea typeface="+mn-ea"/>
                <a:cs typeface="Arial" pitchFamily="34" charset="0"/>
              </a:rPr>
              <a:t>buildup</a:t>
            </a:r>
            <a:r>
              <a:rPr lang="en-CA" sz="1100" kern="1200" dirty="0" smtClean="0">
                <a:solidFill>
                  <a:schemeClr val="tx1"/>
                </a:solidFill>
                <a:effectLst/>
                <a:latin typeface="Times New Roman" pitchFamily="18" charset="0"/>
                <a:ea typeface="+mn-ea"/>
                <a:cs typeface="Arial" pitchFamily="34" charset="0"/>
              </a:rPr>
              <a:t> may be experienced more readily in these situations.</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b="1" kern="1200" dirty="0" smtClean="0">
                <a:solidFill>
                  <a:schemeClr val="tx1"/>
                </a:solidFill>
                <a:effectLst/>
                <a:latin typeface="Times New Roman" pitchFamily="18" charset="0"/>
                <a:ea typeface="+mn-ea"/>
                <a:cs typeface="Arial" pitchFamily="34" charset="0"/>
              </a:rPr>
              <a:t>Effects of Lighting and Glare (Indoors)</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Poor lighting in the office may result in workers adopting awkward postures and movements in order to do their work, contributing to muscle soreness and fatigue. Too much or too little light over a computer workstation contributes to eyestrain resulting in increased tension in the neck, shoulders and back.</a:t>
            </a:r>
            <a:r>
              <a:rPr lang="en-CA" sz="1100" b="1"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b="1" kern="1200" dirty="0" smtClean="0">
                <a:solidFill>
                  <a:schemeClr val="tx1"/>
                </a:solidFill>
                <a:effectLst/>
                <a:latin typeface="Times New Roman" pitchFamily="18" charset="0"/>
                <a:ea typeface="+mn-ea"/>
                <a:cs typeface="Arial" pitchFamily="34" charset="0"/>
              </a:rPr>
              <a:t>Effects of Vibration</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Workers may be exposed to hand /arm vibration while using certain hand tools, increasing the risk of exposure to MSI. Exposure to too much vibration may cause the loss of feeling in the hands and arms. As a result, the amount of force required to control tools may be overestimated. To reduce the impact of vibration on exposure to MSI, these guidelines will be followed when using vibrating hand tools:</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Warm gloves and extra clothing will be worn, if practicable, when working in the cold to maintain adequate blood flow while working</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The appropriate tool will be selected for the job. Making do with the wrong tools can cause more vibration or require excessive grip force.</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A minimum handgrip, consistent with safe operation of the tool or process, will be used</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Long periods of using equipment without a break will be avoided</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Tools will be maintained in good working order</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Workers will be advised to seek medical advice at the first sign of vibration-induced disorders as referenced in the investigation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b="1" kern="1200" dirty="0" smtClean="0">
                <a:solidFill>
                  <a:schemeClr val="tx1"/>
                </a:solidFill>
                <a:effectLst/>
                <a:latin typeface="Times New Roman" pitchFamily="18" charset="0"/>
                <a:ea typeface="+mn-ea"/>
                <a:cs typeface="Arial" pitchFamily="34" charset="0"/>
              </a:rPr>
              <a:t>Effects of Noise</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There is some evidence supporting the theory that noise may have a negative impact upon exposure to MSI. This is taken into consideration in our Occupational Noise and Hearing Conservation Program.</a:t>
            </a:r>
            <a:endParaRPr lang="en-US" sz="1100" kern="1200" dirty="0" smtClean="0">
              <a:solidFill>
                <a:schemeClr val="tx1"/>
              </a:solidFill>
              <a:effectLst/>
              <a:latin typeface="Times New Roman" pitchFamily="18" charset="0"/>
              <a:ea typeface="+mn-ea"/>
              <a:cs typeface="Arial" pitchFamily="34" charset="0"/>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53</a:t>
            </a:fld>
            <a:endParaRPr lang="en-CA"/>
          </a:p>
        </p:txBody>
      </p:sp>
    </p:spTree>
    <p:extLst>
      <p:ext uri="{BB962C8B-B14F-4D97-AF65-F5344CB8AC3E}">
        <p14:creationId xmlns:p14="http://schemas.microsoft.com/office/powerpoint/2010/main" val="175612039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kern="1200" dirty="0" smtClean="0">
                <a:solidFill>
                  <a:schemeClr val="tx1"/>
                </a:solidFill>
                <a:effectLst/>
                <a:latin typeface="Times New Roman" pitchFamily="18" charset="0"/>
                <a:ea typeface="+mn-ea"/>
                <a:cs typeface="Arial" pitchFamily="34" charset="0"/>
              </a:rPr>
              <a:t>We will ensure that the office work environment will be designed to minimize workers’ exposure to the risk of MSI. Where a hazardous task cannot be eliminated and different work practices cannot be substituted, engineered and administrative controls will be implemented to reduce MSI exposure. These are:</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b="1" kern="1200" dirty="0" smtClean="0">
                <a:solidFill>
                  <a:schemeClr val="tx1"/>
                </a:solidFill>
                <a:effectLst/>
                <a:latin typeface="Times New Roman" pitchFamily="18" charset="0"/>
                <a:ea typeface="+mn-ea"/>
                <a:cs typeface="Arial" pitchFamily="34" charset="0"/>
              </a:rPr>
              <a:t>Telecommunications</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Where there is high usage of the telephone or the job is dedicated to telephone work, a headset or speakerphone should be made available. Cradling the phone between the ear and shoulder is discouraged as it can increase the risk of MSI injuries.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Where workers use the telephone less frequently, it will be placed within the secondary work zone on the operator’s desk.</a:t>
            </a:r>
            <a:endParaRPr lang="en-US" sz="1100" kern="1200" dirty="0" smtClean="0">
              <a:solidFill>
                <a:schemeClr val="tx1"/>
              </a:solidFill>
              <a:effectLst/>
              <a:latin typeface="Times New Roman" pitchFamily="18" charset="0"/>
              <a:ea typeface="+mn-ea"/>
              <a:cs typeface="Arial" pitchFamily="34" charset="0"/>
            </a:endParaRPr>
          </a:p>
          <a:p>
            <a:r>
              <a:rPr lang="en-CA" sz="1100" u="none" strike="noStrike"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b="1" kern="1200" dirty="0" smtClean="0">
                <a:solidFill>
                  <a:schemeClr val="tx1"/>
                </a:solidFill>
                <a:effectLst/>
                <a:latin typeface="Times New Roman" pitchFamily="18" charset="0"/>
                <a:ea typeface="+mn-ea"/>
                <a:cs typeface="Arial" pitchFamily="34" charset="0"/>
              </a:rPr>
              <a:t>Filing Cabinets/Shelves</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The following gives an overview of potential problems and solutions associated with filing:</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Tightly packed files may contribute to muscle soreness due to holding awkward postures.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For access to lower drawers/shelves, avoid bending at the waist by using the legs to squat or adopt a kneeling position. Later in the presentation I will talk in more detail about lifting techniques.</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Instability of a cabinet when more than one drawer is open at a time may result in the whole cabinet falling onto the worker. We will ensure that filing cabinets and shelves are level and attached to either the wall or the floor to avoid instability, or that the cabinets that are purchased do not allow more than one drawer to be open at a time. Heavy materials will be stored in the lower drawers.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b="1" kern="1200" dirty="0" smtClean="0">
                <a:solidFill>
                  <a:schemeClr val="tx1"/>
                </a:solidFill>
                <a:effectLst/>
                <a:latin typeface="Times New Roman" pitchFamily="18" charset="0"/>
                <a:ea typeface="+mn-ea"/>
                <a:cs typeface="Arial" pitchFamily="34" charset="0"/>
              </a:rPr>
              <a:t>Handcarts</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To reduce the risks associated with lifting and carrying large and heavy materials within areas of the building, we will provide handcarts. Where bundles of files are being transported, a handcart will reduce the strain of this task.</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b="1" kern="1200" dirty="0" smtClean="0">
                <a:solidFill>
                  <a:schemeClr val="tx1"/>
                </a:solidFill>
                <a:effectLst/>
                <a:latin typeface="Times New Roman" pitchFamily="18" charset="0"/>
                <a:ea typeface="+mn-ea"/>
                <a:cs typeface="Arial" pitchFamily="34" charset="0"/>
              </a:rPr>
              <a:t>Stationery Implements</a:t>
            </a:r>
            <a:endParaRPr lang="en-US" sz="1100" kern="1200" dirty="0" smtClean="0">
              <a:solidFill>
                <a:schemeClr val="tx1"/>
              </a:solidFill>
              <a:effectLst/>
              <a:latin typeface="Times New Roman" pitchFamily="18" charset="0"/>
              <a:ea typeface="+mn-ea"/>
              <a:cs typeface="Arial" pitchFamily="34" charset="0"/>
            </a:endParaRPr>
          </a:p>
          <a:p>
            <a:r>
              <a:rPr lang="en-CA" sz="1100" b="1"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u="sng" kern="1200" dirty="0" smtClean="0">
                <a:solidFill>
                  <a:schemeClr val="tx1"/>
                </a:solidFill>
                <a:effectLst/>
                <a:latin typeface="Times New Roman" pitchFamily="18" charset="0"/>
                <a:ea typeface="+mn-ea"/>
                <a:cs typeface="Arial" pitchFamily="34" charset="0"/>
              </a:rPr>
              <a:t>Staplers/Staple Removers:</a:t>
            </a:r>
            <a:r>
              <a:rPr lang="en-CA" sz="1100" kern="1200" dirty="0" smtClean="0">
                <a:solidFill>
                  <a:schemeClr val="tx1"/>
                </a:solidFill>
                <a:effectLst/>
                <a:latin typeface="Times New Roman" pitchFamily="18" charset="0"/>
                <a:ea typeface="+mn-ea"/>
                <a:cs typeface="Arial" pitchFamily="34" charset="0"/>
              </a:rPr>
              <a:t> The occasional use of staplers does not present a hazard. Where a stapler is being used regularly, electric staplers will be made available to prevent excessive compression forces to the palm of the hand. Where thick documents are to be stapled, a suitable stapler will be selected for the task. If the task requires stapling for prolonged periods of time, we will ensure that the work table/bench is at an appropriate height to enable the worker to perform the task without having to work with elevated shoulders or bent posture.</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u="sng" kern="1200" dirty="0" smtClean="0">
                <a:solidFill>
                  <a:schemeClr val="tx1"/>
                </a:solidFill>
                <a:effectLst/>
                <a:latin typeface="Times New Roman" pitchFamily="18" charset="0"/>
                <a:ea typeface="+mn-ea"/>
                <a:cs typeface="Arial" pitchFamily="34" charset="0"/>
              </a:rPr>
              <a:t>Letter Openers:</a:t>
            </a:r>
            <a:r>
              <a:rPr lang="en-CA" sz="1100" kern="1200" dirty="0" smtClean="0">
                <a:solidFill>
                  <a:schemeClr val="tx1"/>
                </a:solidFill>
                <a:effectLst/>
                <a:latin typeface="Times New Roman" pitchFamily="18" charset="0"/>
                <a:ea typeface="+mn-ea"/>
                <a:cs typeface="Arial" pitchFamily="34" charset="0"/>
              </a:rPr>
              <a:t> The use of letter openers will not be problematic unless used repetitively over long periods of time. In this case, we will provide a letter opener with a larger handle that will afford the operator a more effective grip on the opener and require less gripping force.</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u="sng" kern="1200" dirty="0" smtClean="0">
                <a:solidFill>
                  <a:schemeClr val="tx1"/>
                </a:solidFill>
                <a:effectLst/>
                <a:latin typeface="Times New Roman" pitchFamily="18" charset="0"/>
                <a:ea typeface="+mn-ea"/>
                <a:cs typeface="Arial" pitchFamily="34" charset="0"/>
              </a:rPr>
              <a:t>Hole Punch:</a:t>
            </a:r>
            <a:r>
              <a:rPr lang="en-CA" sz="1100" kern="1200" dirty="0" smtClean="0">
                <a:solidFill>
                  <a:schemeClr val="tx1"/>
                </a:solidFill>
                <a:effectLst/>
                <a:latin typeface="Times New Roman" pitchFamily="18" charset="0"/>
                <a:ea typeface="+mn-ea"/>
                <a:cs typeface="Arial" pitchFamily="34" charset="0"/>
              </a:rPr>
              <a:t> Hole punching devices will be matched according to the thickness of the documents being processed. Longer lever arms will enable thicker documents to be punched with less force required by the operator. Tasks involving hole punching will be performed at a standing height to maximize the downward forces of the arm and shoulder. We will provide electric hole punches for high volume work tasks.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When permanent risk control measures are not immediately available, we will implement an interim risk control strategy until such a time that a permanent risk control measure is available. </a:t>
            </a:r>
            <a:endParaRPr lang="en-US" dirty="0" smtClean="0"/>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54</a:t>
            </a:fld>
            <a:endParaRPr lang="en-CA"/>
          </a:p>
        </p:txBody>
      </p:sp>
    </p:spTree>
    <p:extLst>
      <p:ext uri="{BB962C8B-B14F-4D97-AF65-F5344CB8AC3E}">
        <p14:creationId xmlns:p14="http://schemas.microsoft.com/office/powerpoint/2010/main" val="378562463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kern="1200" dirty="0" smtClean="0">
                <a:solidFill>
                  <a:schemeClr val="tx1"/>
                </a:solidFill>
                <a:effectLst/>
                <a:latin typeface="Times New Roman" pitchFamily="18" charset="0"/>
                <a:ea typeface="+mn-ea"/>
                <a:cs typeface="Arial" pitchFamily="34" charset="0"/>
              </a:rPr>
              <a:t>Where a task identified as being hazardous cannot be eliminated and different work practices cannot be substituted, engineered and administrative controls will be implemented to reduce exposure to the risk of MSI. Risk Factors to be addressed include:</a:t>
            </a:r>
            <a:endParaRPr lang="en-US" sz="1100" kern="1200" dirty="0" smtClean="0">
              <a:solidFill>
                <a:schemeClr val="tx1"/>
              </a:solidFill>
              <a:effectLst/>
              <a:latin typeface="Times New Roman" pitchFamily="18" charset="0"/>
              <a:ea typeface="+mn-ea"/>
              <a:cs typeface="Arial" pitchFamily="34" charset="0"/>
            </a:endParaRPr>
          </a:p>
          <a:p>
            <a:pPr marL="628650" lvl="1" indent="-171450">
              <a:buFont typeface="Arial"/>
              <a:buChar char="•"/>
            </a:pPr>
            <a:endParaRPr lang="en-CA" sz="1100" kern="1200" dirty="0" smtClean="0">
              <a:solidFill>
                <a:schemeClr val="tx1"/>
              </a:solidFill>
              <a:effectLst/>
              <a:latin typeface="Times New Roman" pitchFamily="18" charset="0"/>
              <a:ea typeface="+mn-ea"/>
              <a:cs typeface="Arial" pitchFamily="34" charset="0"/>
            </a:endParaRPr>
          </a:p>
          <a:p>
            <a:pPr marL="628650" lvl="1" indent="-171450">
              <a:buFont typeface="Arial"/>
              <a:buChar char="•"/>
            </a:pPr>
            <a:r>
              <a:rPr lang="en-CA" sz="1100" kern="1200" dirty="0" smtClean="0">
                <a:solidFill>
                  <a:schemeClr val="tx1"/>
                </a:solidFill>
                <a:effectLst/>
                <a:latin typeface="Times New Roman" pitchFamily="18" charset="0"/>
                <a:ea typeface="+mn-ea"/>
                <a:cs typeface="Arial" pitchFamily="34" charset="0"/>
              </a:rPr>
              <a:t>Repetition</a:t>
            </a:r>
            <a:endParaRPr lang="en-US" sz="1100" kern="1200" dirty="0" smtClean="0">
              <a:solidFill>
                <a:schemeClr val="tx1"/>
              </a:solidFill>
              <a:effectLst/>
              <a:latin typeface="Times New Roman" pitchFamily="18" charset="0"/>
              <a:ea typeface="+mn-ea"/>
              <a:cs typeface="Arial" pitchFamily="34" charset="0"/>
            </a:endParaRPr>
          </a:p>
          <a:p>
            <a:pPr marL="628650" lvl="1" indent="-171450">
              <a:buFont typeface="Arial"/>
              <a:buChar char="•"/>
            </a:pPr>
            <a:r>
              <a:rPr lang="en-CA" sz="1100" kern="1200" dirty="0" smtClean="0">
                <a:solidFill>
                  <a:schemeClr val="tx1"/>
                </a:solidFill>
                <a:effectLst/>
                <a:latin typeface="Times New Roman" pitchFamily="18" charset="0"/>
                <a:ea typeface="+mn-ea"/>
                <a:cs typeface="Arial" pitchFamily="34" charset="0"/>
              </a:rPr>
              <a:t>Contact Stress</a:t>
            </a:r>
            <a:endParaRPr lang="en-US" sz="1100" kern="1200" dirty="0" smtClean="0">
              <a:solidFill>
                <a:schemeClr val="tx1"/>
              </a:solidFill>
              <a:effectLst/>
              <a:latin typeface="Times New Roman" pitchFamily="18" charset="0"/>
              <a:ea typeface="+mn-ea"/>
              <a:cs typeface="Arial" pitchFamily="34" charset="0"/>
            </a:endParaRPr>
          </a:p>
          <a:p>
            <a:pPr marL="628650" lvl="1" indent="-171450">
              <a:buFont typeface="Arial"/>
              <a:buChar char="•"/>
            </a:pPr>
            <a:r>
              <a:rPr lang="en-CA" sz="1100" kern="1200" dirty="0" smtClean="0">
                <a:solidFill>
                  <a:schemeClr val="tx1"/>
                </a:solidFill>
                <a:effectLst/>
                <a:latin typeface="Times New Roman" pitchFamily="18" charset="0"/>
                <a:ea typeface="+mn-ea"/>
                <a:cs typeface="Arial" pitchFamily="34" charset="0"/>
              </a:rPr>
              <a:t>Awkward Posture</a:t>
            </a:r>
            <a:endParaRPr lang="en-US" sz="1100" kern="1200" dirty="0" smtClean="0">
              <a:solidFill>
                <a:schemeClr val="tx1"/>
              </a:solidFill>
              <a:effectLst/>
              <a:latin typeface="Times New Roman" pitchFamily="18" charset="0"/>
              <a:ea typeface="+mn-ea"/>
              <a:cs typeface="Arial" pitchFamily="34" charset="0"/>
            </a:endParaRPr>
          </a:p>
          <a:p>
            <a:pPr marL="628650" lvl="1" indent="-171450">
              <a:buFont typeface="Arial"/>
              <a:buChar char="•"/>
            </a:pPr>
            <a:r>
              <a:rPr lang="en-CA" sz="1100" kern="1200" dirty="0" smtClean="0">
                <a:solidFill>
                  <a:schemeClr val="tx1"/>
                </a:solidFill>
                <a:effectLst/>
                <a:latin typeface="Times New Roman" pitchFamily="18" charset="0"/>
                <a:ea typeface="+mn-ea"/>
                <a:cs typeface="Arial" pitchFamily="34" charset="0"/>
              </a:rPr>
              <a:t>Grip Force</a:t>
            </a:r>
            <a:endParaRPr lang="en-US" sz="1100" kern="1200" dirty="0" smtClean="0">
              <a:solidFill>
                <a:schemeClr val="tx1"/>
              </a:solidFill>
              <a:effectLst/>
              <a:latin typeface="Times New Roman" pitchFamily="18" charset="0"/>
              <a:ea typeface="+mn-ea"/>
              <a:cs typeface="Arial" pitchFamily="34" charset="0"/>
            </a:endParaRPr>
          </a:p>
          <a:p>
            <a:pPr marL="628650" lvl="1" indent="-171450">
              <a:buFont typeface="Arial"/>
              <a:buChar char="•"/>
            </a:pPr>
            <a:r>
              <a:rPr lang="en-CA" sz="1100" kern="1200" dirty="0" smtClean="0">
                <a:solidFill>
                  <a:schemeClr val="tx1"/>
                </a:solidFill>
                <a:effectLst/>
                <a:latin typeface="Times New Roman" pitchFamily="18" charset="0"/>
                <a:ea typeface="+mn-ea"/>
                <a:cs typeface="Arial" pitchFamily="34" charset="0"/>
              </a:rPr>
              <a:t>Lift/Lower Force</a:t>
            </a:r>
            <a:endParaRPr lang="en-US" sz="1100" kern="1200" dirty="0" smtClean="0">
              <a:solidFill>
                <a:schemeClr val="tx1"/>
              </a:solidFill>
              <a:effectLst/>
              <a:latin typeface="Times New Roman" pitchFamily="18" charset="0"/>
              <a:ea typeface="+mn-ea"/>
              <a:cs typeface="Arial" pitchFamily="34" charset="0"/>
            </a:endParaRPr>
          </a:p>
          <a:p>
            <a:pPr marL="628650" lvl="1" indent="-171450">
              <a:buFont typeface="Arial"/>
              <a:buChar char="•"/>
            </a:pPr>
            <a:r>
              <a:rPr lang="en-CA" sz="1100" kern="1200" dirty="0" smtClean="0">
                <a:solidFill>
                  <a:schemeClr val="tx1"/>
                </a:solidFill>
                <a:effectLst/>
                <a:latin typeface="Times New Roman" pitchFamily="18" charset="0"/>
                <a:ea typeface="+mn-ea"/>
                <a:cs typeface="Arial" pitchFamily="34" charset="0"/>
              </a:rPr>
              <a:t>Push/Pull Force</a:t>
            </a:r>
            <a:r>
              <a:rPr lang="en-US" dirty="0" smtClean="0">
                <a:effectLst/>
              </a:rPr>
              <a:t> </a:t>
            </a:r>
            <a:endParaRPr lang="en-US" dirty="0" smtClean="0"/>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55</a:t>
            </a:fld>
            <a:endParaRPr lang="en-CA"/>
          </a:p>
        </p:txBody>
      </p:sp>
    </p:spTree>
    <p:extLst>
      <p:ext uri="{BB962C8B-B14F-4D97-AF65-F5344CB8AC3E}">
        <p14:creationId xmlns:p14="http://schemas.microsoft.com/office/powerpoint/2010/main" val="142659443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kern="1200" dirty="0" smtClean="0">
                <a:solidFill>
                  <a:schemeClr val="tx1"/>
                </a:solidFill>
                <a:effectLst/>
                <a:latin typeface="Times New Roman" pitchFamily="18" charset="0"/>
                <a:ea typeface="+mn-ea"/>
                <a:cs typeface="Arial" pitchFamily="34" charset="0"/>
              </a:rPr>
              <a:t>At the present time there is no “one-best” lifting method for all lifts, for all people. Instead, general guidelines have been developed over the years to promote safe lifting.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We will use the following guidelines when lifting is required in the workplace.  They include</a:t>
            </a:r>
            <a:br>
              <a:rPr lang="en-CA" sz="1100" kern="1200" dirty="0" smtClean="0">
                <a:solidFill>
                  <a:schemeClr val="tx1"/>
                </a:solidFill>
                <a:effectLst/>
                <a:latin typeface="Times New Roman" pitchFamily="18" charset="0"/>
                <a:ea typeface="+mn-ea"/>
                <a:cs typeface="Arial" pitchFamily="34" charset="0"/>
              </a:rPr>
            </a:b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Lifting preparation</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Lifting practices</a:t>
            </a:r>
            <a:endParaRPr lang="en-US" sz="1100" kern="1200" dirty="0" smtClean="0">
              <a:solidFill>
                <a:schemeClr val="tx1"/>
              </a:solidFill>
              <a:effectLst/>
              <a:latin typeface="Times New Roman" pitchFamily="18" charset="0"/>
              <a:ea typeface="+mn-ea"/>
              <a:cs typeface="Arial" pitchFamily="34" charset="0"/>
            </a:endParaRPr>
          </a:p>
        </p:txBody>
      </p:sp>
      <p:sp>
        <p:nvSpPr>
          <p:cNvPr id="4" name="Slide Number Placeholder 3"/>
          <p:cNvSpPr>
            <a:spLocks noGrp="1"/>
          </p:cNvSpPr>
          <p:nvPr>
            <p:ph type="sldNum" sz="quarter" idx="10"/>
          </p:nvPr>
        </p:nvSpPr>
        <p:spPr/>
        <p:txBody>
          <a:bodyPr/>
          <a:lstStyle/>
          <a:p>
            <a:fld id="{F7B7EEAE-5A4B-4215-B704-C976B3A236AA}" type="slidenum">
              <a:rPr lang="en-CA" smtClean="0"/>
              <a:pPr/>
              <a:t>56</a:t>
            </a:fld>
            <a:endParaRPr lang="en-CA"/>
          </a:p>
        </p:txBody>
      </p:sp>
    </p:spTree>
    <p:extLst>
      <p:ext uri="{BB962C8B-B14F-4D97-AF65-F5344CB8AC3E}">
        <p14:creationId xmlns:p14="http://schemas.microsoft.com/office/powerpoint/2010/main" val="280628502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kern="1200" dirty="0" smtClean="0">
                <a:solidFill>
                  <a:schemeClr val="tx1"/>
                </a:solidFill>
                <a:effectLst/>
                <a:latin typeface="Times New Roman" pitchFamily="18" charset="0"/>
                <a:ea typeface="+mn-ea"/>
                <a:cs typeface="Arial" pitchFamily="34" charset="0"/>
              </a:rPr>
              <a:t>In field operations, every worker and supervisor is expected to consider the following questions prior to starting the lift:</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Can the load be </a:t>
            </a:r>
            <a:r>
              <a:rPr lang="en-CA" sz="1100" kern="1200" cap="all" dirty="0" smtClean="0">
                <a:solidFill>
                  <a:schemeClr val="tx1"/>
                </a:solidFill>
                <a:effectLst/>
                <a:latin typeface="Times New Roman" pitchFamily="18" charset="0"/>
                <a:ea typeface="+mn-ea"/>
                <a:cs typeface="Arial" pitchFamily="34" charset="0"/>
              </a:rPr>
              <a:t>slid</a:t>
            </a:r>
            <a:r>
              <a:rPr lang="en-CA" sz="1100" kern="1200" dirty="0" smtClean="0">
                <a:solidFill>
                  <a:schemeClr val="tx1"/>
                </a:solidFill>
                <a:effectLst/>
                <a:latin typeface="Times New Roman" pitchFamily="18" charset="0"/>
                <a:ea typeface="+mn-ea"/>
                <a:cs typeface="Arial" pitchFamily="34" charset="0"/>
              </a:rPr>
              <a:t> instead of lifted?</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Can the load be </a:t>
            </a:r>
            <a:r>
              <a:rPr lang="en-CA" sz="1100" kern="1200" cap="all" dirty="0" smtClean="0">
                <a:solidFill>
                  <a:schemeClr val="tx1"/>
                </a:solidFill>
                <a:effectLst/>
                <a:latin typeface="Times New Roman" pitchFamily="18" charset="0"/>
                <a:ea typeface="+mn-ea"/>
                <a:cs typeface="Arial" pitchFamily="34" charset="0"/>
              </a:rPr>
              <a:t>split</a:t>
            </a:r>
            <a:r>
              <a:rPr lang="en-CA" sz="1100" kern="1200" dirty="0" smtClean="0">
                <a:solidFill>
                  <a:schemeClr val="tx1"/>
                </a:solidFill>
                <a:effectLst/>
                <a:latin typeface="Times New Roman" pitchFamily="18" charset="0"/>
                <a:ea typeface="+mn-ea"/>
                <a:cs typeface="Arial" pitchFamily="34" charset="0"/>
              </a:rPr>
              <a:t> into several smaller loads?</a:t>
            </a:r>
            <a:endParaRPr lang="en-US" sz="1100" kern="1200" dirty="0" smtClean="0">
              <a:solidFill>
                <a:schemeClr val="tx1"/>
              </a:solidFill>
              <a:effectLst/>
              <a:latin typeface="Times New Roman" pitchFamily="18" charset="0"/>
              <a:ea typeface="+mn-ea"/>
              <a:cs typeface="Arial" pitchFamily="34" charset="0"/>
            </a:endParaRPr>
          </a:p>
          <a:p>
            <a:pPr marL="171450" indent="-171450">
              <a:buFont typeface="Arial"/>
              <a:buChar char="•"/>
            </a:pPr>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Is the load </a:t>
            </a:r>
            <a:r>
              <a:rPr lang="en-CA" sz="1100" kern="1200" cap="all" dirty="0" smtClean="0">
                <a:solidFill>
                  <a:schemeClr val="tx1"/>
                </a:solidFill>
                <a:effectLst/>
                <a:latin typeface="Times New Roman" pitchFamily="18" charset="0"/>
                <a:ea typeface="+mn-ea"/>
                <a:cs typeface="Arial" pitchFamily="34" charset="0"/>
              </a:rPr>
              <a:t>height</a:t>
            </a:r>
            <a:r>
              <a:rPr lang="en-CA" sz="1100" kern="1200" dirty="0" smtClean="0">
                <a:solidFill>
                  <a:schemeClr val="tx1"/>
                </a:solidFill>
                <a:effectLst/>
                <a:latin typeface="Times New Roman" pitchFamily="18" charset="0"/>
                <a:ea typeface="+mn-ea"/>
                <a:cs typeface="Arial" pitchFamily="34" charset="0"/>
              </a:rPr>
              <a:t> located inside workers’ “safe lifting zone” i.e. between the knees and shoulders?</a:t>
            </a:r>
            <a:endParaRPr lang="en-US" sz="1100" kern="1200" dirty="0" smtClean="0">
              <a:solidFill>
                <a:schemeClr val="tx1"/>
              </a:solidFill>
              <a:effectLst/>
              <a:latin typeface="Times New Roman" pitchFamily="18" charset="0"/>
              <a:ea typeface="+mn-ea"/>
              <a:cs typeface="Arial" pitchFamily="34" charset="0"/>
            </a:endParaRPr>
          </a:p>
          <a:p>
            <a:endParaRPr lang="en-US" sz="1100" kern="1200" dirty="0" smtClean="0">
              <a:solidFill>
                <a:schemeClr val="tx1"/>
              </a:solidFill>
              <a:effectLst/>
              <a:latin typeface="Times New Roman" pitchFamily="18" charset="0"/>
              <a:ea typeface="+mn-ea"/>
              <a:cs typeface="Arial" pitchFamily="34" charset="0"/>
            </a:endParaRPr>
          </a:p>
          <a:p>
            <a:r>
              <a:rPr lang="en-US" sz="1100" kern="1200" dirty="0" smtClean="0">
                <a:solidFill>
                  <a:schemeClr val="tx1"/>
                </a:solidFill>
                <a:effectLst/>
                <a:latin typeface="Times New Roman" pitchFamily="18" charset="0"/>
                <a:ea typeface="+mn-ea"/>
                <a:cs typeface="Arial" pitchFamily="34" charset="0"/>
              </a:rPr>
              <a:t>…continued…</a:t>
            </a:r>
          </a:p>
        </p:txBody>
      </p:sp>
      <p:sp>
        <p:nvSpPr>
          <p:cNvPr id="4" name="Slide Number Placeholder 3"/>
          <p:cNvSpPr>
            <a:spLocks noGrp="1"/>
          </p:cNvSpPr>
          <p:nvPr>
            <p:ph type="sldNum" sz="quarter" idx="10"/>
          </p:nvPr>
        </p:nvSpPr>
        <p:spPr/>
        <p:txBody>
          <a:bodyPr/>
          <a:lstStyle/>
          <a:p>
            <a:fld id="{F7B7EEAE-5A4B-4215-B704-C976B3A236AA}" type="slidenum">
              <a:rPr lang="en-CA" smtClean="0"/>
              <a:pPr/>
              <a:t>57</a:t>
            </a:fld>
            <a:endParaRPr lang="en-CA"/>
          </a:p>
        </p:txBody>
      </p:sp>
    </p:spTree>
    <p:extLst>
      <p:ext uri="{BB962C8B-B14F-4D97-AF65-F5344CB8AC3E}">
        <p14:creationId xmlns:p14="http://schemas.microsoft.com/office/powerpoint/2010/main" val="334897103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Is the worker able to </a:t>
            </a:r>
            <a:r>
              <a:rPr lang="en-CA" sz="1100" kern="1200" cap="all" dirty="0" smtClean="0">
                <a:solidFill>
                  <a:schemeClr val="tx1"/>
                </a:solidFill>
                <a:effectLst/>
                <a:latin typeface="Times New Roman" pitchFamily="18" charset="0"/>
                <a:ea typeface="+mn-ea"/>
                <a:cs typeface="Arial" pitchFamily="34" charset="0"/>
              </a:rPr>
              <a:t>reach</a:t>
            </a:r>
            <a:r>
              <a:rPr lang="en-CA" sz="1100" kern="1200" dirty="0" smtClean="0">
                <a:solidFill>
                  <a:schemeClr val="tx1"/>
                </a:solidFill>
                <a:effectLst/>
                <a:latin typeface="Times New Roman" pitchFamily="18" charset="0"/>
                <a:ea typeface="+mn-ea"/>
                <a:cs typeface="Arial" pitchFamily="34" charset="0"/>
              </a:rPr>
              <a:t> the object without twisting or stretching?</a:t>
            </a:r>
            <a:endParaRPr lang="en-US" sz="1100" kern="1200" dirty="0" smtClean="0">
              <a:solidFill>
                <a:schemeClr val="tx1"/>
              </a:solidFill>
              <a:effectLst/>
              <a:latin typeface="Times New Roman" pitchFamily="18" charset="0"/>
              <a:ea typeface="+mn-ea"/>
              <a:cs typeface="Arial" pitchFamily="34" charset="0"/>
            </a:endParaRPr>
          </a:p>
          <a:p>
            <a:pPr marL="0" indent="0">
              <a:buFont typeface="Arial"/>
              <a:buNone/>
            </a:pP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Is </a:t>
            </a:r>
            <a:r>
              <a:rPr lang="en-CA" sz="1100" kern="1200" cap="all" dirty="0" smtClean="0">
                <a:solidFill>
                  <a:schemeClr val="tx1"/>
                </a:solidFill>
                <a:effectLst/>
                <a:latin typeface="Times New Roman" pitchFamily="18" charset="0"/>
                <a:ea typeface="+mn-ea"/>
                <a:cs typeface="Arial" pitchFamily="34" charset="0"/>
              </a:rPr>
              <a:t>equipment</a:t>
            </a:r>
            <a:r>
              <a:rPr lang="en-CA" sz="1100" kern="1200" dirty="0" smtClean="0">
                <a:solidFill>
                  <a:schemeClr val="tx1"/>
                </a:solidFill>
                <a:effectLst/>
                <a:latin typeface="Times New Roman" pitchFamily="18" charset="0"/>
                <a:ea typeface="+mn-ea"/>
                <a:cs typeface="Arial" pitchFamily="34" charset="0"/>
              </a:rPr>
              <a:t> required to help move the object i.e. hand forks, forklifts, dolly?</a:t>
            </a:r>
            <a:endParaRPr lang="en-US" sz="1100" kern="1200" dirty="0" smtClean="0">
              <a:solidFill>
                <a:schemeClr val="tx1"/>
              </a:solidFill>
              <a:effectLst/>
              <a:latin typeface="Times New Roman" pitchFamily="18" charset="0"/>
              <a:ea typeface="+mn-ea"/>
              <a:cs typeface="Arial" pitchFamily="34" charset="0"/>
            </a:endParaRPr>
          </a:p>
          <a:p>
            <a:pPr marL="0" indent="0">
              <a:buFont typeface="Arial"/>
              <a:buNone/>
            </a:pP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Have </a:t>
            </a:r>
            <a:r>
              <a:rPr lang="en-CA" sz="1100" kern="1200" cap="all" dirty="0" smtClean="0">
                <a:solidFill>
                  <a:schemeClr val="tx1"/>
                </a:solidFill>
                <a:effectLst/>
                <a:latin typeface="Times New Roman" pitchFamily="18" charset="0"/>
                <a:ea typeface="+mn-ea"/>
                <a:cs typeface="Arial" pitchFamily="34" charset="0"/>
              </a:rPr>
              <a:t>muscles</a:t>
            </a:r>
            <a:r>
              <a:rPr lang="en-CA" sz="1100" kern="1200" dirty="0" smtClean="0">
                <a:solidFill>
                  <a:schemeClr val="tx1"/>
                </a:solidFill>
                <a:effectLst/>
                <a:latin typeface="Times New Roman" pitchFamily="18" charset="0"/>
                <a:ea typeface="+mn-ea"/>
                <a:cs typeface="Arial" pitchFamily="34" charset="0"/>
              </a:rPr>
              <a:t> been stretched or warmed up before lifting?</a:t>
            </a:r>
            <a:endParaRPr lang="en-US" sz="1100" kern="1200" dirty="0" smtClean="0">
              <a:solidFill>
                <a:schemeClr val="tx1"/>
              </a:solidFill>
              <a:effectLst/>
              <a:latin typeface="Times New Roman" pitchFamily="18" charset="0"/>
              <a:ea typeface="+mn-ea"/>
              <a:cs typeface="Arial" pitchFamily="34" charset="0"/>
            </a:endParaRPr>
          </a:p>
          <a:p>
            <a:pPr marL="0" indent="0">
              <a:buFont typeface="Arial"/>
              <a:buNone/>
            </a:pP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Is there a danger of workers’ </a:t>
            </a:r>
            <a:r>
              <a:rPr lang="en-CA" sz="1100" kern="1200" cap="all" dirty="0" smtClean="0">
                <a:solidFill>
                  <a:schemeClr val="tx1"/>
                </a:solidFill>
                <a:effectLst/>
                <a:latin typeface="Times New Roman" pitchFamily="18" charset="0"/>
                <a:ea typeface="+mn-ea"/>
                <a:cs typeface="Arial" pitchFamily="34" charset="0"/>
              </a:rPr>
              <a:t>feet</a:t>
            </a:r>
            <a:r>
              <a:rPr lang="en-CA" sz="1100" kern="1200" dirty="0" smtClean="0">
                <a:solidFill>
                  <a:schemeClr val="tx1"/>
                </a:solidFill>
                <a:effectLst/>
                <a:latin typeface="Times New Roman" pitchFamily="18" charset="0"/>
                <a:ea typeface="+mn-ea"/>
                <a:cs typeface="Arial" pitchFamily="34" charset="0"/>
              </a:rPr>
              <a:t> slipping?</a:t>
            </a:r>
            <a:endParaRPr lang="en-US" sz="1100" kern="1200" dirty="0" smtClean="0">
              <a:solidFill>
                <a:schemeClr val="tx1"/>
              </a:solidFill>
              <a:effectLst/>
              <a:latin typeface="Times New Roman" pitchFamily="18" charset="0"/>
              <a:ea typeface="+mn-ea"/>
              <a:cs typeface="Arial" pitchFamily="34" charset="0"/>
            </a:endParaRPr>
          </a:p>
          <a:p>
            <a:pPr marL="0" indent="0">
              <a:buFont typeface="Arial"/>
              <a:buNone/>
            </a:pPr>
            <a:endParaRPr lang="en-US" sz="1100" kern="1200" dirty="0" smtClean="0">
              <a:solidFill>
                <a:schemeClr val="tx1"/>
              </a:solidFill>
              <a:effectLst/>
              <a:latin typeface="Times New Roman" pitchFamily="18" charset="0"/>
              <a:ea typeface="+mn-ea"/>
              <a:cs typeface="Arial" pitchFamily="34" charset="0"/>
            </a:endParaRPr>
          </a:p>
          <a:p>
            <a:pPr marL="171450" indent="-171450">
              <a:buFont typeface="Arial"/>
              <a:buChar char="•"/>
            </a:pPr>
            <a:r>
              <a:rPr lang="en-CA" sz="1100" kern="1200" dirty="0" smtClean="0">
                <a:solidFill>
                  <a:schemeClr val="tx1"/>
                </a:solidFill>
                <a:effectLst/>
                <a:latin typeface="Times New Roman" pitchFamily="18" charset="0"/>
                <a:ea typeface="+mn-ea"/>
                <a:cs typeface="Arial" pitchFamily="34" charset="0"/>
              </a:rPr>
              <a:t>Has a </a:t>
            </a:r>
            <a:r>
              <a:rPr lang="en-CA" sz="1100" kern="1200" cap="all" dirty="0" smtClean="0">
                <a:solidFill>
                  <a:schemeClr val="tx1"/>
                </a:solidFill>
                <a:effectLst/>
                <a:latin typeface="Times New Roman" pitchFamily="18" charset="0"/>
                <a:ea typeface="+mn-ea"/>
                <a:cs typeface="Arial" pitchFamily="34" charset="0"/>
              </a:rPr>
              <a:t>pathway</a:t>
            </a:r>
            <a:r>
              <a:rPr lang="en-CA" sz="1100" kern="1200" dirty="0" smtClean="0">
                <a:solidFill>
                  <a:schemeClr val="tx1"/>
                </a:solidFill>
                <a:effectLst/>
                <a:latin typeface="Times New Roman" pitchFamily="18" charset="0"/>
                <a:ea typeface="+mn-ea"/>
                <a:cs typeface="Arial" pitchFamily="34" charset="0"/>
              </a:rPr>
              <a:t> been cleared before moving the item?</a:t>
            </a:r>
            <a:r>
              <a:rPr lang="en-US" dirty="0" smtClean="0">
                <a:effectLst/>
              </a:rPr>
              <a:t> </a:t>
            </a:r>
            <a:endParaRPr lang="en-US" dirty="0" smtClean="0"/>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58</a:t>
            </a:fld>
            <a:endParaRPr lang="en-CA"/>
          </a:p>
        </p:txBody>
      </p:sp>
    </p:spTree>
    <p:extLst>
      <p:ext uri="{BB962C8B-B14F-4D97-AF65-F5344CB8AC3E}">
        <p14:creationId xmlns:p14="http://schemas.microsoft.com/office/powerpoint/2010/main" val="171416741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kern="1200" dirty="0" smtClean="0">
                <a:solidFill>
                  <a:schemeClr val="tx1"/>
                </a:solidFill>
                <a:effectLst/>
                <a:latin typeface="Times New Roman" pitchFamily="18" charset="0"/>
                <a:ea typeface="+mn-ea"/>
                <a:cs typeface="Arial" pitchFamily="34" charset="0"/>
              </a:rPr>
              <a:t>The following practices apply to all lifts:</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If the load is heavy, the worker will </a:t>
            </a:r>
            <a:r>
              <a:rPr lang="en-CA" sz="1100" kern="1200" cap="all" dirty="0" smtClean="0">
                <a:solidFill>
                  <a:schemeClr val="tx1"/>
                </a:solidFill>
                <a:effectLst/>
                <a:latin typeface="Times New Roman" pitchFamily="18" charset="0"/>
                <a:ea typeface="+mn-ea"/>
                <a:cs typeface="Arial" pitchFamily="34" charset="0"/>
              </a:rPr>
              <a:t>ask</a:t>
            </a:r>
            <a:r>
              <a:rPr lang="en-CA" sz="1100" kern="1200" dirty="0" smtClean="0">
                <a:solidFill>
                  <a:schemeClr val="tx1"/>
                </a:solidFill>
                <a:effectLst/>
                <a:latin typeface="Times New Roman" pitchFamily="18" charset="0"/>
                <a:ea typeface="+mn-ea"/>
                <a:cs typeface="Arial" pitchFamily="34" charset="0"/>
              </a:rPr>
              <a:t> for help if needed, rather than lift the load alone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Objects will be lifted </a:t>
            </a:r>
            <a:r>
              <a:rPr lang="en-CA" sz="1100" kern="1200" cap="all" dirty="0" smtClean="0">
                <a:solidFill>
                  <a:schemeClr val="tx1"/>
                </a:solidFill>
                <a:effectLst/>
                <a:latin typeface="Times New Roman" pitchFamily="18" charset="0"/>
                <a:ea typeface="+mn-ea"/>
                <a:cs typeface="Arial" pitchFamily="34" charset="0"/>
              </a:rPr>
              <a:t>comfortably</a:t>
            </a:r>
            <a:r>
              <a:rPr lang="en-CA" sz="1100" kern="1200" dirty="0" smtClean="0">
                <a:solidFill>
                  <a:schemeClr val="tx1"/>
                </a:solidFill>
                <a:effectLst/>
                <a:latin typeface="Times New Roman" pitchFamily="18" charset="0"/>
                <a:ea typeface="+mn-ea"/>
                <a:cs typeface="Arial" pitchFamily="34" charset="0"/>
              </a:rPr>
              <a:t>, not necessarily taking the quickest or easiest way</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cap="all" dirty="0" smtClean="0">
                <a:solidFill>
                  <a:schemeClr val="tx1"/>
                </a:solidFill>
                <a:effectLst/>
                <a:latin typeface="Times New Roman" pitchFamily="18" charset="0"/>
                <a:ea typeface="+mn-ea"/>
                <a:cs typeface="Arial" pitchFamily="34" charset="0"/>
              </a:rPr>
              <a:t>Unnecessary bending</a:t>
            </a:r>
            <a:r>
              <a:rPr lang="en-CA" sz="1100" kern="1200" dirty="0" smtClean="0">
                <a:solidFill>
                  <a:schemeClr val="tx1"/>
                </a:solidFill>
                <a:effectLst/>
                <a:latin typeface="Times New Roman" pitchFamily="18" charset="0"/>
                <a:ea typeface="+mn-ea"/>
                <a:cs typeface="Arial" pitchFamily="34" charset="0"/>
              </a:rPr>
              <a:t> will be avoided. If objects have to be picked up again later, they will be placed in locations other than the floor, where practicable.</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Unnecessary </a:t>
            </a:r>
            <a:r>
              <a:rPr lang="en-CA" sz="1100" kern="1200" cap="all" dirty="0" smtClean="0">
                <a:solidFill>
                  <a:schemeClr val="tx1"/>
                </a:solidFill>
                <a:effectLst/>
                <a:latin typeface="Times New Roman" pitchFamily="18" charset="0"/>
                <a:ea typeface="+mn-ea"/>
                <a:cs typeface="Arial" pitchFamily="34" charset="0"/>
              </a:rPr>
              <a:t>twisting</a:t>
            </a:r>
            <a:r>
              <a:rPr lang="en-CA" sz="1100" kern="1200" dirty="0" smtClean="0">
                <a:solidFill>
                  <a:schemeClr val="tx1"/>
                </a:solidFill>
                <a:effectLst/>
                <a:latin typeface="Times New Roman" pitchFamily="18" charset="0"/>
                <a:ea typeface="+mn-ea"/>
                <a:cs typeface="Arial" pitchFamily="34" charset="0"/>
              </a:rPr>
              <a:t> will be avoided. Sufficient room will be given, when lifting, to allow feet to move so as not to have to twist at the waist.</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US" dirty="0" smtClean="0"/>
              <a:t>…continued…</a:t>
            </a:r>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59</a:t>
            </a:fld>
            <a:endParaRPr lang="en-CA"/>
          </a:p>
        </p:txBody>
      </p:sp>
    </p:spTree>
    <p:extLst>
      <p:ext uri="{BB962C8B-B14F-4D97-AF65-F5344CB8AC3E}">
        <p14:creationId xmlns:p14="http://schemas.microsoft.com/office/powerpoint/2010/main" val="41035389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Times New Roman" pitchFamily="18" charset="0"/>
                <a:ea typeface="+mn-ea"/>
                <a:cs typeface="Arial" pitchFamily="34" charset="0"/>
              </a:rPr>
              <a:t>You may hear a number of different terms for musculoskeletal injuries.  People may talk about soft tissue injury or repetitive strain injury.  We will call them musculoskeletal injuries.  </a:t>
            </a:r>
          </a:p>
          <a:p>
            <a:endParaRPr lang="en-CA" sz="1200" kern="1200" dirty="0" smtClean="0">
              <a:solidFill>
                <a:schemeClr val="tx1"/>
              </a:solidFill>
              <a:effectLst/>
              <a:latin typeface="Times New Roman" pitchFamily="18" charset="0"/>
              <a:ea typeface="+mn-ea"/>
              <a:cs typeface="Arial" pitchFamily="34" charset="0"/>
            </a:endParaRPr>
          </a:p>
          <a:p>
            <a:r>
              <a:rPr lang="en-CA" sz="1200" kern="1200" dirty="0" smtClean="0">
                <a:solidFill>
                  <a:schemeClr val="tx1"/>
                </a:solidFill>
                <a:effectLst/>
                <a:latin typeface="Times New Roman" pitchFamily="18" charset="0"/>
                <a:ea typeface="+mn-ea"/>
                <a:cs typeface="Arial" pitchFamily="34" charset="0"/>
              </a:rPr>
              <a:t>A complete definition is “An injury or disorder of the muscles, tendons, ligaments, joints, nerves, blood vessels or related soft tissue including a sprain, strain and inflammation, that may be caused or aggravated by work.”</a:t>
            </a:r>
            <a:endParaRPr lang="en-US" sz="1200" kern="1200" dirty="0" smtClean="0">
              <a:solidFill>
                <a:schemeClr val="tx1"/>
              </a:solidFill>
              <a:effectLst/>
              <a:latin typeface="Times New Roman" pitchFamily="18" charset="0"/>
              <a:ea typeface="+mn-ea"/>
              <a:cs typeface="Arial" pitchFamily="34" charset="0"/>
            </a:endParaRPr>
          </a:p>
          <a:p>
            <a:r>
              <a:rPr lang="en-CA" sz="1200" kern="1200" dirty="0" smtClean="0">
                <a:solidFill>
                  <a:schemeClr val="tx1"/>
                </a:solidFill>
                <a:effectLst/>
                <a:latin typeface="Times New Roman" pitchFamily="18" charset="0"/>
                <a:ea typeface="+mn-ea"/>
                <a:cs typeface="Arial" pitchFamily="34" charset="0"/>
              </a:rPr>
              <a:t> </a:t>
            </a:r>
            <a:endParaRPr lang="en-US" sz="1200" kern="1200" dirty="0" smtClean="0">
              <a:solidFill>
                <a:schemeClr val="tx1"/>
              </a:solidFill>
              <a:effectLst/>
              <a:latin typeface="Times New Roman" pitchFamily="18" charset="0"/>
              <a:ea typeface="+mn-ea"/>
              <a:cs typeface="Arial" pitchFamily="34" charset="0"/>
            </a:endParaRPr>
          </a:p>
          <a:p>
            <a:r>
              <a:rPr lang="en-CA" sz="1200" kern="1200" dirty="0" smtClean="0">
                <a:solidFill>
                  <a:schemeClr val="tx1"/>
                </a:solidFill>
                <a:effectLst/>
                <a:latin typeface="Times New Roman" pitchFamily="18" charset="0"/>
                <a:ea typeface="+mn-ea"/>
                <a:cs typeface="Arial" pitchFamily="34" charset="0"/>
              </a:rPr>
              <a:t>So we will not deal with traumatic injury like getting hit by a falling object or falling from heights. We will be dealing with over-use or straining types of injuries.</a:t>
            </a:r>
            <a:endParaRPr lang="en-US" sz="1200" kern="1200" dirty="0" smtClean="0">
              <a:solidFill>
                <a:schemeClr val="tx1"/>
              </a:solidFill>
              <a:effectLst/>
              <a:latin typeface="Times New Roman" pitchFamily="18" charset="0"/>
              <a:ea typeface="+mn-ea"/>
              <a:cs typeface="Arial" pitchFamily="34" charset="0"/>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6</a:t>
            </a:fld>
            <a:endParaRPr lang="en-CA"/>
          </a:p>
        </p:txBody>
      </p:sp>
    </p:spTree>
    <p:extLst>
      <p:ext uri="{BB962C8B-B14F-4D97-AF65-F5344CB8AC3E}">
        <p14:creationId xmlns:p14="http://schemas.microsoft.com/office/powerpoint/2010/main" val="80572592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100" kern="1200" cap="all" dirty="0" smtClean="0">
                <a:solidFill>
                  <a:schemeClr val="tx1"/>
                </a:solidFill>
                <a:effectLst/>
                <a:latin typeface="Times New Roman" pitchFamily="18" charset="0"/>
                <a:ea typeface="+mn-ea"/>
                <a:cs typeface="Arial" pitchFamily="34" charset="0"/>
              </a:rPr>
              <a:t>Reaching</a:t>
            </a:r>
            <a:r>
              <a:rPr lang="en-CA" sz="1100" kern="1200" dirty="0" smtClean="0">
                <a:solidFill>
                  <a:schemeClr val="tx1"/>
                </a:solidFill>
                <a:effectLst/>
                <a:latin typeface="Times New Roman" pitchFamily="18" charset="0"/>
                <a:ea typeface="+mn-ea"/>
                <a:cs typeface="Arial" pitchFamily="34" charset="0"/>
              </a:rPr>
              <a:t> out will be avoided. Objects will be handled close to the body. Long reaches to pick up an object will be avoided.</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The lift will be made </a:t>
            </a:r>
            <a:r>
              <a:rPr lang="en-CA" sz="1100" kern="1200" cap="all" dirty="0" smtClean="0">
                <a:solidFill>
                  <a:schemeClr val="tx1"/>
                </a:solidFill>
                <a:effectLst/>
                <a:latin typeface="Times New Roman" pitchFamily="18" charset="0"/>
                <a:ea typeface="+mn-ea"/>
                <a:cs typeface="Arial" pitchFamily="34" charset="0"/>
              </a:rPr>
              <a:t>gradually</a:t>
            </a:r>
            <a:r>
              <a:rPr lang="en-CA" sz="1100" kern="1200" dirty="0" smtClean="0">
                <a:solidFill>
                  <a:schemeClr val="tx1"/>
                </a:solidFill>
                <a:effectLst/>
                <a:latin typeface="Times New Roman" pitchFamily="18" charset="0"/>
                <a:ea typeface="+mn-ea"/>
                <a:cs typeface="Arial" pitchFamily="34" charset="0"/>
              </a:rPr>
              <a:t>, slowly, smoothly and without jerking</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The worker will obtain a </a:t>
            </a:r>
            <a:r>
              <a:rPr lang="en-CA" sz="1100" kern="1200" cap="all" dirty="0" smtClean="0">
                <a:solidFill>
                  <a:schemeClr val="tx1"/>
                </a:solidFill>
                <a:effectLst/>
                <a:latin typeface="Times New Roman" pitchFamily="18" charset="0"/>
                <a:ea typeface="+mn-ea"/>
                <a:cs typeface="Arial" pitchFamily="34" charset="0"/>
              </a:rPr>
              <a:t>good grip</a:t>
            </a:r>
            <a:r>
              <a:rPr lang="en-CA" sz="1100" kern="1200" dirty="0" smtClean="0">
                <a:solidFill>
                  <a:schemeClr val="tx1"/>
                </a:solidFill>
                <a:effectLst/>
                <a:latin typeface="Times New Roman" pitchFamily="18" charset="0"/>
                <a:ea typeface="+mn-ea"/>
                <a:cs typeface="Arial" pitchFamily="34" charset="0"/>
              </a:rPr>
              <a:t> of the object using both hands</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When setting the object down, the standard lifting procedure will be </a:t>
            </a:r>
            <a:r>
              <a:rPr lang="en-CA" sz="1100" kern="1200" cap="all" dirty="0" smtClean="0">
                <a:solidFill>
                  <a:schemeClr val="tx1"/>
                </a:solidFill>
                <a:effectLst/>
                <a:latin typeface="Times New Roman" pitchFamily="18" charset="0"/>
                <a:ea typeface="+mn-ea"/>
                <a:cs typeface="Arial" pitchFamily="34" charset="0"/>
              </a:rPr>
              <a:t>reverse</a:t>
            </a:r>
            <a:endParaRPr lang="en-US" sz="1100" kern="1200" dirty="0" smtClean="0">
              <a:solidFill>
                <a:schemeClr val="tx1"/>
              </a:solidFill>
              <a:effectLst/>
              <a:latin typeface="Times New Roman" pitchFamily="18" charset="0"/>
              <a:ea typeface="+mn-ea"/>
              <a:cs typeface="Arial" pitchFamily="34" charset="0"/>
            </a:endParaRPr>
          </a:p>
        </p:txBody>
      </p:sp>
      <p:sp>
        <p:nvSpPr>
          <p:cNvPr id="4" name="Slide Number Placeholder 3"/>
          <p:cNvSpPr>
            <a:spLocks noGrp="1"/>
          </p:cNvSpPr>
          <p:nvPr>
            <p:ph type="sldNum" sz="quarter" idx="10"/>
          </p:nvPr>
        </p:nvSpPr>
        <p:spPr/>
        <p:txBody>
          <a:bodyPr/>
          <a:lstStyle/>
          <a:p>
            <a:fld id="{F7B7EEAE-5A4B-4215-B704-C976B3A236AA}" type="slidenum">
              <a:rPr lang="en-CA" smtClean="0"/>
              <a:pPr/>
              <a:t>60</a:t>
            </a:fld>
            <a:endParaRPr lang="en-CA"/>
          </a:p>
        </p:txBody>
      </p:sp>
    </p:spTree>
    <p:extLst>
      <p:ext uri="{BB962C8B-B14F-4D97-AF65-F5344CB8AC3E}">
        <p14:creationId xmlns:p14="http://schemas.microsoft.com/office/powerpoint/2010/main" val="276777822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100" kern="1200" dirty="0" smtClean="0">
                <a:solidFill>
                  <a:schemeClr val="tx1"/>
                </a:solidFill>
                <a:effectLst/>
                <a:latin typeface="Times New Roman" pitchFamily="18" charset="0"/>
                <a:ea typeface="+mn-ea"/>
                <a:cs typeface="Arial" pitchFamily="34" charset="0"/>
              </a:rPr>
              <a:t>Work will be organised so the worker has some</a:t>
            </a:r>
            <a:r>
              <a:rPr lang="en-CA" sz="1100" kern="1200" baseline="0" dirty="0" smtClean="0">
                <a:solidFill>
                  <a:schemeClr val="tx1"/>
                </a:solidFill>
                <a:effectLst/>
                <a:latin typeface="Times New Roman" pitchFamily="18" charset="0"/>
                <a:ea typeface="+mn-ea"/>
                <a:cs typeface="Arial" pitchFamily="34" charset="0"/>
              </a:rPr>
              <a:t> choice </a:t>
            </a:r>
            <a:r>
              <a:rPr lang="en-CA" sz="1100" kern="1200" dirty="0" smtClean="0">
                <a:solidFill>
                  <a:schemeClr val="tx1"/>
                </a:solidFill>
                <a:effectLst/>
                <a:latin typeface="Times New Roman" pitchFamily="18" charset="0"/>
                <a:ea typeface="+mn-ea"/>
                <a:cs typeface="Arial" pitchFamily="34" charset="0"/>
              </a:rPr>
              <a:t>about working position and an opportunity to change position frequently</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Whenever possible, a</a:t>
            </a:r>
            <a:r>
              <a:rPr lang="en-CA" sz="1100" kern="1200" baseline="0" dirty="0" smtClean="0">
                <a:solidFill>
                  <a:schemeClr val="tx1"/>
                </a:solidFill>
                <a:effectLst/>
                <a:latin typeface="Times New Roman" pitchFamily="18" charset="0"/>
                <a:ea typeface="+mn-ea"/>
                <a:cs typeface="Arial" pitchFamily="34" charset="0"/>
              </a:rPr>
              <a:t> chair </a:t>
            </a:r>
            <a:r>
              <a:rPr lang="en-CA" sz="1100" kern="1200" dirty="0" smtClean="0">
                <a:solidFill>
                  <a:schemeClr val="tx1"/>
                </a:solidFill>
                <a:effectLst/>
                <a:latin typeface="Times New Roman" pitchFamily="18" charset="0"/>
                <a:ea typeface="+mn-ea"/>
                <a:cs typeface="Arial" pitchFamily="34" charset="0"/>
              </a:rPr>
              <a:t>or sit/stand stool will be provided</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The </a:t>
            </a:r>
            <a:r>
              <a:rPr lang="en-CA" sz="1100" kern="1200" cap="all" dirty="0" smtClean="0">
                <a:solidFill>
                  <a:schemeClr val="tx1"/>
                </a:solidFill>
                <a:effectLst/>
                <a:latin typeface="Times New Roman" pitchFamily="18" charset="0"/>
                <a:ea typeface="+mn-ea"/>
                <a:cs typeface="Arial" pitchFamily="34" charset="0"/>
              </a:rPr>
              <a:t>work surface height</a:t>
            </a:r>
            <a:r>
              <a:rPr lang="en-CA" sz="1100" kern="1200" dirty="0" smtClean="0">
                <a:solidFill>
                  <a:schemeClr val="tx1"/>
                </a:solidFill>
                <a:effectLst/>
                <a:latin typeface="Times New Roman" pitchFamily="18" charset="0"/>
                <a:ea typeface="+mn-ea"/>
                <a:cs typeface="Arial" pitchFamily="34" charset="0"/>
              </a:rPr>
              <a:t> of a standing workstation will be optimal for the worker:</a:t>
            </a:r>
          </a:p>
          <a:p>
            <a:pPr lvl="0"/>
            <a:endParaRPr lang="en-US" sz="1100" kern="1200" dirty="0" smtClean="0">
              <a:solidFill>
                <a:schemeClr val="tx1"/>
              </a:solidFill>
              <a:effectLst/>
              <a:latin typeface="Times New Roman" pitchFamily="18" charset="0"/>
              <a:ea typeface="+mn-ea"/>
              <a:cs typeface="Arial" pitchFamily="34" charset="0"/>
            </a:endParaRPr>
          </a:p>
          <a:p>
            <a:pPr marL="628650" lvl="1" indent="-171450">
              <a:buFont typeface="Arial"/>
              <a:buChar char="•"/>
            </a:pPr>
            <a:r>
              <a:rPr lang="en-CA" sz="1100" u="sng" kern="1200" dirty="0" smtClean="0">
                <a:solidFill>
                  <a:schemeClr val="tx1"/>
                </a:solidFill>
                <a:effectLst/>
                <a:latin typeface="Times New Roman" pitchFamily="18" charset="0"/>
                <a:ea typeface="+mn-ea"/>
                <a:cs typeface="Arial" pitchFamily="34" charset="0"/>
              </a:rPr>
              <a:t>Precision work:</a:t>
            </a:r>
            <a:r>
              <a:rPr lang="en-CA" sz="1100" i="1" kern="1200" dirty="0" smtClean="0">
                <a:solidFill>
                  <a:schemeClr val="tx1"/>
                </a:solidFill>
                <a:effectLst/>
                <a:latin typeface="Times New Roman" pitchFamily="18" charset="0"/>
                <a:ea typeface="+mn-ea"/>
                <a:cs typeface="Arial" pitchFamily="34" charset="0"/>
              </a:rPr>
              <a:t> </a:t>
            </a:r>
            <a:r>
              <a:rPr lang="en-CA" sz="1100" kern="1200" dirty="0" smtClean="0">
                <a:solidFill>
                  <a:schemeClr val="tx1"/>
                </a:solidFill>
                <a:effectLst/>
                <a:latin typeface="Times New Roman" pitchFamily="18" charset="0"/>
                <a:ea typeface="+mn-ea"/>
                <a:cs typeface="Arial" pitchFamily="34" charset="0"/>
              </a:rPr>
              <a:t>work surface height will be 2-4 inches (5-10cm) above elbow height. This allows for forearm support to reduce static loads in the shoulders</a:t>
            </a:r>
            <a:endParaRPr lang="en-US" sz="1100" kern="1200" dirty="0" smtClean="0">
              <a:solidFill>
                <a:schemeClr val="tx1"/>
              </a:solidFill>
              <a:effectLst/>
              <a:latin typeface="Times New Roman" pitchFamily="18" charset="0"/>
              <a:ea typeface="+mn-ea"/>
              <a:cs typeface="Arial" pitchFamily="34" charset="0"/>
            </a:endParaRPr>
          </a:p>
          <a:p>
            <a:pPr marL="628650" lvl="1" indent="-171450">
              <a:buFont typeface="Arial"/>
              <a:buChar char="•"/>
            </a:pPr>
            <a:r>
              <a:rPr lang="en-CA" sz="1100" u="sng" kern="1200" dirty="0" smtClean="0">
                <a:solidFill>
                  <a:schemeClr val="tx1"/>
                </a:solidFill>
                <a:effectLst/>
                <a:latin typeface="Times New Roman" pitchFamily="18" charset="0"/>
                <a:ea typeface="+mn-ea"/>
                <a:cs typeface="Arial" pitchFamily="34" charset="0"/>
              </a:rPr>
              <a:t>Light Work:</a:t>
            </a:r>
            <a:r>
              <a:rPr lang="en-CA" sz="1100" kern="1200" dirty="0" smtClean="0">
                <a:solidFill>
                  <a:schemeClr val="tx1"/>
                </a:solidFill>
                <a:effectLst/>
                <a:latin typeface="Times New Roman" pitchFamily="18" charset="0"/>
                <a:ea typeface="+mn-ea"/>
                <a:cs typeface="Arial" pitchFamily="34" charset="0"/>
              </a:rPr>
              <a:t> work surface height will be 4-6 inches (10-15cm) below elbow height to allow for space for tools and materials</a:t>
            </a:r>
            <a:endParaRPr lang="en-US" sz="1100" kern="1200" dirty="0" smtClean="0">
              <a:solidFill>
                <a:schemeClr val="tx1"/>
              </a:solidFill>
              <a:effectLst/>
              <a:latin typeface="Times New Roman" pitchFamily="18" charset="0"/>
              <a:ea typeface="+mn-ea"/>
              <a:cs typeface="Arial" pitchFamily="34" charset="0"/>
            </a:endParaRPr>
          </a:p>
          <a:p>
            <a:pPr marL="628650" lvl="1" indent="-171450">
              <a:buFont typeface="Arial"/>
              <a:buChar char="•"/>
            </a:pPr>
            <a:r>
              <a:rPr lang="en-CA" sz="1100" u="sng" kern="1200" dirty="0" smtClean="0">
                <a:solidFill>
                  <a:schemeClr val="tx1"/>
                </a:solidFill>
                <a:effectLst/>
                <a:latin typeface="Times New Roman" pitchFamily="18" charset="0"/>
                <a:ea typeface="+mn-ea"/>
                <a:cs typeface="Arial" pitchFamily="34" charset="0"/>
              </a:rPr>
              <a:t>Heavy work:</a:t>
            </a:r>
            <a:r>
              <a:rPr lang="en-CA" sz="1100" kern="1200" dirty="0" smtClean="0">
                <a:solidFill>
                  <a:schemeClr val="tx1"/>
                </a:solidFill>
                <a:effectLst/>
                <a:latin typeface="Times New Roman" pitchFamily="18" charset="0"/>
                <a:ea typeface="+mn-ea"/>
                <a:cs typeface="Arial" pitchFamily="34" charset="0"/>
              </a:rPr>
              <a:t> work surface height will be 6-16 inches (15-40cm) below elbow height to allow for muscular advantage for the upper extremity</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p>
          <a:p>
            <a:r>
              <a:rPr lang="en-CA" sz="1100" kern="1200" dirty="0" smtClean="0">
                <a:solidFill>
                  <a:schemeClr val="tx1"/>
                </a:solidFill>
                <a:effectLst/>
                <a:latin typeface="Times New Roman" pitchFamily="18" charset="0"/>
                <a:ea typeface="+mn-ea"/>
                <a:cs typeface="Arial" pitchFamily="34" charset="0"/>
              </a:rPr>
              <a:t>…continued…</a:t>
            </a:r>
            <a:endParaRPr lang="en-US" sz="1100" kern="1200" dirty="0" smtClean="0">
              <a:solidFill>
                <a:schemeClr val="tx1"/>
              </a:solidFill>
              <a:effectLst/>
              <a:latin typeface="Times New Roman" pitchFamily="18" charset="0"/>
              <a:ea typeface="+mn-ea"/>
              <a:cs typeface="Arial" pitchFamily="34" charset="0"/>
            </a:endParaRPr>
          </a:p>
        </p:txBody>
      </p:sp>
      <p:sp>
        <p:nvSpPr>
          <p:cNvPr id="4" name="Slide Number Placeholder 3"/>
          <p:cNvSpPr>
            <a:spLocks noGrp="1"/>
          </p:cNvSpPr>
          <p:nvPr>
            <p:ph type="sldNum" sz="quarter" idx="10"/>
          </p:nvPr>
        </p:nvSpPr>
        <p:spPr/>
        <p:txBody>
          <a:bodyPr/>
          <a:lstStyle/>
          <a:p>
            <a:fld id="{F7B7EEAE-5A4B-4215-B704-C976B3A236AA}" type="slidenum">
              <a:rPr lang="en-CA" smtClean="0"/>
              <a:pPr/>
              <a:t>61</a:t>
            </a:fld>
            <a:endParaRPr lang="en-CA"/>
          </a:p>
        </p:txBody>
      </p:sp>
    </p:spTree>
    <p:extLst>
      <p:ext uri="{BB962C8B-B14F-4D97-AF65-F5344CB8AC3E}">
        <p14:creationId xmlns:p14="http://schemas.microsoft.com/office/powerpoint/2010/main" val="208248641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100" kern="1200" cap="all" dirty="0" smtClean="0">
                <a:solidFill>
                  <a:schemeClr val="tx1"/>
                </a:solidFill>
                <a:effectLst/>
                <a:latin typeface="Times New Roman" pitchFamily="18" charset="0"/>
                <a:ea typeface="+mn-ea"/>
                <a:cs typeface="Arial" pitchFamily="34" charset="0"/>
              </a:rPr>
              <a:t>Bending</a:t>
            </a:r>
            <a:r>
              <a:rPr lang="en-CA" sz="1100" kern="1200" dirty="0" smtClean="0">
                <a:solidFill>
                  <a:schemeClr val="tx1"/>
                </a:solidFill>
                <a:effectLst/>
                <a:latin typeface="Times New Roman" pitchFamily="18" charset="0"/>
                <a:ea typeface="+mn-ea"/>
                <a:cs typeface="Arial" pitchFamily="34" charset="0"/>
              </a:rPr>
              <a:t> at the waist will be avoided when standing while working. When standing for a prolonged time, a low footstool will be provided for alternate resting of the legs and for altering posture.</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Careful attention will be paid to </a:t>
            </a:r>
            <a:r>
              <a:rPr lang="en-CA" sz="1100" kern="1200" cap="all" dirty="0" smtClean="0">
                <a:solidFill>
                  <a:schemeClr val="tx1"/>
                </a:solidFill>
                <a:effectLst/>
                <a:latin typeface="Times New Roman" pitchFamily="18" charset="0"/>
                <a:ea typeface="+mn-ea"/>
                <a:cs typeface="Arial" pitchFamily="34" charset="0"/>
              </a:rPr>
              <a:t>footwear</a:t>
            </a:r>
            <a:r>
              <a:rPr lang="en-CA" sz="1100" kern="1200" dirty="0" smtClean="0">
                <a:solidFill>
                  <a:schemeClr val="tx1"/>
                </a:solidFill>
                <a:effectLst/>
                <a:latin typeface="Times New Roman" pitchFamily="18" charset="0"/>
                <a:ea typeface="+mn-ea"/>
                <a:cs typeface="Arial" pitchFamily="34" charset="0"/>
              </a:rPr>
              <a:t> when work requires standing on unyielding surfaces e.g. concrete. Footwear will provide adequate arch, heel support and cushioning to improve comfort.</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When the work environment permits, a</a:t>
            </a:r>
            <a:r>
              <a:rPr lang="en-CA" sz="1100" kern="1200" cap="all" dirty="0" smtClean="0">
                <a:solidFill>
                  <a:schemeClr val="tx1"/>
                </a:solidFill>
                <a:effectLst/>
                <a:latin typeface="Times New Roman" pitchFamily="18" charset="0"/>
                <a:ea typeface="+mn-ea"/>
                <a:cs typeface="Arial" pitchFamily="34" charset="0"/>
              </a:rPr>
              <a:t> floor covering</a:t>
            </a:r>
            <a:r>
              <a:rPr lang="en-CA" sz="1100" kern="1200" dirty="0" smtClean="0">
                <a:solidFill>
                  <a:schemeClr val="tx1"/>
                </a:solidFill>
                <a:effectLst/>
                <a:latin typeface="Times New Roman" pitchFamily="18" charset="0"/>
                <a:ea typeface="+mn-ea"/>
                <a:cs typeface="Arial" pitchFamily="34" charset="0"/>
              </a:rPr>
              <a:t> will be installed e.g. anti-fatigue mats, wood or carpet</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i="1" kern="1200" dirty="0" smtClean="0">
                <a:solidFill>
                  <a:schemeClr val="tx1"/>
                </a:solidFill>
                <a:effectLst/>
                <a:latin typeface="Times New Roman" pitchFamily="18" charset="0"/>
                <a:ea typeface="+mn-ea"/>
                <a:cs typeface="Arial" pitchFamily="34" charset="0"/>
              </a:rPr>
              <a:t>Pause and ask if there are questions. You might also consider asking if anyone has had a back injury and ask if they will relate their experience</a:t>
            </a:r>
            <a:r>
              <a:rPr lang="en-CA" sz="1100" kern="1200" dirty="0" smtClean="0">
                <a:solidFill>
                  <a:schemeClr val="tx1"/>
                </a:solidFill>
                <a:effectLst/>
                <a:latin typeface="Times New Roman" pitchFamily="18" charset="0"/>
                <a:ea typeface="+mn-ea"/>
                <a:cs typeface="Arial" pitchFamily="34" charset="0"/>
              </a:rPr>
              <a:t>.</a:t>
            </a:r>
            <a:endParaRPr lang="en-US" sz="1100" kern="1200" dirty="0" smtClean="0">
              <a:solidFill>
                <a:schemeClr val="tx1"/>
              </a:solidFill>
              <a:effectLst/>
              <a:latin typeface="Times New Roman" pitchFamily="18" charset="0"/>
              <a:ea typeface="+mn-ea"/>
              <a:cs typeface="Arial" pitchFamily="34" charset="0"/>
            </a:endParaRPr>
          </a:p>
        </p:txBody>
      </p:sp>
      <p:sp>
        <p:nvSpPr>
          <p:cNvPr id="4" name="Slide Number Placeholder 3"/>
          <p:cNvSpPr>
            <a:spLocks noGrp="1"/>
          </p:cNvSpPr>
          <p:nvPr>
            <p:ph type="sldNum" sz="quarter" idx="10"/>
          </p:nvPr>
        </p:nvSpPr>
        <p:spPr/>
        <p:txBody>
          <a:bodyPr/>
          <a:lstStyle/>
          <a:p>
            <a:fld id="{F7B7EEAE-5A4B-4215-B704-C976B3A236AA}" type="slidenum">
              <a:rPr lang="en-CA" smtClean="0"/>
              <a:pPr/>
              <a:t>62</a:t>
            </a:fld>
            <a:endParaRPr lang="en-CA"/>
          </a:p>
        </p:txBody>
      </p:sp>
    </p:spTree>
    <p:extLst>
      <p:ext uri="{BB962C8B-B14F-4D97-AF65-F5344CB8AC3E}">
        <p14:creationId xmlns:p14="http://schemas.microsoft.com/office/powerpoint/2010/main" val="20644492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kern="1200" dirty="0" smtClean="0">
                <a:solidFill>
                  <a:schemeClr val="tx1"/>
                </a:solidFill>
                <a:effectLst/>
                <a:latin typeface="Times New Roman" pitchFamily="18" charset="0"/>
                <a:ea typeface="+mn-ea"/>
                <a:cs typeface="Arial" pitchFamily="34" charset="0"/>
              </a:rPr>
              <a:t>Let’s get back to the 7 steps of our Ergonomic Program and continue at Step 6</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We will:</a:t>
            </a:r>
            <a:endParaRPr lang="en-US" sz="1100" kern="1200" dirty="0" smtClean="0">
              <a:solidFill>
                <a:schemeClr val="tx1"/>
              </a:solidFill>
              <a:effectLst/>
              <a:latin typeface="Times New Roman" pitchFamily="18" charset="0"/>
              <a:ea typeface="+mn-ea"/>
              <a:cs typeface="Arial" pitchFamily="34" charset="0"/>
            </a:endParaRPr>
          </a:p>
          <a:p>
            <a:pPr lvl="0"/>
            <a:endParaRPr lang="en-CA" sz="1100" kern="1200" cap="all"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cap="all" dirty="0" smtClean="0">
                <a:solidFill>
                  <a:schemeClr val="tx1"/>
                </a:solidFill>
                <a:effectLst/>
                <a:latin typeface="Times New Roman" pitchFamily="18" charset="0"/>
                <a:ea typeface="+mn-ea"/>
                <a:cs typeface="Arial" pitchFamily="34" charset="0"/>
              </a:rPr>
              <a:t>Train</a:t>
            </a:r>
            <a:r>
              <a:rPr lang="en-CA" sz="1100" kern="1200" dirty="0" smtClean="0">
                <a:solidFill>
                  <a:schemeClr val="tx1"/>
                </a:solidFill>
                <a:effectLst/>
                <a:latin typeface="Times New Roman" pitchFamily="18" charset="0"/>
                <a:ea typeface="+mn-ea"/>
                <a:cs typeface="Arial" pitchFamily="34" charset="0"/>
              </a:rPr>
              <a:t> workers in the use of specific measures to control the risk of MSI, including, where applicable, mechanical aids and PPE</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Train workers on new work </a:t>
            </a:r>
            <a:r>
              <a:rPr lang="en-CA" sz="1100" kern="1200" cap="all" dirty="0" smtClean="0">
                <a:solidFill>
                  <a:schemeClr val="tx1"/>
                </a:solidFill>
                <a:effectLst/>
                <a:latin typeface="Times New Roman" pitchFamily="18" charset="0"/>
                <a:ea typeface="+mn-ea"/>
                <a:cs typeface="Arial" pitchFamily="34" charset="0"/>
              </a:rPr>
              <a:t>procedures</a:t>
            </a:r>
            <a:r>
              <a:rPr lang="en-CA" sz="1100" kern="1200" dirty="0" smtClean="0">
                <a:solidFill>
                  <a:schemeClr val="tx1"/>
                </a:solidFill>
                <a:effectLst/>
                <a:latin typeface="Times New Roman" pitchFamily="18" charset="0"/>
                <a:ea typeface="+mn-ea"/>
                <a:cs typeface="Arial" pitchFamily="34" charset="0"/>
              </a:rPr>
              <a:t> as a measure to control the risk of MSI, as applicable</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Train workers on new work </a:t>
            </a:r>
            <a:r>
              <a:rPr lang="en-CA" sz="1100" kern="1200" cap="all" dirty="0" smtClean="0">
                <a:solidFill>
                  <a:schemeClr val="tx1"/>
                </a:solidFill>
                <a:effectLst/>
                <a:latin typeface="Times New Roman" pitchFamily="18" charset="0"/>
                <a:ea typeface="+mn-ea"/>
                <a:cs typeface="Arial" pitchFamily="34" charset="0"/>
              </a:rPr>
              <a:t>practices</a:t>
            </a:r>
            <a:r>
              <a:rPr lang="en-CA" sz="1100" kern="1200" dirty="0" smtClean="0">
                <a:solidFill>
                  <a:schemeClr val="tx1"/>
                </a:solidFill>
                <a:effectLst/>
                <a:latin typeface="Times New Roman" pitchFamily="18" charset="0"/>
                <a:ea typeface="+mn-ea"/>
                <a:cs typeface="Arial" pitchFamily="34" charset="0"/>
              </a:rPr>
              <a:t> as a measure to control the risk of MSI, as applicable</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Provide </a:t>
            </a:r>
            <a:r>
              <a:rPr lang="en-CA" sz="1100" kern="1200" cap="all" dirty="0" smtClean="0">
                <a:solidFill>
                  <a:schemeClr val="tx1"/>
                </a:solidFill>
                <a:effectLst/>
                <a:latin typeface="Times New Roman" pitchFamily="18" charset="0"/>
                <a:ea typeface="+mn-ea"/>
                <a:cs typeface="Arial" pitchFamily="34" charset="0"/>
              </a:rPr>
              <a:t>supervision</a:t>
            </a:r>
            <a:r>
              <a:rPr lang="en-CA" sz="1100" kern="1200" dirty="0" smtClean="0">
                <a:solidFill>
                  <a:schemeClr val="tx1"/>
                </a:solidFill>
                <a:effectLst/>
                <a:latin typeface="Times New Roman" pitchFamily="18" charset="0"/>
                <a:ea typeface="+mn-ea"/>
                <a:cs typeface="Arial" pitchFamily="34" charset="0"/>
              </a:rPr>
              <a:t> for workers to ensure that training provided is put into practice</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marL="171450" lvl="0" indent="-171450">
              <a:buFont typeface="Arial"/>
              <a:buChar char="•"/>
            </a:pPr>
            <a:r>
              <a:rPr lang="en-CA" sz="1100" kern="1200" dirty="0" smtClean="0">
                <a:solidFill>
                  <a:schemeClr val="tx1"/>
                </a:solidFill>
                <a:effectLst/>
                <a:latin typeface="Times New Roman" pitchFamily="18" charset="0"/>
                <a:ea typeface="+mn-ea"/>
                <a:cs typeface="Arial" pitchFamily="34" charset="0"/>
              </a:rPr>
              <a:t>Maintain a </a:t>
            </a:r>
            <a:r>
              <a:rPr lang="en-CA" sz="1100" kern="1200" cap="all" dirty="0" smtClean="0">
                <a:solidFill>
                  <a:schemeClr val="tx1"/>
                </a:solidFill>
                <a:effectLst/>
                <a:latin typeface="Times New Roman" pitchFamily="18" charset="0"/>
                <a:ea typeface="+mn-ea"/>
                <a:cs typeface="Arial" pitchFamily="34" charset="0"/>
              </a:rPr>
              <a:t>record</a:t>
            </a:r>
            <a:r>
              <a:rPr lang="en-CA" sz="1100" kern="1200" dirty="0" smtClean="0">
                <a:solidFill>
                  <a:schemeClr val="tx1"/>
                </a:solidFill>
                <a:effectLst/>
                <a:latin typeface="Times New Roman" pitchFamily="18" charset="0"/>
                <a:ea typeface="+mn-ea"/>
                <a:cs typeface="Arial" pitchFamily="34" charset="0"/>
              </a:rPr>
              <a:t> of worker training on MSI</a:t>
            </a:r>
            <a:endParaRPr lang="en-US" sz="1100" kern="1200" dirty="0" smtClean="0">
              <a:solidFill>
                <a:schemeClr val="tx1"/>
              </a:solidFill>
              <a:effectLst/>
              <a:latin typeface="Times New Roman" pitchFamily="18" charset="0"/>
              <a:ea typeface="+mn-ea"/>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63</a:t>
            </a:fld>
            <a:endParaRPr lang="en-CA"/>
          </a:p>
        </p:txBody>
      </p:sp>
    </p:spTree>
    <p:extLst>
      <p:ext uri="{BB962C8B-B14F-4D97-AF65-F5344CB8AC3E}">
        <p14:creationId xmlns:p14="http://schemas.microsoft.com/office/powerpoint/2010/main" val="52423829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kern="1200" dirty="0" smtClean="0">
                <a:solidFill>
                  <a:schemeClr val="tx1"/>
                </a:solidFill>
                <a:effectLst/>
                <a:latin typeface="Times New Roman" pitchFamily="18" charset="0"/>
                <a:ea typeface="+mn-ea"/>
                <a:cs typeface="Arial" pitchFamily="34" charset="0"/>
              </a:rPr>
              <a:t>We perform three types of evaluation:</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marL="228600" lvl="0" indent="-228600">
              <a:buFont typeface="+mj-lt"/>
              <a:buAutoNum type="arabicPeriod"/>
            </a:pPr>
            <a:r>
              <a:rPr lang="en-CA" sz="1100" kern="1200" dirty="0" smtClean="0">
                <a:solidFill>
                  <a:schemeClr val="tx1"/>
                </a:solidFill>
                <a:effectLst/>
                <a:latin typeface="Times New Roman" pitchFamily="18" charset="0"/>
                <a:ea typeface="+mn-ea"/>
                <a:cs typeface="Arial" pitchFamily="34" charset="0"/>
              </a:rPr>
              <a:t>Evaluation of Compliance with Ergonomic (MSI) Requirements</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marL="228600" lvl="0" indent="-228600">
              <a:buFont typeface="+mj-lt"/>
              <a:buAutoNum type="arabicPeriod"/>
            </a:pPr>
            <a:r>
              <a:rPr lang="en-CA" sz="1100" kern="1200" dirty="0" smtClean="0">
                <a:solidFill>
                  <a:schemeClr val="tx1"/>
                </a:solidFill>
                <a:effectLst/>
                <a:latin typeface="Times New Roman" pitchFamily="18" charset="0"/>
                <a:ea typeface="+mn-ea"/>
                <a:cs typeface="Arial" pitchFamily="34" charset="0"/>
              </a:rPr>
              <a:t>Evaluation of Effectiveness of Risk Controls (Short-Term)</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marL="228600" lvl="0" indent="-228600">
              <a:buFont typeface="+mj-lt"/>
              <a:buAutoNum type="arabicPeriod"/>
            </a:pPr>
            <a:r>
              <a:rPr lang="en-CA" sz="1100" kern="1200" dirty="0" smtClean="0">
                <a:solidFill>
                  <a:schemeClr val="tx1"/>
                </a:solidFill>
                <a:effectLst/>
                <a:latin typeface="Times New Roman" pitchFamily="18" charset="0"/>
                <a:ea typeface="+mn-ea"/>
                <a:cs typeface="Arial" pitchFamily="34" charset="0"/>
              </a:rPr>
              <a:t>Evaluation of Effectiveness of Risk Controls (Long-Term)</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We will now discuss each of these evaluations.</a:t>
            </a:r>
            <a:endParaRPr lang="en-US" sz="1100" kern="1200" dirty="0" smtClean="0">
              <a:solidFill>
                <a:schemeClr val="tx1"/>
              </a:solidFill>
              <a:effectLst/>
              <a:latin typeface="Times New Roman" pitchFamily="18" charset="0"/>
              <a:ea typeface="+mn-ea"/>
              <a:cs typeface="Arial" pitchFamily="34" charset="0"/>
            </a:endParaRPr>
          </a:p>
        </p:txBody>
      </p:sp>
      <p:sp>
        <p:nvSpPr>
          <p:cNvPr id="4" name="Slide Number Placeholder 3"/>
          <p:cNvSpPr>
            <a:spLocks noGrp="1"/>
          </p:cNvSpPr>
          <p:nvPr>
            <p:ph type="sldNum" sz="quarter" idx="10"/>
          </p:nvPr>
        </p:nvSpPr>
        <p:spPr/>
        <p:txBody>
          <a:bodyPr/>
          <a:lstStyle/>
          <a:p>
            <a:fld id="{F7B7EEAE-5A4B-4215-B704-C976B3A236AA}" type="slidenum">
              <a:rPr lang="en-CA" smtClean="0"/>
              <a:pPr/>
              <a:t>64</a:t>
            </a:fld>
            <a:endParaRPr lang="en-CA"/>
          </a:p>
        </p:txBody>
      </p:sp>
    </p:spTree>
    <p:extLst>
      <p:ext uri="{BB962C8B-B14F-4D97-AF65-F5344CB8AC3E}">
        <p14:creationId xmlns:p14="http://schemas.microsoft.com/office/powerpoint/2010/main" val="240729261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kern="1200" dirty="0" smtClean="0">
                <a:solidFill>
                  <a:schemeClr val="tx1"/>
                </a:solidFill>
                <a:effectLst/>
                <a:latin typeface="Times New Roman" pitchFamily="18" charset="0"/>
                <a:ea typeface="+mn-ea"/>
                <a:cs typeface="Arial" pitchFamily="34" charset="0"/>
              </a:rPr>
              <a:t>We will complete an </a:t>
            </a:r>
            <a:r>
              <a:rPr lang="en-CA" sz="1100" kern="1200" cap="all" dirty="0" smtClean="0">
                <a:solidFill>
                  <a:schemeClr val="tx1"/>
                </a:solidFill>
                <a:effectLst/>
                <a:latin typeface="Times New Roman" pitchFamily="18" charset="0"/>
                <a:ea typeface="+mn-ea"/>
                <a:cs typeface="Arial" pitchFamily="34" charset="0"/>
              </a:rPr>
              <a:t>annual</a:t>
            </a:r>
            <a:r>
              <a:rPr lang="en-CA" sz="1100" kern="1200" dirty="0" smtClean="0">
                <a:solidFill>
                  <a:schemeClr val="tx1"/>
                </a:solidFill>
                <a:effectLst/>
                <a:latin typeface="Times New Roman" pitchFamily="18" charset="0"/>
                <a:ea typeface="+mn-ea"/>
                <a:cs typeface="Arial" pitchFamily="34" charset="0"/>
              </a:rPr>
              <a:t> evaluation of the measures taken to comply with the Ergonomics (MSI) Requirements.</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The evaluation will be conducted in </a:t>
            </a:r>
            <a:r>
              <a:rPr lang="en-CA" sz="1100" kern="1200" cap="all" dirty="0" smtClean="0">
                <a:solidFill>
                  <a:schemeClr val="tx1"/>
                </a:solidFill>
                <a:effectLst/>
                <a:latin typeface="Times New Roman" pitchFamily="18" charset="0"/>
                <a:ea typeface="+mn-ea"/>
                <a:cs typeface="Arial" pitchFamily="34" charset="0"/>
              </a:rPr>
              <a:t>consultation</a:t>
            </a:r>
            <a:r>
              <a:rPr lang="en-CA" sz="1100" kern="1200" dirty="0" smtClean="0">
                <a:solidFill>
                  <a:schemeClr val="tx1"/>
                </a:solidFill>
                <a:effectLst/>
                <a:latin typeface="Times New Roman" pitchFamily="18" charset="0"/>
                <a:ea typeface="+mn-ea"/>
                <a:cs typeface="Arial" pitchFamily="34" charset="0"/>
              </a:rPr>
              <a:t> with the JHS Committee or Worker Health and Safety Representative, as applicable.</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If you refer to the Appendices you will see a number of </a:t>
            </a:r>
            <a:r>
              <a:rPr lang="en-CA" sz="1100" kern="1200" cap="all" dirty="0" smtClean="0">
                <a:solidFill>
                  <a:schemeClr val="tx1"/>
                </a:solidFill>
                <a:effectLst/>
                <a:latin typeface="Times New Roman" pitchFamily="18" charset="0"/>
                <a:ea typeface="+mn-ea"/>
                <a:cs typeface="Arial" pitchFamily="34" charset="0"/>
              </a:rPr>
              <a:t>forms</a:t>
            </a:r>
            <a:r>
              <a:rPr lang="en-CA" sz="1100" kern="1200" dirty="0" smtClean="0">
                <a:solidFill>
                  <a:schemeClr val="tx1"/>
                </a:solidFill>
                <a:effectLst/>
                <a:latin typeface="Times New Roman" pitchFamily="18" charset="0"/>
                <a:ea typeface="+mn-ea"/>
                <a:cs typeface="Arial" pitchFamily="34" charset="0"/>
              </a:rPr>
              <a:t> to assist and organize evaluations. I will give you a brief overview:</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65</a:t>
            </a:fld>
            <a:endParaRPr lang="en-CA"/>
          </a:p>
        </p:txBody>
      </p:sp>
    </p:spTree>
    <p:extLst>
      <p:ext uri="{BB962C8B-B14F-4D97-AF65-F5344CB8AC3E}">
        <p14:creationId xmlns:p14="http://schemas.microsoft.com/office/powerpoint/2010/main" val="111413076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kern="1200" dirty="0" smtClean="0">
                <a:solidFill>
                  <a:schemeClr val="tx1"/>
                </a:solidFill>
                <a:effectLst/>
                <a:latin typeface="Times New Roman" pitchFamily="18" charset="0"/>
                <a:ea typeface="+mn-ea"/>
                <a:cs typeface="Arial" pitchFamily="34" charset="0"/>
              </a:rPr>
              <a:t>Once risk factors have been identified and assessed and controls have been implemented to reduce exposure, we will </a:t>
            </a:r>
            <a:r>
              <a:rPr lang="en-CA" sz="1100" kern="1200" cap="all" dirty="0" smtClean="0">
                <a:solidFill>
                  <a:schemeClr val="tx1"/>
                </a:solidFill>
                <a:effectLst/>
                <a:latin typeface="Times New Roman" pitchFamily="18" charset="0"/>
                <a:ea typeface="+mn-ea"/>
                <a:cs typeface="Arial" pitchFamily="34" charset="0"/>
              </a:rPr>
              <a:t>monitor</a:t>
            </a:r>
            <a:r>
              <a:rPr lang="en-CA" sz="1100" kern="1200" dirty="0" smtClean="0">
                <a:solidFill>
                  <a:schemeClr val="tx1"/>
                </a:solidFill>
                <a:effectLst/>
                <a:latin typeface="Times New Roman" pitchFamily="18" charset="0"/>
                <a:ea typeface="+mn-ea"/>
                <a:cs typeface="Arial" pitchFamily="34" charset="0"/>
              </a:rPr>
              <a:t> the effects of the risk controls to determine their effectiveness.</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A risk control evaluation will be performed as </a:t>
            </a:r>
            <a:r>
              <a:rPr lang="en-CA" sz="1100" kern="1200" cap="all" dirty="0" smtClean="0">
                <a:solidFill>
                  <a:schemeClr val="tx1"/>
                </a:solidFill>
                <a:effectLst/>
                <a:latin typeface="Times New Roman" pitchFamily="18" charset="0"/>
                <a:ea typeface="+mn-ea"/>
                <a:cs typeface="Arial" pitchFamily="34" charset="0"/>
              </a:rPr>
              <a:t>soon</a:t>
            </a:r>
            <a:r>
              <a:rPr lang="en-CA" sz="1100" kern="1200" dirty="0" smtClean="0">
                <a:solidFill>
                  <a:schemeClr val="tx1"/>
                </a:solidFill>
                <a:effectLst/>
                <a:latin typeface="Times New Roman" pitchFamily="18" charset="0"/>
                <a:ea typeface="+mn-ea"/>
                <a:cs typeface="Arial" pitchFamily="34" charset="0"/>
              </a:rPr>
              <a:t> as practicable after controls have been implemented.</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If the risk controls have had no </a:t>
            </a:r>
            <a:r>
              <a:rPr lang="en-CA" sz="1100" kern="1200" cap="all" dirty="0" smtClean="0">
                <a:solidFill>
                  <a:schemeClr val="tx1"/>
                </a:solidFill>
                <a:effectLst/>
                <a:latin typeface="Times New Roman" pitchFamily="18" charset="0"/>
                <a:ea typeface="+mn-ea"/>
                <a:cs typeface="Arial" pitchFamily="34" charset="0"/>
              </a:rPr>
              <a:t>positive</a:t>
            </a:r>
            <a:r>
              <a:rPr lang="en-CA" sz="1100" kern="1200" dirty="0" smtClean="0">
                <a:solidFill>
                  <a:schemeClr val="tx1"/>
                </a:solidFill>
                <a:effectLst/>
                <a:latin typeface="Times New Roman" pitchFamily="18" charset="0"/>
                <a:ea typeface="+mn-ea"/>
                <a:cs typeface="Arial" pitchFamily="34" charset="0"/>
              </a:rPr>
              <a:t> effect or have been harmful, we will conduct a further investigation to determine what further action may be taken to reduce risk of exposure.</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When </a:t>
            </a:r>
            <a:r>
              <a:rPr lang="en-CA" sz="1100" kern="1200" cap="all" dirty="0" smtClean="0">
                <a:solidFill>
                  <a:schemeClr val="tx1"/>
                </a:solidFill>
                <a:effectLst/>
                <a:latin typeface="Times New Roman" pitchFamily="18" charset="0"/>
                <a:ea typeface="+mn-ea"/>
                <a:cs typeface="Arial" pitchFamily="34" charset="0"/>
              </a:rPr>
              <a:t>deficiencies</a:t>
            </a:r>
            <a:r>
              <a:rPr lang="en-CA" sz="1100" kern="1200" dirty="0" smtClean="0">
                <a:solidFill>
                  <a:schemeClr val="tx1"/>
                </a:solidFill>
                <a:effectLst/>
                <a:latin typeface="Times New Roman" pitchFamily="18" charset="0"/>
                <a:ea typeface="+mn-ea"/>
                <a:cs typeface="Arial" pitchFamily="34" charset="0"/>
              </a:rPr>
              <a:t> are identified, we will ensure that the deficiencies are corrected without undue delay.</a:t>
            </a:r>
            <a:endParaRPr lang="en-US" sz="1100" kern="1200" dirty="0" smtClean="0">
              <a:solidFill>
                <a:schemeClr val="tx1"/>
              </a:solidFill>
              <a:effectLst/>
              <a:latin typeface="Times New Roman" pitchFamily="18" charset="0"/>
              <a:ea typeface="+mn-ea"/>
              <a:cs typeface="Arial" pitchFamily="34" charset="0"/>
            </a:endParaRPr>
          </a:p>
        </p:txBody>
      </p:sp>
      <p:sp>
        <p:nvSpPr>
          <p:cNvPr id="4" name="Slide Number Placeholder 3"/>
          <p:cNvSpPr>
            <a:spLocks noGrp="1"/>
          </p:cNvSpPr>
          <p:nvPr>
            <p:ph type="sldNum" sz="quarter" idx="10"/>
          </p:nvPr>
        </p:nvSpPr>
        <p:spPr/>
        <p:txBody>
          <a:bodyPr/>
          <a:lstStyle/>
          <a:p>
            <a:fld id="{F7B7EEAE-5A4B-4215-B704-C976B3A236AA}" type="slidenum">
              <a:rPr lang="en-CA" smtClean="0"/>
              <a:pPr/>
              <a:t>66</a:t>
            </a:fld>
            <a:endParaRPr lang="en-CA"/>
          </a:p>
        </p:txBody>
      </p:sp>
    </p:spTree>
    <p:extLst>
      <p:ext uri="{BB962C8B-B14F-4D97-AF65-F5344CB8AC3E}">
        <p14:creationId xmlns:p14="http://schemas.microsoft.com/office/powerpoint/2010/main" val="52856961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kern="1200" dirty="0" smtClean="0">
                <a:solidFill>
                  <a:schemeClr val="tx1"/>
                </a:solidFill>
                <a:effectLst/>
                <a:latin typeface="Times New Roman" pitchFamily="18" charset="0"/>
                <a:ea typeface="+mn-ea"/>
                <a:cs typeface="Arial" pitchFamily="34" charset="0"/>
              </a:rPr>
              <a:t>We will conduct an </a:t>
            </a:r>
            <a:r>
              <a:rPr lang="en-CA" sz="1100" kern="1200" cap="all" dirty="0" smtClean="0">
                <a:solidFill>
                  <a:schemeClr val="tx1"/>
                </a:solidFill>
                <a:effectLst/>
                <a:latin typeface="Times New Roman" pitchFamily="18" charset="0"/>
                <a:ea typeface="+mn-ea"/>
                <a:cs typeface="Arial" pitchFamily="34" charset="0"/>
              </a:rPr>
              <a:t>annual</a:t>
            </a:r>
            <a:r>
              <a:rPr lang="en-CA" sz="1100" kern="1200" dirty="0" smtClean="0">
                <a:solidFill>
                  <a:schemeClr val="tx1"/>
                </a:solidFill>
                <a:effectLst/>
                <a:latin typeface="Times New Roman" pitchFamily="18" charset="0"/>
                <a:ea typeface="+mn-ea"/>
                <a:cs typeface="Arial" pitchFamily="34" charset="0"/>
              </a:rPr>
              <a:t> review of the effectiveness of the Ergonomics Program. The review process will be conducted in consultation with the JHS Committee or the Worker Health and Safety Representative.</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The data recorded in the Monthly </a:t>
            </a:r>
            <a:r>
              <a:rPr lang="en-CA" sz="1100" kern="1200" cap="all" dirty="0" smtClean="0">
                <a:solidFill>
                  <a:schemeClr val="tx1"/>
                </a:solidFill>
                <a:effectLst/>
                <a:latin typeface="Times New Roman" pitchFamily="18" charset="0"/>
                <a:ea typeface="+mn-ea"/>
                <a:cs typeface="Arial" pitchFamily="34" charset="0"/>
              </a:rPr>
              <a:t>Statistics</a:t>
            </a:r>
            <a:r>
              <a:rPr lang="en-CA" sz="1100" kern="1200" dirty="0" smtClean="0">
                <a:solidFill>
                  <a:schemeClr val="tx1"/>
                </a:solidFill>
                <a:effectLst/>
                <a:latin typeface="Times New Roman" pitchFamily="18" charset="0"/>
                <a:ea typeface="+mn-ea"/>
                <a:cs typeface="Arial" pitchFamily="34" charset="0"/>
              </a:rPr>
              <a:t> of MSI-Related Reports will provide information on the trends of MSI in the workplace. The data that has been collected will be analyzed to determine whether there is evidence of: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A decrease in the number and severity of MSIs, i.e. lost days, light duties</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An increase in the number of jobs and tasks in which MSI hazards have been controlled</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A decrease in the number of jobs posing MSI hazards to employees</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Any other measures that demonstrate program effectiveness</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Information gained from the data analysis will help to </a:t>
            </a:r>
            <a:r>
              <a:rPr lang="en-CA" sz="1100" kern="1200" cap="all" dirty="0" smtClean="0">
                <a:solidFill>
                  <a:schemeClr val="tx1"/>
                </a:solidFill>
                <a:effectLst/>
                <a:latin typeface="Times New Roman" pitchFamily="18" charset="0"/>
                <a:ea typeface="+mn-ea"/>
                <a:cs typeface="Arial" pitchFamily="34" charset="0"/>
              </a:rPr>
              <a:t>evaluate</a:t>
            </a:r>
            <a:r>
              <a:rPr lang="en-CA" sz="1100" kern="1200" dirty="0" smtClean="0">
                <a:solidFill>
                  <a:schemeClr val="tx1"/>
                </a:solidFill>
                <a:effectLst/>
                <a:latin typeface="Times New Roman" pitchFamily="18" charset="0"/>
                <a:ea typeface="+mn-ea"/>
                <a:cs typeface="Arial" pitchFamily="34" charset="0"/>
              </a:rPr>
              <a:t> whether the risk control measures being implemented are effective over time. This data will also serve to determine whether training is appropriate.</a:t>
            </a:r>
            <a:endParaRPr lang="en-US" sz="1100" kern="1200" dirty="0" smtClean="0">
              <a:solidFill>
                <a:schemeClr val="tx1"/>
              </a:solidFill>
              <a:effectLst/>
              <a:latin typeface="Times New Roman" pitchFamily="18" charset="0"/>
              <a:ea typeface="+mn-ea"/>
              <a:cs typeface="Arial" pitchFamily="34" charset="0"/>
            </a:endParaRPr>
          </a:p>
        </p:txBody>
      </p:sp>
      <p:sp>
        <p:nvSpPr>
          <p:cNvPr id="4" name="Slide Number Placeholder 3"/>
          <p:cNvSpPr>
            <a:spLocks noGrp="1"/>
          </p:cNvSpPr>
          <p:nvPr>
            <p:ph type="sldNum" sz="quarter" idx="10"/>
          </p:nvPr>
        </p:nvSpPr>
        <p:spPr/>
        <p:txBody>
          <a:bodyPr/>
          <a:lstStyle/>
          <a:p>
            <a:fld id="{F7B7EEAE-5A4B-4215-B704-C976B3A236AA}" type="slidenum">
              <a:rPr lang="en-CA" smtClean="0"/>
              <a:pPr/>
              <a:t>67</a:t>
            </a:fld>
            <a:endParaRPr lang="en-CA"/>
          </a:p>
        </p:txBody>
      </p:sp>
    </p:spTree>
    <p:extLst>
      <p:ext uri="{BB962C8B-B14F-4D97-AF65-F5344CB8AC3E}">
        <p14:creationId xmlns:p14="http://schemas.microsoft.com/office/powerpoint/2010/main" val="195620951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kern="1200" dirty="0" smtClean="0">
                <a:solidFill>
                  <a:schemeClr val="tx1"/>
                </a:solidFill>
                <a:effectLst/>
                <a:latin typeface="Times New Roman" pitchFamily="18" charset="0"/>
                <a:ea typeface="+mn-ea"/>
                <a:cs typeface="Arial" pitchFamily="34" charset="0"/>
              </a:rPr>
              <a:t>MSI investigations will be conducted upon </a:t>
            </a:r>
            <a:r>
              <a:rPr lang="en-CA" sz="1100" kern="1200" cap="all" dirty="0" smtClean="0">
                <a:solidFill>
                  <a:schemeClr val="tx1"/>
                </a:solidFill>
                <a:effectLst/>
                <a:latin typeface="Times New Roman" pitchFamily="18" charset="0"/>
                <a:ea typeface="+mn-ea"/>
                <a:cs typeface="Arial" pitchFamily="34" charset="0"/>
              </a:rPr>
              <a:t>report</a:t>
            </a:r>
            <a:r>
              <a:rPr lang="en-CA" sz="1100" kern="1200" dirty="0" smtClean="0">
                <a:solidFill>
                  <a:schemeClr val="tx1"/>
                </a:solidFill>
                <a:effectLst/>
                <a:latin typeface="Times New Roman" pitchFamily="18" charset="0"/>
                <a:ea typeface="+mn-ea"/>
                <a:cs typeface="Arial" pitchFamily="34" charset="0"/>
              </a:rPr>
              <a:t> of a work-related non-traumatic disorder. Excluded from ergonomic investigations will be injuries resulting from slips, trips, falls or being struck by or caught in objects.</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When a work-related MSI report is received, we will conduct an investigation, in </a:t>
            </a:r>
            <a:r>
              <a:rPr lang="en-CA" sz="1100" kern="1200" cap="all" dirty="0" smtClean="0">
                <a:solidFill>
                  <a:schemeClr val="tx1"/>
                </a:solidFill>
                <a:effectLst/>
                <a:latin typeface="Times New Roman" pitchFamily="18" charset="0"/>
                <a:ea typeface="+mn-ea"/>
                <a:cs typeface="Arial" pitchFamily="34" charset="0"/>
              </a:rPr>
              <a:t>consultation</a:t>
            </a:r>
            <a:r>
              <a:rPr lang="en-CA" sz="1100" kern="1200" dirty="0" smtClean="0">
                <a:solidFill>
                  <a:schemeClr val="tx1"/>
                </a:solidFill>
                <a:effectLst/>
                <a:latin typeface="Times New Roman" pitchFamily="18" charset="0"/>
                <a:ea typeface="+mn-ea"/>
                <a:cs typeface="Arial" pitchFamily="34" charset="0"/>
              </a:rPr>
              <a:t> with the JHS Committee or Worker Health and Safety Representative.</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This investigation procedure will follow a 6-step </a:t>
            </a:r>
            <a:r>
              <a:rPr lang="en-CA" sz="1100" kern="1200" cap="all" dirty="0" smtClean="0">
                <a:solidFill>
                  <a:schemeClr val="tx1"/>
                </a:solidFill>
                <a:effectLst/>
                <a:latin typeface="Times New Roman" pitchFamily="18" charset="0"/>
                <a:ea typeface="+mn-ea"/>
                <a:cs typeface="Arial" pitchFamily="34" charset="0"/>
              </a:rPr>
              <a:t>process</a:t>
            </a:r>
            <a:r>
              <a:rPr lang="en-CA" sz="1100" kern="1200" dirty="0" smtClean="0">
                <a:solidFill>
                  <a:schemeClr val="tx1"/>
                </a:solidFill>
                <a:effectLst/>
                <a:latin typeface="Times New Roman" pitchFamily="18" charset="0"/>
                <a:ea typeface="+mn-ea"/>
                <a:cs typeface="Arial" pitchFamily="34" charset="0"/>
              </a:rPr>
              <a:t> designed to ensure that ergonomic issues are properly addressed. </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r>
              <a:rPr lang="en-CA" sz="1100" i="1" kern="1200" dirty="0" smtClean="0">
                <a:solidFill>
                  <a:schemeClr val="tx1"/>
                </a:solidFill>
                <a:effectLst/>
                <a:latin typeface="Times New Roman" pitchFamily="18" charset="0"/>
                <a:ea typeface="+mn-ea"/>
                <a:cs typeface="Arial" pitchFamily="34" charset="0"/>
              </a:rPr>
              <a:t>You might want to refer your audience to the Appendix of the program. It contains the form to attach to accident investigations for MSI injuries.</a:t>
            </a:r>
            <a:endParaRPr lang="en-US" sz="1100" kern="1200" dirty="0" smtClean="0">
              <a:solidFill>
                <a:schemeClr val="tx1"/>
              </a:solidFill>
              <a:effectLst/>
              <a:latin typeface="Times New Roman" pitchFamily="18" charset="0"/>
              <a:ea typeface="+mn-ea"/>
              <a:cs typeface="Arial" pitchFamily="34" charset="0"/>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68</a:t>
            </a:fld>
            <a:endParaRPr lang="en-CA"/>
          </a:p>
        </p:txBody>
      </p:sp>
    </p:spTree>
    <p:extLst>
      <p:ext uri="{BB962C8B-B14F-4D97-AF65-F5344CB8AC3E}">
        <p14:creationId xmlns:p14="http://schemas.microsoft.com/office/powerpoint/2010/main" val="391373429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kern="1200" dirty="0" smtClean="0">
                <a:solidFill>
                  <a:schemeClr val="tx1"/>
                </a:solidFill>
                <a:effectLst/>
                <a:latin typeface="Times New Roman" pitchFamily="18" charset="0"/>
                <a:ea typeface="+mn-ea"/>
                <a:cs typeface="Arial" pitchFamily="34" charset="0"/>
              </a:rPr>
              <a:t>We have covered a lot of material in this presentation. Let me summarize what we have covered:</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We went over the definitions, the Regulation and the responsibilities that apply to our Ergonomic Program</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We talked about recognizing the signs and symptoms of MSI</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We talked about how our Ergonomic Program is organized</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We reviewed some of the design and implementation details of our Program; and</a:t>
            </a:r>
            <a:endParaRPr lang="en-US" sz="1100" kern="1200" dirty="0" smtClean="0">
              <a:solidFill>
                <a:schemeClr val="tx1"/>
              </a:solidFill>
              <a:effectLst/>
              <a:latin typeface="Times New Roman" pitchFamily="18" charset="0"/>
              <a:ea typeface="+mn-ea"/>
              <a:cs typeface="Arial" pitchFamily="34" charset="0"/>
            </a:endParaRPr>
          </a:p>
          <a:p>
            <a:r>
              <a:rPr lang="en-CA" sz="1100" kern="1200" dirty="0" smtClean="0">
                <a:solidFill>
                  <a:schemeClr val="tx1"/>
                </a:solidFill>
                <a:effectLst/>
                <a:latin typeface="Times New Roman" pitchFamily="18" charset="0"/>
                <a:ea typeface="+mn-ea"/>
                <a:cs typeface="Arial" pitchFamily="34" charset="0"/>
              </a:rPr>
              <a:t> </a:t>
            </a:r>
            <a:endParaRPr lang="en-US" sz="1100" kern="1200" dirty="0" smtClean="0">
              <a:solidFill>
                <a:schemeClr val="tx1"/>
              </a:solidFill>
              <a:effectLst/>
              <a:latin typeface="Times New Roman" pitchFamily="18" charset="0"/>
              <a:ea typeface="+mn-ea"/>
              <a:cs typeface="Arial" pitchFamily="34" charset="0"/>
            </a:endParaRPr>
          </a:p>
          <a:p>
            <a:pPr lvl="0"/>
            <a:r>
              <a:rPr lang="en-CA" sz="1100" kern="1200" dirty="0" smtClean="0">
                <a:solidFill>
                  <a:schemeClr val="tx1"/>
                </a:solidFill>
                <a:effectLst/>
                <a:latin typeface="Times New Roman" pitchFamily="18" charset="0"/>
                <a:ea typeface="+mn-ea"/>
                <a:cs typeface="Arial" pitchFamily="34" charset="0"/>
              </a:rPr>
              <a:t>We covered proper lifting procedures.</a:t>
            </a:r>
            <a:endParaRPr lang="en-US" sz="1100" kern="1200" dirty="0" smtClean="0">
              <a:solidFill>
                <a:schemeClr val="tx1"/>
              </a:solidFill>
              <a:effectLst/>
              <a:latin typeface="Times New Roman" pitchFamily="18" charset="0"/>
              <a:ea typeface="+mn-ea"/>
              <a:cs typeface="Arial" pitchFamily="34" charset="0"/>
            </a:endParaRPr>
          </a:p>
          <a:p>
            <a:r>
              <a:rPr lang="en-US" dirty="0" smtClean="0"/>
              <a:t> </a:t>
            </a:r>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69</a:t>
            </a:fld>
            <a:endParaRPr lang="en-CA"/>
          </a:p>
        </p:txBody>
      </p:sp>
    </p:spTree>
    <p:extLst>
      <p:ext uri="{BB962C8B-B14F-4D97-AF65-F5344CB8AC3E}">
        <p14:creationId xmlns:p14="http://schemas.microsoft.com/office/powerpoint/2010/main" val="3939048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CA" sz="1200" kern="1200" dirty="0" smtClean="0">
                <a:solidFill>
                  <a:schemeClr val="tx1"/>
                </a:solidFill>
                <a:effectLst/>
                <a:latin typeface="Times New Roman" pitchFamily="18" charset="0"/>
                <a:ea typeface="+mn-ea"/>
                <a:cs typeface="Arial" pitchFamily="34" charset="0"/>
              </a:rPr>
              <a:t>A sign of MSI is a visible change such as swelling or redness. </a:t>
            </a:r>
          </a:p>
          <a:p>
            <a:pPr marL="171450" indent="-171450">
              <a:buFont typeface="Arial"/>
              <a:buChar char="•"/>
            </a:pPr>
            <a:r>
              <a:rPr lang="en-CA" sz="1200" kern="1200" dirty="0" smtClean="0">
                <a:solidFill>
                  <a:schemeClr val="tx1"/>
                </a:solidFill>
                <a:effectLst/>
                <a:latin typeface="Times New Roman" pitchFamily="18" charset="0"/>
                <a:ea typeface="+mn-ea"/>
                <a:cs typeface="Arial" pitchFamily="34" charset="0"/>
              </a:rPr>
              <a:t>A symptom of MSI is something that is felt such as pain, numbness or tingling. </a:t>
            </a:r>
            <a:endParaRPr lang="en-US" sz="1200" kern="1200" dirty="0" smtClean="0">
              <a:solidFill>
                <a:schemeClr val="tx1"/>
              </a:solidFill>
              <a:effectLst/>
              <a:latin typeface="Times New Roman" pitchFamily="18" charset="0"/>
              <a:ea typeface="+mn-ea"/>
              <a:cs typeface="Arial" pitchFamily="34" charset="0"/>
            </a:endParaRPr>
          </a:p>
          <a:p>
            <a:endParaRPr lang="en-CA" sz="1200" kern="1200" dirty="0" smtClean="0">
              <a:solidFill>
                <a:schemeClr val="tx1"/>
              </a:solidFill>
              <a:effectLst/>
              <a:latin typeface="Times New Roman" pitchFamily="18" charset="0"/>
              <a:ea typeface="+mn-ea"/>
              <a:cs typeface="Arial" pitchFamily="34" charset="0"/>
            </a:endParaRPr>
          </a:p>
          <a:p>
            <a:r>
              <a:rPr lang="en-CA" sz="1200" kern="1200" dirty="0" smtClean="0">
                <a:solidFill>
                  <a:schemeClr val="tx1"/>
                </a:solidFill>
                <a:effectLst/>
                <a:latin typeface="Times New Roman" pitchFamily="18" charset="0"/>
                <a:ea typeface="+mn-ea"/>
                <a:cs typeface="Arial" pitchFamily="34" charset="0"/>
              </a:rPr>
              <a:t>Both signs and symptoms of MSI may appear gradually over time or may appear suddenly.</a:t>
            </a:r>
            <a:endParaRPr lang="en-US" sz="1200" kern="1200" dirty="0" smtClean="0">
              <a:solidFill>
                <a:schemeClr val="tx1"/>
              </a:solidFill>
              <a:effectLst/>
              <a:latin typeface="Times New Roman" pitchFamily="18" charset="0"/>
              <a:ea typeface="+mn-ea"/>
              <a:cs typeface="Arial" pitchFamily="34" charset="0"/>
            </a:endParaRPr>
          </a:p>
          <a:p>
            <a:r>
              <a:rPr lang="en-CA" sz="1200" kern="1200" dirty="0" smtClean="0">
                <a:solidFill>
                  <a:schemeClr val="tx1"/>
                </a:solidFill>
                <a:effectLst/>
                <a:latin typeface="Times New Roman" pitchFamily="18" charset="0"/>
                <a:ea typeface="+mn-ea"/>
                <a:cs typeface="Arial" pitchFamily="34" charset="0"/>
              </a:rPr>
              <a:t> </a:t>
            </a:r>
            <a:endParaRPr lang="en-US" sz="1200" kern="1200" dirty="0" smtClean="0">
              <a:solidFill>
                <a:schemeClr val="tx1"/>
              </a:solidFill>
              <a:effectLst/>
              <a:latin typeface="Times New Roman" pitchFamily="18" charset="0"/>
              <a:ea typeface="+mn-ea"/>
              <a:cs typeface="Arial" pitchFamily="34" charset="0"/>
            </a:endParaRPr>
          </a:p>
          <a:p>
            <a:r>
              <a:rPr lang="en-CA" sz="1200" b="1" kern="1200" dirty="0" smtClean="0">
                <a:solidFill>
                  <a:schemeClr val="tx1"/>
                </a:solidFill>
                <a:effectLst/>
                <a:latin typeface="Times New Roman" pitchFamily="18" charset="0"/>
                <a:ea typeface="+mn-ea"/>
                <a:cs typeface="Arial" pitchFamily="34" charset="0"/>
              </a:rPr>
              <a:t>Ask:  </a:t>
            </a:r>
            <a:r>
              <a:rPr lang="en-CA" sz="1200" kern="1200" dirty="0" smtClean="0">
                <a:solidFill>
                  <a:schemeClr val="tx1"/>
                </a:solidFill>
                <a:effectLst/>
                <a:latin typeface="Times New Roman" pitchFamily="18" charset="0"/>
                <a:ea typeface="+mn-ea"/>
                <a:cs typeface="Arial" pitchFamily="34" charset="0"/>
              </a:rPr>
              <a:t>Can anyone give me a sign of a low back musculoskeletal injury, and a symptom?</a:t>
            </a:r>
            <a:endParaRPr lang="en-US" sz="1200" kern="1200" dirty="0" smtClean="0">
              <a:solidFill>
                <a:schemeClr val="tx1"/>
              </a:solidFill>
              <a:effectLst/>
              <a:latin typeface="Times New Roman" pitchFamily="18" charset="0"/>
              <a:ea typeface="+mn-ea"/>
              <a:cs typeface="Arial" pitchFamily="34" charset="0"/>
            </a:endParaRPr>
          </a:p>
          <a:p>
            <a:r>
              <a:rPr lang="en-CA" sz="1200" kern="1200" dirty="0" smtClean="0">
                <a:solidFill>
                  <a:schemeClr val="tx1"/>
                </a:solidFill>
                <a:effectLst/>
                <a:latin typeface="Times New Roman" pitchFamily="18" charset="0"/>
                <a:ea typeface="+mn-ea"/>
                <a:cs typeface="Arial" pitchFamily="34" charset="0"/>
              </a:rPr>
              <a:t> </a:t>
            </a:r>
            <a:endParaRPr lang="en-US" sz="1200" kern="1200" dirty="0" smtClean="0">
              <a:solidFill>
                <a:schemeClr val="tx1"/>
              </a:solidFill>
              <a:effectLst/>
              <a:latin typeface="Times New Roman" pitchFamily="18" charset="0"/>
              <a:ea typeface="+mn-ea"/>
              <a:cs typeface="Arial" pitchFamily="34" charset="0"/>
            </a:endParaRPr>
          </a:p>
          <a:p>
            <a:r>
              <a:rPr lang="en-CA" sz="1200" b="1" kern="1200" dirty="0" smtClean="0">
                <a:solidFill>
                  <a:schemeClr val="tx1"/>
                </a:solidFill>
                <a:effectLst/>
                <a:latin typeface="Times New Roman" pitchFamily="18" charset="0"/>
                <a:ea typeface="+mn-ea"/>
                <a:cs typeface="Arial" pitchFamily="34" charset="0"/>
              </a:rPr>
              <a:t>Answer:  </a:t>
            </a:r>
            <a:r>
              <a:rPr lang="en-CA" sz="1200" kern="1200" dirty="0" smtClean="0">
                <a:solidFill>
                  <a:schemeClr val="tx1"/>
                </a:solidFill>
                <a:effectLst/>
                <a:latin typeface="Times New Roman" pitchFamily="18" charset="0"/>
                <a:ea typeface="+mn-ea"/>
                <a:cs typeface="Arial" pitchFamily="34" charset="0"/>
              </a:rPr>
              <a:t>A sign would be rigidity in the muscles of the lower back, and a symptom would be pain or the inability to sit for long periods.</a:t>
            </a:r>
            <a:endParaRPr lang="en-US" sz="1200" kern="1200" dirty="0" smtClean="0">
              <a:solidFill>
                <a:schemeClr val="tx1"/>
              </a:solidFill>
              <a:effectLst/>
              <a:latin typeface="Times New Roman" pitchFamily="18" charset="0"/>
              <a:ea typeface="+mn-ea"/>
              <a:cs typeface="Arial" pitchFamily="34" charset="0"/>
            </a:endParaRPr>
          </a:p>
          <a:p>
            <a:r>
              <a:rPr lang="en-CA" sz="1200" kern="1200" dirty="0" smtClean="0">
                <a:solidFill>
                  <a:schemeClr val="tx1"/>
                </a:solidFill>
                <a:effectLst/>
                <a:latin typeface="Times New Roman" pitchFamily="18" charset="0"/>
                <a:ea typeface="+mn-ea"/>
                <a:cs typeface="Arial" pitchFamily="34" charset="0"/>
              </a:rPr>
              <a:t> </a:t>
            </a:r>
            <a:endParaRPr lang="en-US" sz="1200" kern="1200" dirty="0" smtClean="0">
              <a:solidFill>
                <a:schemeClr val="tx1"/>
              </a:solidFill>
              <a:effectLst/>
              <a:latin typeface="Times New Roman" pitchFamily="18" charset="0"/>
              <a:ea typeface="+mn-ea"/>
              <a:cs typeface="Arial" pitchFamily="34" charset="0"/>
            </a:endParaRPr>
          </a:p>
          <a:p>
            <a:r>
              <a:rPr lang="en-CA" sz="1200" kern="1200" dirty="0" smtClean="0">
                <a:solidFill>
                  <a:schemeClr val="tx1"/>
                </a:solidFill>
                <a:effectLst/>
                <a:latin typeface="Times New Roman" pitchFamily="18" charset="0"/>
                <a:ea typeface="+mn-ea"/>
                <a:cs typeface="Arial" pitchFamily="34" charset="0"/>
              </a:rPr>
              <a:t>There are two types of musculoskeletal injury that have similar signs and symptoms:  Sprains and Strains.</a:t>
            </a:r>
            <a:endParaRPr lang="en-US" sz="1200" kern="1200" dirty="0" smtClean="0">
              <a:solidFill>
                <a:schemeClr val="tx1"/>
              </a:solidFill>
              <a:effectLst/>
              <a:latin typeface="Times New Roman" pitchFamily="18" charset="0"/>
              <a:ea typeface="+mn-ea"/>
              <a:cs typeface="Arial" pitchFamily="34" charset="0"/>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7</a:t>
            </a:fld>
            <a:endParaRPr lang="en-CA"/>
          </a:p>
        </p:txBody>
      </p:sp>
    </p:spTree>
    <p:extLst>
      <p:ext uri="{BB962C8B-B14F-4D97-AF65-F5344CB8AC3E}">
        <p14:creationId xmlns:p14="http://schemas.microsoft.com/office/powerpoint/2010/main" val="944909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CA" sz="1100" kern="1200" dirty="0" smtClean="0">
                <a:solidFill>
                  <a:schemeClr val="tx1"/>
                </a:solidFill>
                <a:effectLst/>
                <a:latin typeface="+mn-lt"/>
                <a:ea typeface="+mn-ea"/>
                <a:cs typeface="Arial" pitchFamily="34" charset="0"/>
              </a:rPr>
              <a:t>A sprain is an injury (pull or tear) of a ligament in the body. Ligaments attach bone to bone. A worker can suffer a sprain from trauma, for instance a sprained ankle due to stepping on an uneven surface and having the ankle roll over.</a:t>
            </a:r>
            <a:endParaRPr lang="en-US" sz="1100" kern="1200" dirty="0" smtClean="0">
              <a:solidFill>
                <a:schemeClr val="tx1"/>
              </a:solidFill>
              <a:effectLst/>
              <a:latin typeface="+mn-lt"/>
              <a:ea typeface="+mn-ea"/>
              <a:cs typeface="Arial" pitchFamily="34" charset="0"/>
            </a:endParaRPr>
          </a:p>
          <a:p>
            <a:r>
              <a:rPr lang="en-CA" sz="1100" kern="1200" dirty="0" smtClean="0">
                <a:solidFill>
                  <a:schemeClr val="tx1"/>
                </a:solidFill>
                <a:effectLst/>
                <a:latin typeface="+mn-lt"/>
                <a:ea typeface="+mn-ea"/>
                <a:cs typeface="Arial" pitchFamily="34" charset="0"/>
              </a:rPr>
              <a:t> </a:t>
            </a:r>
            <a:endParaRPr lang="en-US" sz="1100" kern="1200" dirty="0" smtClean="0">
              <a:solidFill>
                <a:schemeClr val="tx1"/>
              </a:solidFill>
              <a:effectLst/>
              <a:latin typeface="+mn-lt"/>
              <a:ea typeface="+mn-ea"/>
              <a:cs typeface="Arial" pitchFamily="34" charset="0"/>
            </a:endParaRPr>
          </a:p>
          <a:p>
            <a:pPr lvl="1"/>
            <a:r>
              <a:rPr lang="en-CA" sz="1100" kern="1200" dirty="0" smtClean="0">
                <a:solidFill>
                  <a:schemeClr val="tx1"/>
                </a:solidFill>
                <a:effectLst/>
                <a:latin typeface="+mn-lt"/>
                <a:ea typeface="+mn-ea"/>
                <a:cs typeface="Arial" pitchFamily="34" charset="0"/>
              </a:rPr>
              <a:t>A worker can also receive a sprain through over-exertion, such as trying to catch a heavy object that is falling. The ergonomic program tries to prevent sprains caused by over exertion.</a:t>
            </a:r>
            <a:endParaRPr lang="en-US" sz="1100" kern="1200" dirty="0" smtClean="0">
              <a:solidFill>
                <a:schemeClr val="tx1"/>
              </a:solidFill>
              <a:effectLst/>
              <a:latin typeface="+mn-lt"/>
              <a:ea typeface="+mn-ea"/>
              <a:cs typeface="Arial" pitchFamily="34" charset="0"/>
            </a:endParaRPr>
          </a:p>
          <a:p>
            <a:r>
              <a:rPr lang="en-CA" sz="1100" kern="1200" dirty="0" smtClean="0">
                <a:solidFill>
                  <a:schemeClr val="tx1"/>
                </a:solidFill>
                <a:effectLst/>
                <a:latin typeface="+mn-lt"/>
                <a:ea typeface="+mn-ea"/>
                <a:cs typeface="Arial" pitchFamily="34" charset="0"/>
              </a:rPr>
              <a:t> </a:t>
            </a:r>
            <a:endParaRPr lang="en-US" sz="1100" kern="1200" dirty="0" smtClean="0">
              <a:solidFill>
                <a:schemeClr val="tx1"/>
              </a:solidFill>
              <a:effectLst/>
              <a:latin typeface="+mn-lt"/>
              <a:ea typeface="+mn-ea"/>
              <a:cs typeface="Arial" pitchFamily="34" charset="0"/>
            </a:endParaRPr>
          </a:p>
          <a:p>
            <a:pPr marL="171450" indent="-171450">
              <a:buFont typeface="Arial"/>
              <a:buChar char="•"/>
            </a:pPr>
            <a:r>
              <a:rPr lang="en-CA" sz="1100" kern="1200" dirty="0" smtClean="0">
                <a:solidFill>
                  <a:schemeClr val="tx1"/>
                </a:solidFill>
                <a:effectLst/>
                <a:latin typeface="+mn-lt"/>
                <a:ea typeface="+mn-ea"/>
                <a:cs typeface="Arial" pitchFamily="34" charset="0"/>
              </a:rPr>
              <a:t>A strain is an injury (pull or tear) of a muscle or tendon in the body. Tendons attach muscle to bone.  Strains are much more common than sprains.  Strains are more often a result of over exertion, rather than repetition.</a:t>
            </a:r>
            <a:endParaRPr lang="en-US" sz="1100" kern="1200" dirty="0" smtClean="0">
              <a:solidFill>
                <a:schemeClr val="tx1"/>
              </a:solidFill>
              <a:effectLst/>
              <a:latin typeface="+mn-lt"/>
              <a:ea typeface="+mn-ea"/>
              <a:cs typeface="Arial" pitchFamily="34" charset="0"/>
            </a:endParaRPr>
          </a:p>
          <a:p>
            <a:endParaRPr lang="en-US" sz="1100" dirty="0" smtClean="0">
              <a:latin typeface="+mn-lt"/>
            </a:endParaRPr>
          </a:p>
          <a:p>
            <a:endParaRPr lang="en-US" sz="1100" dirty="0">
              <a:latin typeface="+mn-lt"/>
            </a:endParaRPr>
          </a:p>
        </p:txBody>
      </p:sp>
      <p:sp>
        <p:nvSpPr>
          <p:cNvPr id="4" name="Slide Number Placeholder 3"/>
          <p:cNvSpPr>
            <a:spLocks noGrp="1"/>
          </p:cNvSpPr>
          <p:nvPr>
            <p:ph type="sldNum" sz="quarter" idx="10"/>
          </p:nvPr>
        </p:nvSpPr>
        <p:spPr/>
        <p:txBody>
          <a:bodyPr/>
          <a:lstStyle/>
          <a:p>
            <a:fld id="{F7B7EEAE-5A4B-4215-B704-C976B3A236AA}" type="slidenum">
              <a:rPr lang="en-CA" smtClean="0"/>
              <a:pPr/>
              <a:t>8</a:t>
            </a:fld>
            <a:endParaRPr lang="en-CA"/>
          </a:p>
        </p:txBody>
      </p:sp>
    </p:spTree>
    <p:extLst>
      <p:ext uri="{BB962C8B-B14F-4D97-AF65-F5344CB8AC3E}">
        <p14:creationId xmlns:p14="http://schemas.microsoft.com/office/powerpoint/2010/main" val="29158502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CA" sz="1100" kern="1200" dirty="0" smtClean="0">
                <a:solidFill>
                  <a:schemeClr val="tx1"/>
                </a:solidFill>
                <a:effectLst/>
                <a:latin typeface="Arial"/>
                <a:ea typeface="+mn-ea"/>
                <a:cs typeface="Arial"/>
              </a:rPr>
              <a:t>A</a:t>
            </a:r>
            <a:r>
              <a:rPr lang="en-CA" sz="1100" b="1" kern="1200" dirty="0" smtClean="0">
                <a:solidFill>
                  <a:schemeClr val="tx1"/>
                </a:solidFill>
                <a:effectLst/>
                <a:latin typeface="Arial"/>
                <a:ea typeface="+mn-ea"/>
                <a:cs typeface="Arial"/>
              </a:rPr>
              <a:t> </a:t>
            </a:r>
            <a:r>
              <a:rPr lang="en-CA" sz="1100" kern="1200" dirty="0" smtClean="0">
                <a:solidFill>
                  <a:schemeClr val="tx1"/>
                </a:solidFill>
                <a:effectLst/>
                <a:latin typeface="Arial"/>
                <a:ea typeface="+mn-ea"/>
                <a:cs typeface="Arial"/>
              </a:rPr>
              <a:t>Risk Factor is a situation which medical and scientific research indicates may cause or contribute to a disorder. Risk factors may create hazards individually or in combination with other factors. We will be talking about 5 recognized risk factors including force, duration, repetition, contact stress and posture.</a:t>
            </a:r>
            <a:endParaRPr lang="en-US" sz="1100" kern="1200" dirty="0" smtClean="0">
              <a:solidFill>
                <a:schemeClr val="tx1"/>
              </a:solidFill>
              <a:effectLst/>
              <a:latin typeface="Arial"/>
              <a:ea typeface="+mn-ea"/>
              <a:cs typeface="Arial"/>
            </a:endParaRPr>
          </a:p>
        </p:txBody>
      </p:sp>
      <p:sp>
        <p:nvSpPr>
          <p:cNvPr id="4" name="Slide Number Placeholder 3"/>
          <p:cNvSpPr>
            <a:spLocks noGrp="1"/>
          </p:cNvSpPr>
          <p:nvPr>
            <p:ph type="sldNum" sz="quarter" idx="10"/>
          </p:nvPr>
        </p:nvSpPr>
        <p:spPr/>
        <p:txBody>
          <a:bodyPr/>
          <a:lstStyle/>
          <a:p>
            <a:fld id="{F7B7EEAE-5A4B-4215-B704-C976B3A236AA}" type="slidenum">
              <a:rPr lang="en-CA" smtClean="0"/>
              <a:pPr/>
              <a:t>9</a:t>
            </a:fld>
            <a:endParaRPr lang="en-CA"/>
          </a:p>
        </p:txBody>
      </p:sp>
    </p:spTree>
    <p:extLst>
      <p:ext uri="{BB962C8B-B14F-4D97-AF65-F5344CB8AC3E}">
        <p14:creationId xmlns:p14="http://schemas.microsoft.com/office/powerpoint/2010/main" val="27383738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35170" name="Group 2"/>
          <p:cNvGrpSpPr>
            <a:grpSpLocks/>
          </p:cNvGrpSpPr>
          <p:nvPr/>
        </p:nvGrpSpPr>
        <p:grpSpPr bwMode="auto">
          <a:xfrm>
            <a:off x="0" y="0"/>
            <a:ext cx="9148763" cy="6856413"/>
            <a:chOff x="0" y="0"/>
            <a:chExt cx="5763" cy="4319"/>
          </a:xfrm>
        </p:grpSpPr>
        <p:sp>
          <p:nvSpPr>
            <p:cNvPr id="135171" name="Rectangle 3"/>
            <p:cNvSpPr>
              <a:spLocks noChangeArrowheads="1"/>
            </p:cNvSpPr>
            <p:nvPr/>
          </p:nvSpPr>
          <p:spPr bwMode="ltGray">
            <a:xfrm>
              <a:off x="0" y="0"/>
              <a:ext cx="528" cy="4319"/>
            </a:xfrm>
            <a:prstGeom prst="rect">
              <a:avLst/>
            </a:prstGeom>
            <a:gradFill rotWithShape="1">
              <a:gsLst>
                <a:gs pos="0">
                  <a:srgbClr val="FFA829">
                    <a:gamma/>
                    <a:shade val="46275"/>
                    <a:invGamma/>
                  </a:srgbClr>
                </a:gs>
                <a:gs pos="50000">
                  <a:srgbClr val="FFA829"/>
                </a:gs>
                <a:gs pos="100000">
                  <a:srgbClr val="FFA829">
                    <a:gamma/>
                    <a:shade val="46275"/>
                    <a:invGamma/>
                  </a:srgbClr>
                </a:gs>
              </a:gsLst>
              <a:lin ang="5400000" scaled="1"/>
            </a:gradFill>
            <a:ln w="9525">
              <a:noFill/>
              <a:miter lim="800000"/>
              <a:headEnd/>
              <a:tailEnd/>
            </a:ln>
            <a:effectLst/>
          </p:spPr>
          <p:txBody>
            <a:bodyPr wrap="none" anchor="ctr"/>
            <a:lstStyle/>
            <a:p>
              <a:endParaRPr lang="en-US"/>
            </a:p>
          </p:txBody>
        </p:sp>
        <p:sp>
          <p:nvSpPr>
            <p:cNvPr id="135172" name="Line 4"/>
            <p:cNvSpPr>
              <a:spLocks noChangeShapeType="1"/>
            </p:cNvSpPr>
            <p:nvPr/>
          </p:nvSpPr>
          <p:spPr bwMode="ltGray">
            <a:xfrm>
              <a:off x="0" y="231"/>
              <a:ext cx="5760" cy="0"/>
            </a:xfrm>
            <a:prstGeom prst="line">
              <a:avLst/>
            </a:prstGeom>
            <a:noFill/>
            <a:ln w="12700">
              <a:solidFill>
                <a:srgbClr val="FF9933"/>
              </a:solidFill>
              <a:round/>
              <a:headEnd type="none" w="sm" len="sm"/>
              <a:tailEnd type="none" w="sm" len="sm"/>
            </a:ln>
            <a:effectLst/>
          </p:spPr>
          <p:txBody>
            <a:bodyPr/>
            <a:lstStyle/>
            <a:p>
              <a:endParaRPr lang="en-US"/>
            </a:p>
          </p:txBody>
        </p:sp>
        <p:sp>
          <p:nvSpPr>
            <p:cNvPr id="135173" name="Line 5"/>
            <p:cNvSpPr>
              <a:spLocks noChangeShapeType="1"/>
            </p:cNvSpPr>
            <p:nvPr/>
          </p:nvSpPr>
          <p:spPr bwMode="auto">
            <a:xfrm>
              <a:off x="0" y="285"/>
              <a:ext cx="5763" cy="0"/>
            </a:xfrm>
            <a:prstGeom prst="line">
              <a:avLst/>
            </a:prstGeom>
            <a:noFill/>
            <a:ln w="12700">
              <a:solidFill>
                <a:schemeClr val="tx1"/>
              </a:solidFill>
              <a:round/>
              <a:headEnd type="none" w="sm" len="sm"/>
              <a:tailEnd type="none" w="sm" len="sm"/>
            </a:ln>
            <a:effectLst/>
          </p:spPr>
          <p:txBody>
            <a:bodyPr/>
            <a:lstStyle/>
            <a:p>
              <a:endParaRPr lang="en-US"/>
            </a:p>
          </p:txBody>
        </p:sp>
        <p:sp>
          <p:nvSpPr>
            <p:cNvPr id="135174" name="Line 6"/>
            <p:cNvSpPr>
              <a:spLocks noChangeShapeType="1"/>
            </p:cNvSpPr>
            <p:nvPr/>
          </p:nvSpPr>
          <p:spPr bwMode="auto">
            <a:xfrm>
              <a:off x="0" y="3972"/>
              <a:ext cx="5760" cy="0"/>
            </a:xfrm>
            <a:prstGeom prst="line">
              <a:avLst/>
            </a:prstGeom>
            <a:noFill/>
            <a:ln w="12700">
              <a:solidFill>
                <a:schemeClr val="tx1"/>
              </a:solidFill>
              <a:round/>
              <a:headEnd type="none" w="sm" len="sm"/>
              <a:tailEnd type="none" w="sm" len="sm"/>
            </a:ln>
            <a:effectLst/>
          </p:spPr>
          <p:txBody>
            <a:bodyPr/>
            <a:lstStyle/>
            <a:p>
              <a:endParaRPr lang="en-US"/>
            </a:p>
          </p:txBody>
        </p:sp>
        <p:sp>
          <p:nvSpPr>
            <p:cNvPr id="135175" name="Line 7"/>
            <p:cNvSpPr>
              <a:spLocks noChangeShapeType="1"/>
            </p:cNvSpPr>
            <p:nvPr/>
          </p:nvSpPr>
          <p:spPr bwMode="ltGray">
            <a:xfrm>
              <a:off x="0" y="4044"/>
              <a:ext cx="5763" cy="0"/>
            </a:xfrm>
            <a:prstGeom prst="line">
              <a:avLst/>
            </a:prstGeom>
            <a:noFill/>
            <a:ln w="12700">
              <a:solidFill>
                <a:srgbClr val="FF9933"/>
              </a:solidFill>
              <a:round/>
              <a:headEnd type="none" w="sm" len="sm"/>
              <a:tailEnd type="none" w="sm" len="sm"/>
            </a:ln>
            <a:effectLst/>
          </p:spPr>
          <p:txBody>
            <a:bodyPr/>
            <a:lstStyle/>
            <a:p>
              <a:endParaRPr lang="en-US"/>
            </a:p>
          </p:txBody>
        </p:sp>
      </p:grpSp>
      <p:sp>
        <p:nvSpPr>
          <p:cNvPr id="135176" name="Rectangle 8"/>
          <p:cNvSpPr>
            <a:spLocks noGrp="1" noChangeArrowheads="1"/>
          </p:cNvSpPr>
          <p:nvPr>
            <p:ph type="ctrTitle" sz="quarter"/>
          </p:nvPr>
        </p:nvSpPr>
        <p:spPr>
          <a:xfrm>
            <a:off x="1066800" y="2286000"/>
            <a:ext cx="7772400" cy="1143000"/>
          </a:xfrm>
        </p:spPr>
        <p:txBody>
          <a:bodyPr/>
          <a:lstStyle>
            <a:lvl1pPr>
              <a:defRPr>
                <a:solidFill>
                  <a:schemeClr val="tx1"/>
                </a:solidFill>
              </a:defRPr>
            </a:lvl1pPr>
          </a:lstStyle>
          <a:p>
            <a:r>
              <a:rPr lang="en-CA" dirty="0"/>
              <a:t>Click to edit Master title style</a:t>
            </a:r>
          </a:p>
        </p:txBody>
      </p:sp>
      <p:sp>
        <p:nvSpPr>
          <p:cNvPr id="135177" name="Rectangle 9"/>
          <p:cNvSpPr>
            <a:spLocks noGrp="1" noChangeArrowheads="1"/>
          </p:cNvSpPr>
          <p:nvPr>
            <p:ph type="subTitle" sz="quarter" idx="1"/>
          </p:nvPr>
        </p:nvSpPr>
        <p:spPr>
          <a:xfrm>
            <a:off x="1752600" y="3886200"/>
            <a:ext cx="6400800" cy="1752600"/>
          </a:xfrm>
        </p:spPr>
        <p:txBody>
          <a:bodyPr/>
          <a:lstStyle>
            <a:lvl1pPr marL="0" indent="0" algn="ctr">
              <a:buFontTx/>
              <a:buNone/>
              <a:defRPr/>
            </a:lvl1pPr>
          </a:lstStyle>
          <a:p>
            <a:r>
              <a:rPr lang="en-CA"/>
              <a:t>Click to edit Master subtitle style</a:t>
            </a:r>
          </a:p>
        </p:txBody>
      </p:sp>
      <p:sp>
        <p:nvSpPr>
          <p:cNvPr id="135178" name="Rectangle 10"/>
          <p:cNvSpPr>
            <a:spLocks noGrp="1" noChangeArrowheads="1"/>
          </p:cNvSpPr>
          <p:nvPr>
            <p:ph type="dt" sz="quarter" idx="2"/>
          </p:nvPr>
        </p:nvSpPr>
        <p:spPr/>
        <p:txBody>
          <a:bodyPr/>
          <a:lstStyle>
            <a:lvl1pPr>
              <a:defRPr/>
            </a:lvl1pPr>
          </a:lstStyle>
          <a:p>
            <a:endParaRPr lang="en-CA"/>
          </a:p>
        </p:txBody>
      </p:sp>
      <p:sp>
        <p:nvSpPr>
          <p:cNvPr id="135179" name="Rectangle 11"/>
          <p:cNvSpPr>
            <a:spLocks noGrp="1" noChangeArrowheads="1"/>
          </p:cNvSpPr>
          <p:nvPr>
            <p:ph type="ftr" sz="quarter" idx="3"/>
          </p:nvPr>
        </p:nvSpPr>
        <p:spPr/>
        <p:txBody>
          <a:bodyPr/>
          <a:lstStyle>
            <a:lvl1pPr>
              <a:defRPr/>
            </a:lvl1pPr>
          </a:lstStyle>
          <a:p>
            <a:endParaRPr lang="en-CA"/>
          </a:p>
        </p:txBody>
      </p:sp>
      <p:sp>
        <p:nvSpPr>
          <p:cNvPr id="135180" name="Rectangle 12"/>
          <p:cNvSpPr>
            <a:spLocks noGrp="1" noChangeArrowheads="1"/>
          </p:cNvSpPr>
          <p:nvPr>
            <p:ph type="sldNum" sz="quarter" idx="4"/>
          </p:nvPr>
        </p:nvSpPr>
        <p:spPr/>
        <p:txBody>
          <a:bodyPr/>
          <a:lstStyle>
            <a:lvl1pPr>
              <a:defRPr/>
            </a:lvl1pPr>
          </a:lstStyle>
          <a:p>
            <a:fld id="{D79EEEAF-D704-4EFB-9D3C-13A20E12BAEF}" type="slidenum">
              <a:rPr lang="en-CA"/>
              <a:pPr/>
              <a:t>‹#›</a:t>
            </a:fld>
            <a:endParaRPr lang="en-CA"/>
          </a:p>
        </p:txBody>
      </p:sp>
      <p:pic>
        <p:nvPicPr>
          <p:cNvPr id="1026" name="Picture 2" descr="P:\Logos\BCMSA-text-colour 75.jpg"/>
          <p:cNvPicPr>
            <a:picLocks noChangeAspect="1" noChangeArrowheads="1"/>
          </p:cNvPicPr>
          <p:nvPr userDrawn="1"/>
        </p:nvPicPr>
        <p:blipFill>
          <a:blip r:embed="rId2" cstate="print"/>
          <a:srcRect/>
          <a:stretch>
            <a:fillRect/>
          </a:stretch>
        </p:blipFill>
        <p:spPr bwMode="auto">
          <a:xfrm>
            <a:off x="7179054" y="5877272"/>
            <a:ext cx="1964946" cy="980728"/>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04AE963B-28A2-4A62-9D09-4C9E36CC8CB4}" type="slidenum">
              <a:rPr lang="en-CA"/>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808BB480-DA9F-459A-B175-66EC38866FD7}" type="slidenum">
              <a:rPr lang="en-CA"/>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3589E9DB-8E96-4D37-A7A0-E390C8278AB3}" type="slidenum">
              <a:rPr lang="en-CA"/>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BE65A63E-1E8C-46BD-90FA-0BEF6BD47D65}" type="slidenum">
              <a:rPr lang="en-CA"/>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CA"/>
          </a:p>
        </p:txBody>
      </p:sp>
      <p:sp>
        <p:nvSpPr>
          <p:cNvPr id="6" name="Footer Placeholder 5"/>
          <p:cNvSpPr>
            <a:spLocks noGrp="1"/>
          </p:cNvSpPr>
          <p:nvPr>
            <p:ph type="ftr" sz="quarter" idx="11"/>
          </p:nvPr>
        </p:nvSpPr>
        <p:spPr/>
        <p:txBody>
          <a:bodyPr/>
          <a:lstStyle>
            <a:lvl1pPr>
              <a:defRPr/>
            </a:lvl1pPr>
          </a:lstStyle>
          <a:p>
            <a:endParaRPr lang="en-CA"/>
          </a:p>
        </p:txBody>
      </p:sp>
      <p:sp>
        <p:nvSpPr>
          <p:cNvPr id="7" name="Slide Number Placeholder 6"/>
          <p:cNvSpPr>
            <a:spLocks noGrp="1"/>
          </p:cNvSpPr>
          <p:nvPr>
            <p:ph type="sldNum" sz="quarter" idx="12"/>
          </p:nvPr>
        </p:nvSpPr>
        <p:spPr/>
        <p:txBody>
          <a:bodyPr/>
          <a:lstStyle>
            <a:lvl1pPr>
              <a:defRPr/>
            </a:lvl1pPr>
          </a:lstStyle>
          <a:p>
            <a:fld id="{8E1E160B-E729-482A-9578-13C8EC9B3F2A}" type="slidenum">
              <a:rPr lang="en-CA"/>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CA"/>
          </a:p>
        </p:txBody>
      </p:sp>
      <p:sp>
        <p:nvSpPr>
          <p:cNvPr id="8" name="Footer Placeholder 7"/>
          <p:cNvSpPr>
            <a:spLocks noGrp="1"/>
          </p:cNvSpPr>
          <p:nvPr>
            <p:ph type="ftr" sz="quarter" idx="11"/>
          </p:nvPr>
        </p:nvSpPr>
        <p:spPr/>
        <p:txBody>
          <a:bodyPr/>
          <a:lstStyle>
            <a:lvl1pPr>
              <a:defRPr/>
            </a:lvl1pPr>
          </a:lstStyle>
          <a:p>
            <a:endParaRPr lang="en-CA"/>
          </a:p>
        </p:txBody>
      </p:sp>
      <p:sp>
        <p:nvSpPr>
          <p:cNvPr id="9" name="Slide Number Placeholder 8"/>
          <p:cNvSpPr>
            <a:spLocks noGrp="1"/>
          </p:cNvSpPr>
          <p:nvPr>
            <p:ph type="sldNum" sz="quarter" idx="12"/>
          </p:nvPr>
        </p:nvSpPr>
        <p:spPr/>
        <p:txBody>
          <a:bodyPr/>
          <a:lstStyle>
            <a:lvl1pPr>
              <a:defRPr/>
            </a:lvl1pPr>
          </a:lstStyle>
          <a:p>
            <a:fld id="{209917D7-65CC-48F3-9D1B-4AD0AF8A271E}" type="slidenum">
              <a:rPr lang="en-CA"/>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CA"/>
          </a:p>
        </p:txBody>
      </p:sp>
      <p:sp>
        <p:nvSpPr>
          <p:cNvPr id="4" name="Footer Placeholder 3"/>
          <p:cNvSpPr>
            <a:spLocks noGrp="1"/>
          </p:cNvSpPr>
          <p:nvPr>
            <p:ph type="ftr" sz="quarter" idx="11"/>
          </p:nvPr>
        </p:nvSpPr>
        <p:spPr/>
        <p:txBody>
          <a:bodyPr/>
          <a:lstStyle>
            <a:lvl1pPr>
              <a:defRPr/>
            </a:lvl1pPr>
          </a:lstStyle>
          <a:p>
            <a:endParaRPr lang="en-CA"/>
          </a:p>
        </p:txBody>
      </p:sp>
      <p:sp>
        <p:nvSpPr>
          <p:cNvPr id="5" name="Slide Number Placeholder 4"/>
          <p:cNvSpPr>
            <a:spLocks noGrp="1"/>
          </p:cNvSpPr>
          <p:nvPr>
            <p:ph type="sldNum" sz="quarter" idx="12"/>
          </p:nvPr>
        </p:nvSpPr>
        <p:spPr/>
        <p:txBody>
          <a:bodyPr/>
          <a:lstStyle>
            <a:lvl1pPr>
              <a:defRPr/>
            </a:lvl1pPr>
          </a:lstStyle>
          <a:p>
            <a:fld id="{069CDAB3-9270-4D3E-8AED-3445DABFBE6C}" type="slidenum">
              <a:rPr lang="en-CA"/>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CA"/>
          </a:p>
        </p:txBody>
      </p:sp>
      <p:sp>
        <p:nvSpPr>
          <p:cNvPr id="3" name="Footer Placeholder 2"/>
          <p:cNvSpPr>
            <a:spLocks noGrp="1"/>
          </p:cNvSpPr>
          <p:nvPr>
            <p:ph type="ftr" sz="quarter" idx="11"/>
          </p:nvPr>
        </p:nvSpPr>
        <p:spPr/>
        <p:txBody>
          <a:bodyPr/>
          <a:lstStyle>
            <a:lvl1pPr>
              <a:defRPr/>
            </a:lvl1pPr>
          </a:lstStyle>
          <a:p>
            <a:endParaRPr lang="en-CA"/>
          </a:p>
        </p:txBody>
      </p:sp>
      <p:sp>
        <p:nvSpPr>
          <p:cNvPr id="4" name="Slide Number Placeholder 3"/>
          <p:cNvSpPr>
            <a:spLocks noGrp="1"/>
          </p:cNvSpPr>
          <p:nvPr>
            <p:ph type="sldNum" sz="quarter" idx="12"/>
          </p:nvPr>
        </p:nvSpPr>
        <p:spPr/>
        <p:txBody>
          <a:bodyPr/>
          <a:lstStyle>
            <a:lvl1pPr>
              <a:defRPr/>
            </a:lvl1pPr>
          </a:lstStyle>
          <a:p>
            <a:fld id="{1ADA79E7-8A48-45F4-B17F-91BDD32035FE}" type="slidenum">
              <a:rPr lang="en-CA"/>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CA"/>
          </a:p>
        </p:txBody>
      </p:sp>
      <p:sp>
        <p:nvSpPr>
          <p:cNvPr id="6" name="Footer Placeholder 5"/>
          <p:cNvSpPr>
            <a:spLocks noGrp="1"/>
          </p:cNvSpPr>
          <p:nvPr>
            <p:ph type="ftr" sz="quarter" idx="11"/>
          </p:nvPr>
        </p:nvSpPr>
        <p:spPr/>
        <p:txBody>
          <a:bodyPr/>
          <a:lstStyle>
            <a:lvl1pPr>
              <a:defRPr/>
            </a:lvl1pPr>
          </a:lstStyle>
          <a:p>
            <a:endParaRPr lang="en-CA"/>
          </a:p>
        </p:txBody>
      </p:sp>
      <p:sp>
        <p:nvSpPr>
          <p:cNvPr id="7" name="Slide Number Placeholder 6"/>
          <p:cNvSpPr>
            <a:spLocks noGrp="1"/>
          </p:cNvSpPr>
          <p:nvPr>
            <p:ph type="sldNum" sz="quarter" idx="12"/>
          </p:nvPr>
        </p:nvSpPr>
        <p:spPr/>
        <p:txBody>
          <a:bodyPr/>
          <a:lstStyle>
            <a:lvl1pPr>
              <a:defRPr/>
            </a:lvl1pPr>
          </a:lstStyle>
          <a:p>
            <a:fld id="{1A93F124-A484-4C94-BE6F-098BA8EE57CD}" type="slidenum">
              <a:rPr lang="en-CA"/>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CA"/>
          </a:p>
        </p:txBody>
      </p:sp>
      <p:sp>
        <p:nvSpPr>
          <p:cNvPr id="6" name="Footer Placeholder 5"/>
          <p:cNvSpPr>
            <a:spLocks noGrp="1"/>
          </p:cNvSpPr>
          <p:nvPr>
            <p:ph type="ftr" sz="quarter" idx="11"/>
          </p:nvPr>
        </p:nvSpPr>
        <p:spPr/>
        <p:txBody>
          <a:bodyPr/>
          <a:lstStyle>
            <a:lvl1pPr>
              <a:defRPr/>
            </a:lvl1pPr>
          </a:lstStyle>
          <a:p>
            <a:endParaRPr lang="en-CA"/>
          </a:p>
        </p:txBody>
      </p:sp>
      <p:sp>
        <p:nvSpPr>
          <p:cNvPr id="7" name="Slide Number Placeholder 6"/>
          <p:cNvSpPr>
            <a:spLocks noGrp="1"/>
          </p:cNvSpPr>
          <p:nvPr>
            <p:ph type="sldNum" sz="quarter" idx="12"/>
          </p:nvPr>
        </p:nvSpPr>
        <p:spPr/>
        <p:txBody>
          <a:bodyPr/>
          <a:lstStyle>
            <a:lvl1pPr>
              <a:defRPr/>
            </a:lvl1pPr>
          </a:lstStyle>
          <a:p>
            <a:fld id="{B408F467-03F0-4CF3-8914-AAEC071FB80C}" type="slidenum">
              <a:rPr lang="en-CA"/>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4146" name="Group 2"/>
          <p:cNvGrpSpPr>
            <a:grpSpLocks/>
          </p:cNvGrpSpPr>
          <p:nvPr/>
        </p:nvGrpSpPr>
        <p:grpSpPr bwMode="auto">
          <a:xfrm>
            <a:off x="0" y="0"/>
            <a:ext cx="9148763" cy="6856413"/>
            <a:chOff x="0" y="0"/>
            <a:chExt cx="5763" cy="4319"/>
          </a:xfrm>
        </p:grpSpPr>
        <p:sp>
          <p:nvSpPr>
            <p:cNvPr id="134147" name="Rectangle 3"/>
            <p:cNvSpPr>
              <a:spLocks noChangeArrowheads="1"/>
            </p:cNvSpPr>
            <p:nvPr/>
          </p:nvSpPr>
          <p:spPr bwMode="ltGray">
            <a:xfrm>
              <a:off x="0" y="0"/>
              <a:ext cx="528" cy="4319"/>
            </a:xfrm>
            <a:prstGeom prst="rect">
              <a:avLst/>
            </a:prstGeom>
            <a:gradFill rotWithShape="1">
              <a:gsLst>
                <a:gs pos="0">
                  <a:srgbClr val="FFA829">
                    <a:gamma/>
                    <a:shade val="46275"/>
                    <a:invGamma/>
                  </a:srgbClr>
                </a:gs>
                <a:gs pos="50000">
                  <a:srgbClr val="FFA829"/>
                </a:gs>
                <a:gs pos="100000">
                  <a:srgbClr val="FFA829">
                    <a:gamma/>
                    <a:shade val="46275"/>
                    <a:invGamma/>
                  </a:srgbClr>
                </a:gs>
              </a:gsLst>
              <a:lin ang="5400000" scaled="1"/>
            </a:gradFill>
            <a:ln w="9525">
              <a:noFill/>
              <a:miter lim="800000"/>
              <a:headEnd/>
              <a:tailEnd/>
            </a:ln>
            <a:effectLst/>
          </p:spPr>
          <p:txBody>
            <a:bodyPr wrap="none" anchor="ctr"/>
            <a:lstStyle/>
            <a:p>
              <a:endParaRPr lang="en-US"/>
            </a:p>
          </p:txBody>
        </p:sp>
        <p:sp>
          <p:nvSpPr>
            <p:cNvPr id="134148" name="Line 4"/>
            <p:cNvSpPr>
              <a:spLocks noChangeShapeType="1"/>
            </p:cNvSpPr>
            <p:nvPr/>
          </p:nvSpPr>
          <p:spPr bwMode="ltGray">
            <a:xfrm>
              <a:off x="0" y="231"/>
              <a:ext cx="5763" cy="0"/>
            </a:xfrm>
            <a:prstGeom prst="line">
              <a:avLst/>
            </a:prstGeom>
            <a:noFill/>
            <a:ln w="12700">
              <a:solidFill>
                <a:srgbClr val="FF9933"/>
              </a:solidFill>
              <a:round/>
              <a:headEnd type="none" w="sm" len="sm"/>
              <a:tailEnd type="none" w="sm" len="sm"/>
            </a:ln>
            <a:effectLst/>
          </p:spPr>
          <p:txBody>
            <a:bodyPr/>
            <a:lstStyle/>
            <a:p>
              <a:endParaRPr lang="en-US"/>
            </a:p>
          </p:txBody>
        </p:sp>
        <p:sp>
          <p:nvSpPr>
            <p:cNvPr id="134149" name="Line 5"/>
            <p:cNvSpPr>
              <a:spLocks noChangeShapeType="1"/>
            </p:cNvSpPr>
            <p:nvPr/>
          </p:nvSpPr>
          <p:spPr bwMode="black">
            <a:xfrm>
              <a:off x="0" y="285"/>
              <a:ext cx="5760" cy="0"/>
            </a:xfrm>
            <a:prstGeom prst="line">
              <a:avLst/>
            </a:prstGeom>
            <a:noFill/>
            <a:ln w="12700">
              <a:solidFill>
                <a:schemeClr val="tx1"/>
              </a:solidFill>
              <a:round/>
              <a:headEnd type="none" w="sm" len="sm"/>
              <a:tailEnd type="none" w="sm" len="sm"/>
            </a:ln>
            <a:effectLst/>
          </p:spPr>
          <p:txBody>
            <a:bodyPr/>
            <a:lstStyle/>
            <a:p>
              <a:endParaRPr lang="en-US"/>
            </a:p>
          </p:txBody>
        </p:sp>
        <p:sp>
          <p:nvSpPr>
            <p:cNvPr id="134150" name="Line 6"/>
            <p:cNvSpPr>
              <a:spLocks noChangeShapeType="1"/>
            </p:cNvSpPr>
            <p:nvPr/>
          </p:nvSpPr>
          <p:spPr bwMode="black">
            <a:xfrm>
              <a:off x="0" y="3972"/>
              <a:ext cx="5763" cy="0"/>
            </a:xfrm>
            <a:prstGeom prst="line">
              <a:avLst/>
            </a:prstGeom>
            <a:noFill/>
            <a:ln w="12700">
              <a:solidFill>
                <a:schemeClr val="tx1"/>
              </a:solidFill>
              <a:round/>
              <a:headEnd type="none" w="sm" len="sm"/>
              <a:tailEnd type="none" w="sm" len="sm"/>
            </a:ln>
            <a:effectLst/>
          </p:spPr>
          <p:txBody>
            <a:bodyPr/>
            <a:lstStyle/>
            <a:p>
              <a:endParaRPr lang="en-US"/>
            </a:p>
          </p:txBody>
        </p:sp>
        <p:sp>
          <p:nvSpPr>
            <p:cNvPr id="134151" name="Line 7"/>
            <p:cNvSpPr>
              <a:spLocks noChangeShapeType="1"/>
            </p:cNvSpPr>
            <p:nvPr/>
          </p:nvSpPr>
          <p:spPr bwMode="ltGray">
            <a:xfrm>
              <a:off x="0" y="4044"/>
              <a:ext cx="5763" cy="0"/>
            </a:xfrm>
            <a:prstGeom prst="line">
              <a:avLst/>
            </a:prstGeom>
            <a:noFill/>
            <a:ln w="12700">
              <a:solidFill>
                <a:srgbClr val="FF9933"/>
              </a:solidFill>
              <a:round/>
              <a:headEnd type="none" w="sm" len="sm"/>
              <a:tailEnd type="none" w="sm" len="sm"/>
            </a:ln>
            <a:effectLst/>
          </p:spPr>
          <p:txBody>
            <a:bodyPr/>
            <a:lstStyle/>
            <a:p>
              <a:endParaRPr lang="en-US"/>
            </a:p>
          </p:txBody>
        </p:sp>
      </p:grpSp>
      <p:sp>
        <p:nvSpPr>
          <p:cNvPr id="134152" name="Rectangle 8"/>
          <p:cNvSpPr>
            <a:spLocks noGrp="1" noChangeArrowheads="1"/>
          </p:cNvSpPr>
          <p:nvPr>
            <p:ph type="title"/>
          </p:nvPr>
        </p:nvSpPr>
        <p:spPr bwMode="auto">
          <a:xfrm>
            <a:off x="1066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CA" dirty="0" smtClean="0"/>
              <a:t>Click to edit Master title style</a:t>
            </a:r>
          </a:p>
        </p:txBody>
      </p:sp>
      <p:sp>
        <p:nvSpPr>
          <p:cNvPr id="134153" name="Rectangle 9"/>
          <p:cNvSpPr>
            <a:spLocks noGrp="1" noChangeArrowheads="1"/>
          </p:cNvSpPr>
          <p:nvPr>
            <p:ph type="body" idx="1"/>
          </p:nvPr>
        </p:nvSpPr>
        <p:spPr bwMode="auto">
          <a:xfrm>
            <a:off x="1066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p>
        </p:txBody>
      </p:sp>
      <p:sp>
        <p:nvSpPr>
          <p:cNvPr id="134154" name="Rectangle 10"/>
          <p:cNvSpPr>
            <a:spLocks noGrp="1" noChangeArrowheads="1"/>
          </p:cNvSpPr>
          <p:nvPr>
            <p:ph type="dt" sz="half" idx="2"/>
          </p:nvPr>
        </p:nvSpPr>
        <p:spPr bwMode="auto">
          <a:xfrm>
            <a:off x="1066800" y="63992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defRPr sz="1400"/>
            </a:lvl1pPr>
          </a:lstStyle>
          <a:p>
            <a:endParaRPr lang="en-CA"/>
          </a:p>
        </p:txBody>
      </p:sp>
      <p:sp>
        <p:nvSpPr>
          <p:cNvPr id="134155" name="Rectangle 11"/>
          <p:cNvSpPr>
            <a:spLocks noGrp="1" noChangeArrowheads="1"/>
          </p:cNvSpPr>
          <p:nvPr>
            <p:ph type="ftr" sz="quarter" idx="3"/>
          </p:nvPr>
        </p:nvSpPr>
        <p:spPr bwMode="auto">
          <a:xfrm>
            <a:off x="3505200" y="6399213"/>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400"/>
            </a:lvl1pPr>
          </a:lstStyle>
          <a:p>
            <a:endParaRPr lang="en-CA"/>
          </a:p>
        </p:txBody>
      </p:sp>
      <p:sp>
        <p:nvSpPr>
          <p:cNvPr id="134156" name="Rectangle 12"/>
          <p:cNvSpPr>
            <a:spLocks noGrp="1" noChangeArrowheads="1"/>
          </p:cNvSpPr>
          <p:nvPr>
            <p:ph type="sldNum" sz="quarter" idx="4"/>
          </p:nvPr>
        </p:nvSpPr>
        <p:spPr bwMode="auto">
          <a:xfrm>
            <a:off x="6934200" y="63992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400"/>
            </a:lvl1pPr>
          </a:lstStyle>
          <a:p>
            <a:fld id="{EC148CC4-8EBC-4F0D-8E1B-EF6D037289A8}" type="slidenum">
              <a:rPr lang="en-CA"/>
              <a:pPr/>
              <a:t>‹#›</a:t>
            </a:fld>
            <a:endParaRPr lang="en-CA"/>
          </a:p>
        </p:txBody>
      </p:sp>
      <p:pic>
        <p:nvPicPr>
          <p:cNvPr id="2050" name="Picture 2" descr="P:\Logos\BCMSA-text-colour 75.jpg"/>
          <p:cNvPicPr>
            <a:picLocks noChangeAspect="1" noChangeArrowheads="1"/>
          </p:cNvPicPr>
          <p:nvPr userDrawn="1"/>
        </p:nvPicPr>
        <p:blipFill>
          <a:blip r:embed="rId13" cstate="print"/>
          <a:srcRect/>
          <a:stretch>
            <a:fillRect/>
          </a:stretch>
        </p:blipFill>
        <p:spPr bwMode="auto">
          <a:xfrm>
            <a:off x="7184075" y="5879778"/>
            <a:ext cx="1959925" cy="978222"/>
          </a:xfrm>
          <a:prstGeom prst="rect">
            <a:avLst/>
          </a:prstGeom>
          <a:noFill/>
        </p:spPr>
      </p:pic>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rtl="0" fontAlgn="base">
        <a:spcBef>
          <a:spcPct val="0"/>
        </a:spcBef>
        <a:spcAft>
          <a:spcPct val="0"/>
        </a:spcAft>
        <a:defRPr sz="4400" i="1">
          <a:solidFill>
            <a:schemeClr val="tx2"/>
          </a:solidFill>
          <a:latin typeface="+mj-lt"/>
          <a:ea typeface="+mj-ea"/>
          <a:cs typeface="+mj-cs"/>
        </a:defRPr>
      </a:lvl1pPr>
      <a:lvl2pPr algn="l" rtl="0" fontAlgn="base">
        <a:spcBef>
          <a:spcPct val="0"/>
        </a:spcBef>
        <a:spcAft>
          <a:spcPct val="0"/>
        </a:spcAft>
        <a:defRPr sz="4400" i="1">
          <a:solidFill>
            <a:schemeClr val="tx2"/>
          </a:solidFill>
          <a:latin typeface="Arial" pitchFamily="34" charset="0"/>
          <a:cs typeface="Arial" pitchFamily="34" charset="0"/>
        </a:defRPr>
      </a:lvl2pPr>
      <a:lvl3pPr algn="l" rtl="0" fontAlgn="base">
        <a:spcBef>
          <a:spcPct val="0"/>
        </a:spcBef>
        <a:spcAft>
          <a:spcPct val="0"/>
        </a:spcAft>
        <a:defRPr sz="4400" i="1">
          <a:solidFill>
            <a:schemeClr val="tx2"/>
          </a:solidFill>
          <a:latin typeface="Arial" pitchFamily="34" charset="0"/>
          <a:cs typeface="Arial" pitchFamily="34" charset="0"/>
        </a:defRPr>
      </a:lvl3pPr>
      <a:lvl4pPr algn="l" rtl="0" fontAlgn="base">
        <a:spcBef>
          <a:spcPct val="0"/>
        </a:spcBef>
        <a:spcAft>
          <a:spcPct val="0"/>
        </a:spcAft>
        <a:defRPr sz="4400" i="1">
          <a:solidFill>
            <a:schemeClr val="tx2"/>
          </a:solidFill>
          <a:latin typeface="Arial" pitchFamily="34" charset="0"/>
          <a:cs typeface="Arial" pitchFamily="34" charset="0"/>
        </a:defRPr>
      </a:lvl4pPr>
      <a:lvl5pPr algn="l" rtl="0" fontAlgn="base">
        <a:spcBef>
          <a:spcPct val="0"/>
        </a:spcBef>
        <a:spcAft>
          <a:spcPct val="0"/>
        </a:spcAft>
        <a:defRPr sz="4400" i="1">
          <a:solidFill>
            <a:schemeClr val="tx2"/>
          </a:solidFill>
          <a:latin typeface="Arial" pitchFamily="34" charset="0"/>
          <a:cs typeface="Arial" pitchFamily="34" charset="0"/>
        </a:defRPr>
      </a:lvl5pPr>
      <a:lvl6pPr marL="457200" algn="l" rtl="0" fontAlgn="base">
        <a:spcBef>
          <a:spcPct val="0"/>
        </a:spcBef>
        <a:spcAft>
          <a:spcPct val="0"/>
        </a:spcAft>
        <a:defRPr sz="4400" i="1">
          <a:solidFill>
            <a:schemeClr val="tx2"/>
          </a:solidFill>
          <a:latin typeface="Arial" pitchFamily="34" charset="0"/>
          <a:cs typeface="Arial" pitchFamily="34" charset="0"/>
        </a:defRPr>
      </a:lvl6pPr>
      <a:lvl7pPr marL="914400" algn="l" rtl="0" fontAlgn="base">
        <a:spcBef>
          <a:spcPct val="0"/>
        </a:spcBef>
        <a:spcAft>
          <a:spcPct val="0"/>
        </a:spcAft>
        <a:defRPr sz="4400" i="1">
          <a:solidFill>
            <a:schemeClr val="tx2"/>
          </a:solidFill>
          <a:latin typeface="Arial" pitchFamily="34" charset="0"/>
          <a:cs typeface="Arial" pitchFamily="34" charset="0"/>
        </a:defRPr>
      </a:lvl7pPr>
      <a:lvl8pPr marL="1371600" algn="l" rtl="0" fontAlgn="base">
        <a:spcBef>
          <a:spcPct val="0"/>
        </a:spcBef>
        <a:spcAft>
          <a:spcPct val="0"/>
        </a:spcAft>
        <a:defRPr sz="4400" i="1">
          <a:solidFill>
            <a:schemeClr val="tx2"/>
          </a:solidFill>
          <a:latin typeface="Arial" pitchFamily="34" charset="0"/>
          <a:cs typeface="Arial" pitchFamily="34" charset="0"/>
        </a:defRPr>
      </a:lvl8pPr>
      <a:lvl9pPr marL="1828800" algn="l" rtl="0" fontAlgn="base">
        <a:spcBef>
          <a:spcPct val="0"/>
        </a:spcBef>
        <a:spcAft>
          <a:spcPct val="0"/>
        </a:spcAft>
        <a:defRPr sz="4400" i="1">
          <a:solidFill>
            <a:schemeClr val="tx2"/>
          </a:solidFill>
          <a:latin typeface="Arial" pitchFamily="34" charset="0"/>
          <a:cs typeface="Arial" pitchFamily="34" charset="0"/>
        </a:defRPr>
      </a:lvl9pPr>
    </p:titleStyle>
    <p:bodyStyle>
      <a:lvl1pPr marL="342900" indent="-342900" algn="l" rtl="0" fontAlgn="base">
        <a:spcBef>
          <a:spcPct val="20000"/>
        </a:spcBef>
        <a:spcAft>
          <a:spcPct val="0"/>
        </a:spcAft>
        <a:buClr>
          <a:schemeClr val="hlink"/>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Char char="•"/>
        <a:defRPr sz="2800">
          <a:solidFill>
            <a:schemeClr val="tx1"/>
          </a:solidFill>
          <a:latin typeface="+mn-lt"/>
          <a:cs typeface="+mn-cs"/>
        </a:defRPr>
      </a:lvl2pPr>
      <a:lvl3pPr marL="1143000" indent="-228600" algn="l" rtl="0" fontAlgn="base">
        <a:spcBef>
          <a:spcPct val="20000"/>
        </a:spcBef>
        <a:spcAft>
          <a:spcPct val="0"/>
        </a:spcAft>
        <a:buClr>
          <a:schemeClr val="hlink"/>
        </a:buClr>
        <a:buChar char="•"/>
        <a:defRPr sz="2400">
          <a:solidFill>
            <a:schemeClr val="tx1"/>
          </a:solidFill>
          <a:latin typeface="+mn-lt"/>
          <a:cs typeface="+mn-cs"/>
        </a:defRPr>
      </a:lvl3pPr>
      <a:lvl4pPr marL="1600200" indent="-228600" algn="l" rtl="0" fontAlgn="base">
        <a:spcBef>
          <a:spcPct val="20000"/>
        </a:spcBef>
        <a:spcAft>
          <a:spcPct val="0"/>
        </a:spcAft>
        <a:buClr>
          <a:schemeClr val="hlink"/>
        </a:buClr>
        <a:buChar char="•"/>
        <a:defRPr sz="2000">
          <a:solidFill>
            <a:schemeClr val="tx1"/>
          </a:solidFill>
          <a:latin typeface="+mn-lt"/>
          <a:cs typeface="+mn-cs"/>
        </a:defRPr>
      </a:lvl4pPr>
      <a:lvl5pPr marL="2057400" indent="-228600" algn="l" rtl="0" fontAlgn="base">
        <a:spcBef>
          <a:spcPct val="20000"/>
        </a:spcBef>
        <a:spcAft>
          <a:spcPct val="0"/>
        </a:spcAft>
        <a:buClr>
          <a:schemeClr val="hlink"/>
        </a:buClr>
        <a:buChar char="•"/>
        <a:defRPr sz="2000">
          <a:solidFill>
            <a:schemeClr val="tx1"/>
          </a:solidFill>
          <a:latin typeface="+mn-lt"/>
          <a:cs typeface="+mn-cs"/>
        </a:defRPr>
      </a:lvl5pPr>
      <a:lvl6pPr marL="2514600" indent="-228600" algn="l" rtl="0" fontAlgn="base">
        <a:spcBef>
          <a:spcPct val="20000"/>
        </a:spcBef>
        <a:spcAft>
          <a:spcPct val="0"/>
        </a:spcAft>
        <a:buClr>
          <a:schemeClr val="hlink"/>
        </a:buClr>
        <a:buChar char="•"/>
        <a:defRPr sz="2000">
          <a:solidFill>
            <a:schemeClr val="tx1"/>
          </a:solidFill>
          <a:latin typeface="+mn-lt"/>
          <a:cs typeface="+mn-cs"/>
        </a:defRPr>
      </a:lvl6pPr>
      <a:lvl7pPr marL="2971800" indent="-228600" algn="l" rtl="0" fontAlgn="base">
        <a:spcBef>
          <a:spcPct val="20000"/>
        </a:spcBef>
        <a:spcAft>
          <a:spcPct val="0"/>
        </a:spcAft>
        <a:buClr>
          <a:schemeClr val="hlink"/>
        </a:buClr>
        <a:buChar char="•"/>
        <a:defRPr sz="2000">
          <a:solidFill>
            <a:schemeClr val="tx1"/>
          </a:solidFill>
          <a:latin typeface="+mn-lt"/>
          <a:cs typeface="+mn-cs"/>
        </a:defRPr>
      </a:lvl7pPr>
      <a:lvl8pPr marL="3429000" indent="-228600" algn="l" rtl="0" fontAlgn="base">
        <a:spcBef>
          <a:spcPct val="20000"/>
        </a:spcBef>
        <a:spcAft>
          <a:spcPct val="0"/>
        </a:spcAft>
        <a:buClr>
          <a:schemeClr val="hlink"/>
        </a:buClr>
        <a:buChar char="•"/>
        <a:defRPr sz="2000">
          <a:solidFill>
            <a:schemeClr val="tx1"/>
          </a:solidFill>
          <a:latin typeface="+mn-lt"/>
          <a:cs typeface="+mn-cs"/>
        </a:defRPr>
      </a:lvl8pPr>
      <a:lvl9pPr marL="3886200" indent="-228600" algn="l" rtl="0" fontAlgn="base">
        <a:spcBef>
          <a:spcPct val="20000"/>
        </a:spcBef>
        <a:spcAft>
          <a:spcPct val="0"/>
        </a:spcAft>
        <a:buClr>
          <a:schemeClr val="hlink"/>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8"/>
          <p:cNvSpPr>
            <a:spLocks noGrp="1" noChangeArrowheads="1"/>
          </p:cNvSpPr>
          <p:nvPr>
            <p:ph type="ctrTitle"/>
          </p:nvPr>
        </p:nvSpPr>
        <p:spPr>
          <a:xfrm>
            <a:off x="1042988" y="1989138"/>
            <a:ext cx="7772400" cy="1143000"/>
          </a:xfrm>
        </p:spPr>
        <p:txBody>
          <a:bodyPr/>
          <a:lstStyle/>
          <a:p>
            <a:pPr algn="ctr"/>
            <a:r>
              <a:rPr lang="en-US" sz="6600" b="1" i="0" dirty="0" smtClean="0"/>
              <a:t>Ergonomics</a:t>
            </a:r>
            <a:endParaRPr lang="en-US" sz="6600" b="1" i="0" dirty="0"/>
          </a:p>
        </p:txBody>
      </p:sp>
      <p:sp>
        <p:nvSpPr>
          <p:cNvPr id="2057" name="Rectangle 9"/>
          <p:cNvSpPr>
            <a:spLocks noGrp="1" noChangeArrowheads="1"/>
          </p:cNvSpPr>
          <p:nvPr>
            <p:ph type="subTitle" idx="1"/>
          </p:nvPr>
        </p:nvSpPr>
        <p:spPr>
          <a:xfrm>
            <a:off x="4191000" y="4653136"/>
            <a:ext cx="4953000" cy="1143000"/>
          </a:xfrm>
        </p:spPr>
        <p:txBody>
          <a:bodyPr/>
          <a:lstStyle/>
          <a:p>
            <a:pPr algn="r"/>
            <a:endParaRPr lang="en-US" sz="28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a:solidFill>
                  <a:schemeClr val="tx2"/>
                </a:solidFill>
              </a:rPr>
              <a:t>Lift/Lower Force</a:t>
            </a:r>
            <a:endParaRPr lang="en-US" dirty="0"/>
          </a:p>
          <a:p>
            <a:pPr lvl="1"/>
            <a:r>
              <a:rPr lang="en-US" dirty="0"/>
              <a:t>The </a:t>
            </a:r>
            <a:r>
              <a:rPr lang="en-US" dirty="0" smtClean="0"/>
              <a:t>force involved </a:t>
            </a:r>
            <a:r>
              <a:rPr lang="en-US" dirty="0"/>
              <a:t>in lifting </a:t>
            </a:r>
            <a:endParaRPr lang="en-US" dirty="0" smtClean="0"/>
          </a:p>
          <a:p>
            <a:pPr marL="457200" lvl="1" indent="0">
              <a:buNone/>
            </a:pPr>
            <a:r>
              <a:rPr lang="en-US" dirty="0"/>
              <a:t>	</a:t>
            </a:r>
            <a:r>
              <a:rPr lang="en-US" dirty="0" smtClean="0"/>
              <a:t>or </a:t>
            </a:r>
            <a:r>
              <a:rPr lang="en-US" dirty="0"/>
              <a:t>lowering an </a:t>
            </a:r>
            <a:r>
              <a:rPr lang="en-US" dirty="0" smtClean="0"/>
              <a:t>object</a:t>
            </a:r>
            <a:endParaRPr lang="en-US" dirty="0"/>
          </a:p>
        </p:txBody>
      </p:sp>
      <p:pic>
        <p:nvPicPr>
          <p:cNvPr id="4" name="Picture 3" descr="Lifting Forces Risks"/>
          <p:cNvPicPr/>
          <p:nvPr/>
        </p:nvPicPr>
        <p:blipFill>
          <a:blip r:embed="rId3">
            <a:extLst>
              <a:ext uri="{28A0092B-C50C-407E-A947-70E740481C1C}">
                <a14:useLocalDpi xmlns:a14="http://schemas.microsoft.com/office/drawing/2010/main" val="0"/>
              </a:ext>
            </a:extLst>
          </a:blip>
          <a:srcRect/>
          <a:stretch>
            <a:fillRect/>
          </a:stretch>
        </p:blipFill>
        <p:spPr bwMode="auto">
          <a:xfrm>
            <a:off x="6372200" y="1525905"/>
            <a:ext cx="2009775" cy="3806190"/>
          </a:xfrm>
          <a:prstGeom prst="rect">
            <a:avLst/>
          </a:prstGeom>
          <a:noFill/>
          <a:ln>
            <a:noFill/>
          </a:ln>
        </p:spPr>
      </p:pic>
    </p:spTree>
    <p:extLst>
      <p:ext uri="{BB962C8B-B14F-4D97-AF65-F5344CB8AC3E}">
        <p14:creationId xmlns:p14="http://schemas.microsoft.com/office/powerpoint/2010/main" val="3828548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ull hand Grip"/>
          <p:cNvPicPr/>
          <p:nvPr/>
        </p:nvPicPr>
        <p:blipFill>
          <a:blip r:embed="rId3">
            <a:extLst>
              <a:ext uri="{28A0092B-C50C-407E-A947-70E740481C1C}">
                <a14:useLocalDpi xmlns:a14="http://schemas.microsoft.com/office/drawing/2010/main" val="0"/>
              </a:ext>
            </a:extLst>
          </a:blip>
          <a:srcRect/>
          <a:stretch>
            <a:fillRect/>
          </a:stretch>
        </p:blipFill>
        <p:spPr bwMode="auto">
          <a:xfrm>
            <a:off x="6732240" y="2708920"/>
            <a:ext cx="1947401" cy="2416785"/>
          </a:xfrm>
          <a:prstGeom prst="rect">
            <a:avLst/>
          </a:prstGeom>
          <a:noFill/>
          <a:ln>
            <a:noFill/>
          </a:ln>
        </p:spPr>
      </p:pic>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a:xfrm>
            <a:off x="1066800" y="1981200"/>
            <a:ext cx="5881464" cy="4114800"/>
          </a:xfrm>
        </p:spPr>
        <p:txBody>
          <a:bodyPr/>
          <a:lstStyle/>
          <a:p>
            <a:r>
              <a:rPr lang="en-US" dirty="0">
                <a:solidFill>
                  <a:schemeClr val="tx2"/>
                </a:solidFill>
              </a:rPr>
              <a:t>Grip Force</a:t>
            </a:r>
            <a:endParaRPr lang="en-US" dirty="0"/>
          </a:p>
          <a:p>
            <a:pPr lvl="1"/>
            <a:r>
              <a:rPr lang="en-US" dirty="0"/>
              <a:t>The amount of pressure exerted by a worker on a load, such as gripping an unsupported object </a:t>
            </a:r>
          </a:p>
        </p:txBody>
      </p:sp>
    </p:spTree>
    <p:extLst>
      <p:ext uri="{BB962C8B-B14F-4D97-AF65-F5344CB8AC3E}">
        <p14:creationId xmlns:p14="http://schemas.microsoft.com/office/powerpoint/2010/main" val="3440165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a:solidFill>
                  <a:schemeClr val="tx2"/>
                </a:solidFill>
              </a:rPr>
              <a:t>Duration </a:t>
            </a:r>
            <a:endParaRPr lang="en-US" dirty="0"/>
          </a:p>
          <a:p>
            <a:pPr lvl="1"/>
            <a:r>
              <a:rPr lang="en-US" dirty="0"/>
              <a:t>Duration refers to the total time per day the worker is exposed to the risk factors </a:t>
            </a:r>
          </a:p>
        </p:txBody>
      </p:sp>
    </p:spTree>
    <p:extLst>
      <p:ext uri="{BB962C8B-B14F-4D97-AF65-F5344CB8AC3E}">
        <p14:creationId xmlns:p14="http://schemas.microsoft.com/office/powerpoint/2010/main" val="1021157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a:solidFill>
                  <a:schemeClr val="tx2"/>
                </a:solidFill>
              </a:rPr>
              <a:t>Repetition </a:t>
            </a:r>
            <a:endParaRPr lang="en-US" dirty="0"/>
          </a:p>
          <a:p>
            <a:pPr lvl="1"/>
            <a:r>
              <a:rPr lang="en-US" dirty="0"/>
              <a:t>Using the same body part over and over to perform a </a:t>
            </a:r>
            <a:r>
              <a:rPr lang="en-US" dirty="0" smtClean="0"/>
              <a:t>task</a:t>
            </a:r>
            <a:endParaRPr lang="en-US" dirty="0"/>
          </a:p>
        </p:txBody>
      </p:sp>
    </p:spTree>
    <p:extLst>
      <p:ext uri="{BB962C8B-B14F-4D97-AF65-F5344CB8AC3E}">
        <p14:creationId xmlns:p14="http://schemas.microsoft.com/office/powerpoint/2010/main" val="3963901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a:solidFill>
                  <a:schemeClr val="tx2"/>
                </a:solidFill>
              </a:rPr>
              <a:t>Contact Stress</a:t>
            </a:r>
            <a:endParaRPr lang="en-US" dirty="0"/>
          </a:p>
          <a:p>
            <a:pPr lvl="1"/>
            <a:r>
              <a:rPr lang="en-US" dirty="0" smtClean="0"/>
              <a:t>Occurs when a hard object </a:t>
            </a:r>
            <a:r>
              <a:rPr lang="en-US" dirty="0"/>
              <a:t>comes in contact with a small area of </a:t>
            </a:r>
            <a:r>
              <a:rPr lang="en-US" dirty="0" smtClean="0"/>
              <a:t>the body</a:t>
            </a:r>
            <a:endParaRPr lang="en-US" dirty="0"/>
          </a:p>
        </p:txBody>
      </p:sp>
      <p:pic>
        <p:nvPicPr>
          <p:cNvPr id="4" name="Picture 3" descr="Hand contact stress"/>
          <p:cNvPicPr/>
          <p:nvPr/>
        </p:nvPicPr>
        <p:blipFill>
          <a:blip r:embed="rId3">
            <a:extLst>
              <a:ext uri="{28A0092B-C50C-407E-A947-70E740481C1C}">
                <a14:useLocalDpi xmlns:a14="http://schemas.microsoft.com/office/drawing/2010/main" val="0"/>
              </a:ext>
            </a:extLst>
          </a:blip>
          <a:srcRect/>
          <a:stretch>
            <a:fillRect/>
          </a:stretch>
        </p:blipFill>
        <p:spPr bwMode="auto">
          <a:xfrm>
            <a:off x="2483768" y="3867857"/>
            <a:ext cx="2088232" cy="1865399"/>
          </a:xfrm>
          <a:prstGeom prst="rect">
            <a:avLst/>
          </a:prstGeom>
          <a:noFill/>
          <a:ln>
            <a:noFill/>
          </a:ln>
        </p:spPr>
      </p:pic>
      <p:pic>
        <p:nvPicPr>
          <p:cNvPr id="5" name="Picture 4" descr="Kneel Contact stress"/>
          <p:cNvPicPr/>
          <p:nvPr/>
        </p:nvPicPr>
        <p:blipFill>
          <a:blip r:embed="rId4">
            <a:extLst>
              <a:ext uri="{28A0092B-C50C-407E-A947-70E740481C1C}">
                <a14:useLocalDpi xmlns:a14="http://schemas.microsoft.com/office/drawing/2010/main" val="0"/>
              </a:ext>
            </a:extLst>
          </a:blip>
          <a:srcRect/>
          <a:stretch>
            <a:fillRect/>
          </a:stretch>
        </p:blipFill>
        <p:spPr bwMode="auto">
          <a:xfrm>
            <a:off x="6012160" y="3788164"/>
            <a:ext cx="1872208" cy="1945091"/>
          </a:xfrm>
          <a:prstGeom prst="rect">
            <a:avLst/>
          </a:prstGeom>
          <a:noFill/>
          <a:ln>
            <a:noFill/>
          </a:ln>
        </p:spPr>
      </p:pic>
    </p:spTree>
    <p:extLst>
      <p:ext uri="{BB962C8B-B14F-4D97-AF65-F5344CB8AC3E}">
        <p14:creationId xmlns:p14="http://schemas.microsoft.com/office/powerpoint/2010/main" val="1010957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a:solidFill>
                  <a:schemeClr val="tx2"/>
                </a:solidFill>
              </a:rPr>
              <a:t>Posture</a:t>
            </a:r>
            <a:endParaRPr lang="en-US" dirty="0"/>
          </a:p>
          <a:p>
            <a:pPr lvl="1"/>
            <a:r>
              <a:rPr lang="en-US" dirty="0"/>
              <a:t>The position that a worker assumes to do a task</a:t>
            </a:r>
          </a:p>
        </p:txBody>
      </p:sp>
      <p:pic>
        <p:nvPicPr>
          <p:cNvPr id="4" name="Picture 3" descr="Back 45deg"/>
          <p:cNvPicPr/>
          <p:nvPr/>
        </p:nvPicPr>
        <p:blipFill>
          <a:blip r:embed="rId3">
            <a:extLst>
              <a:ext uri="{28A0092B-C50C-407E-A947-70E740481C1C}">
                <a14:useLocalDpi xmlns:a14="http://schemas.microsoft.com/office/drawing/2010/main" val="0"/>
              </a:ext>
            </a:extLst>
          </a:blip>
          <a:srcRect/>
          <a:stretch>
            <a:fillRect/>
          </a:stretch>
        </p:blipFill>
        <p:spPr bwMode="auto">
          <a:xfrm>
            <a:off x="4205286" y="3068960"/>
            <a:ext cx="2454945" cy="2753266"/>
          </a:xfrm>
          <a:prstGeom prst="rect">
            <a:avLst/>
          </a:prstGeom>
          <a:noFill/>
          <a:ln>
            <a:noFill/>
          </a:ln>
        </p:spPr>
      </p:pic>
    </p:spTree>
    <p:extLst>
      <p:ext uri="{BB962C8B-B14F-4D97-AF65-F5344CB8AC3E}">
        <p14:creationId xmlns:p14="http://schemas.microsoft.com/office/powerpoint/2010/main" val="3091800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a:solidFill>
                  <a:schemeClr val="tx2"/>
                </a:solidFill>
              </a:rPr>
              <a:t>Risk Assessment</a:t>
            </a:r>
            <a:r>
              <a:rPr lang="en-US" dirty="0"/>
              <a:t>	</a:t>
            </a:r>
          </a:p>
          <a:p>
            <a:pPr lvl="1"/>
            <a:r>
              <a:rPr lang="en-US" dirty="0"/>
              <a:t>A </a:t>
            </a:r>
            <a:r>
              <a:rPr lang="en-US" dirty="0" smtClean="0"/>
              <a:t>WorkSafeBC </a:t>
            </a:r>
            <a:r>
              <a:rPr lang="en-US" dirty="0"/>
              <a:t>requirement </a:t>
            </a:r>
            <a:r>
              <a:rPr lang="en-GB" dirty="0"/>
              <a:t>to determine the level of risk of injury due to a risk factor</a:t>
            </a:r>
          </a:p>
        </p:txBody>
      </p:sp>
    </p:spTree>
    <p:extLst>
      <p:ext uri="{BB962C8B-B14F-4D97-AF65-F5344CB8AC3E}">
        <p14:creationId xmlns:p14="http://schemas.microsoft.com/office/powerpoint/2010/main" val="2049208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a:solidFill>
                  <a:schemeClr val="tx2"/>
                </a:solidFill>
              </a:rPr>
              <a:t>Computer Workstation</a:t>
            </a:r>
            <a:endParaRPr lang="en-US" dirty="0"/>
          </a:p>
          <a:p>
            <a:pPr lvl="1"/>
            <a:r>
              <a:rPr lang="en-US" dirty="0"/>
              <a:t>The work area of an individual that contains their equipment to enable them to perform their job when using a computer. </a:t>
            </a:r>
          </a:p>
          <a:p>
            <a:endParaRPr lang="en-US" dirty="0"/>
          </a:p>
        </p:txBody>
      </p:sp>
      <p:pic>
        <p:nvPicPr>
          <p:cNvPr id="4" name="Picture 3" descr="mouse2 - incorrect placement"/>
          <p:cNvPicPr/>
          <p:nvPr/>
        </p:nvPicPr>
        <p:blipFill>
          <a:blip r:embed="rId3">
            <a:extLst>
              <a:ext uri="{28A0092B-C50C-407E-A947-70E740481C1C}">
                <a14:useLocalDpi xmlns:a14="http://schemas.microsoft.com/office/drawing/2010/main" val="0"/>
              </a:ext>
            </a:extLst>
          </a:blip>
          <a:srcRect/>
          <a:stretch>
            <a:fillRect/>
          </a:stretch>
        </p:blipFill>
        <p:spPr bwMode="auto">
          <a:xfrm>
            <a:off x="2627784" y="4077072"/>
            <a:ext cx="2802687" cy="2152645"/>
          </a:xfrm>
          <a:prstGeom prst="rect">
            <a:avLst/>
          </a:prstGeom>
          <a:noFill/>
          <a:ln>
            <a:noFill/>
          </a:ln>
        </p:spPr>
      </p:pic>
    </p:spTree>
    <p:extLst>
      <p:ext uri="{BB962C8B-B14F-4D97-AF65-F5344CB8AC3E}">
        <p14:creationId xmlns:p14="http://schemas.microsoft.com/office/powerpoint/2010/main" val="4701196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a:solidFill>
                  <a:schemeClr val="tx2"/>
                </a:solidFill>
              </a:rPr>
              <a:t>Primary Work Zone</a:t>
            </a:r>
            <a:endParaRPr lang="en-US" dirty="0"/>
          </a:p>
          <a:p>
            <a:pPr lvl="1"/>
            <a:r>
              <a:rPr lang="en-US" dirty="0" smtClean="0"/>
              <a:t>Workstation area up </a:t>
            </a:r>
            <a:r>
              <a:rPr lang="en-US" dirty="0"/>
              <a:t>to 30cm </a:t>
            </a:r>
            <a:r>
              <a:rPr lang="en-US" dirty="0" smtClean="0"/>
              <a:t>from </a:t>
            </a:r>
            <a:r>
              <a:rPr lang="en-US" dirty="0"/>
              <a:t>the </a:t>
            </a:r>
            <a:r>
              <a:rPr lang="en-US" dirty="0" smtClean="0"/>
              <a:t>operator</a:t>
            </a:r>
            <a:endParaRPr lang="en-US" dirty="0"/>
          </a:p>
        </p:txBody>
      </p:sp>
    </p:spTree>
    <p:extLst>
      <p:ext uri="{BB962C8B-B14F-4D97-AF65-F5344CB8AC3E}">
        <p14:creationId xmlns:p14="http://schemas.microsoft.com/office/powerpoint/2010/main" val="2046184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a:solidFill>
                  <a:schemeClr val="tx2"/>
                </a:solidFill>
              </a:rPr>
              <a:t>Secondary Work Zone</a:t>
            </a:r>
            <a:endParaRPr lang="en-US" dirty="0"/>
          </a:p>
          <a:p>
            <a:pPr lvl="1"/>
            <a:r>
              <a:rPr lang="en-US" dirty="0" smtClean="0"/>
              <a:t>Workstation area used </a:t>
            </a:r>
            <a:r>
              <a:rPr lang="en-US" dirty="0"/>
              <a:t>occasionally </a:t>
            </a:r>
            <a:r>
              <a:rPr lang="en-US" dirty="0" smtClean="0"/>
              <a:t>- 30 </a:t>
            </a:r>
            <a:r>
              <a:rPr lang="en-US" dirty="0"/>
              <a:t>to 50cm </a:t>
            </a:r>
            <a:r>
              <a:rPr lang="en-US" dirty="0" smtClean="0"/>
              <a:t>from </a:t>
            </a:r>
            <a:r>
              <a:rPr lang="en-US" dirty="0"/>
              <a:t>the body</a:t>
            </a:r>
          </a:p>
          <a:p>
            <a:endParaRPr lang="en-US" dirty="0"/>
          </a:p>
        </p:txBody>
      </p:sp>
    </p:spTree>
    <p:extLst>
      <p:ext uri="{BB962C8B-B14F-4D97-AF65-F5344CB8AC3E}">
        <p14:creationId xmlns:p14="http://schemas.microsoft.com/office/powerpoint/2010/main" val="1245169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a:t>Definitions</a:t>
            </a:r>
          </a:p>
          <a:p>
            <a:r>
              <a:rPr lang="en-US" dirty="0"/>
              <a:t>Regulatory Requirements</a:t>
            </a:r>
          </a:p>
          <a:p>
            <a:r>
              <a:rPr lang="en-US" dirty="0"/>
              <a:t>Responsibilities</a:t>
            </a:r>
          </a:p>
          <a:p>
            <a:r>
              <a:rPr lang="en-US" dirty="0"/>
              <a:t>Awareness of injury</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a:solidFill>
                  <a:schemeClr val="tx2"/>
                </a:solidFill>
              </a:rPr>
              <a:t>Manual Material Handling</a:t>
            </a:r>
            <a:endParaRPr lang="en-US" dirty="0"/>
          </a:p>
          <a:p>
            <a:pPr lvl="1"/>
            <a:r>
              <a:rPr lang="en-US" dirty="0"/>
              <a:t>The physical process of handling an object such as pulling, pushing, lifting</a:t>
            </a:r>
          </a:p>
        </p:txBody>
      </p:sp>
    </p:spTree>
    <p:extLst>
      <p:ext uri="{BB962C8B-B14F-4D97-AF65-F5344CB8AC3E}">
        <p14:creationId xmlns:p14="http://schemas.microsoft.com/office/powerpoint/2010/main" val="8044768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a:solidFill>
                  <a:schemeClr val="tx2"/>
                </a:solidFill>
              </a:rPr>
              <a:t>Engineering Controls</a:t>
            </a:r>
            <a:endParaRPr lang="en-US" dirty="0"/>
          </a:p>
          <a:p>
            <a:pPr lvl="1"/>
            <a:r>
              <a:rPr lang="en-US" dirty="0"/>
              <a:t>Physical changes to a job that reduce MSI </a:t>
            </a:r>
            <a:r>
              <a:rPr lang="en-US" dirty="0" smtClean="0"/>
              <a:t>hazards</a:t>
            </a:r>
            <a:endParaRPr lang="en-US" dirty="0"/>
          </a:p>
        </p:txBody>
      </p:sp>
    </p:spTree>
    <p:extLst>
      <p:ext uri="{BB962C8B-B14F-4D97-AF65-F5344CB8AC3E}">
        <p14:creationId xmlns:p14="http://schemas.microsoft.com/office/powerpoint/2010/main" val="12523610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a:solidFill>
                  <a:schemeClr val="tx2"/>
                </a:solidFill>
              </a:rPr>
              <a:t>Mechanical Aid</a:t>
            </a:r>
            <a:endParaRPr lang="en-US" dirty="0"/>
          </a:p>
          <a:p>
            <a:pPr lvl="1"/>
            <a:r>
              <a:rPr lang="en-US" dirty="0" smtClean="0"/>
              <a:t>Equipment </a:t>
            </a:r>
            <a:r>
              <a:rPr lang="en-US" dirty="0"/>
              <a:t>that supports the object to be handled and eliminates the need to hold or carry it</a:t>
            </a:r>
          </a:p>
          <a:p>
            <a:endParaRPr lang="en-US" dirty="0"/>
          </a:p>
        </p:txBody>
      </p:sp>
    </p:spTree>
    <p:extLst>
      <p:ext uri="{BB962C8B-B14F-4D97-AF65-F5344CB8AC3E}">
        <p14:creationId xmlns:p14="http://schemas.microsoft.com/office/powerpoint/2010/main" val="39730666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a:solidFill>
                  <a:schemeClr val="tx2"/>
                </a:solidFill>
              </a:rPr>
              <a:t>Administrative Controls</a:t>
            </a:r>
            <a:endParaRPr lang="en-US" dirty="0"/>
          </a:p>
          <a:p>
            <a:pPr lvl="1"/>
            <a:r>
              <a:rPr lang="en-US" dirty="0" smtClean="0"/>
              <a:t>Changing </a:t>
            </a:r>
            <a:r>
              <a:rPr lang="en-US" dirty="0"/>
              <a:t>the way </a:t>
            </a:r>
            <a:r>
              <a:rPr lang="en-US" dirty="0" smtClean="0"/>
              <a:t>work is </a:t>
            </a:r>
            <a:r>
              <a:rPr lang="en-US" dirty="0"/>
              <a:t>assigned or </a:t>
            </a:r>
            <a:r>
              <a:rPr lang="en-US" dirty="0" smtClean="0"/>
              <a:t>scheduled</a:t>
            </a:r>
            <a:endParaRPr lang="en-US" dirty="0"/>
          </a:p>
        </p:txBody>
      </p:sp>
    </p:spTree>
    <p:extLst>
      <p:ext uri="{BB962C8B-B14F-4D97-AF65-F5344CB8AC3E}">
        <p14:creationId xmlns:p14="http://schemas.microsoft.com/office/powerpoint/2010/main" val="20059294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a:solidFill>
                  <a:schemeClr val="tx2"/>
                </a:solidFill>
              </a:rPr>
              <a:t>Task Variability</a:t>
            </a:r>
            <a:endParaRPr lang="en-US" dirty="0"/>
          </a:p>
          <a:p>
            <a:pPr lvl="1"/>
            <a:r>
              <a:rPr lang="en-US" dirty="0"/>
              <a:t>Performing </a:t>
            </a:r>
            <a:r>
              <a:rPr lang="en-US" dirty="0" smtClean="0"/>
              <a:t>tasks </a:t>
            </a:r>
            <a:r>
              <a:rPr lang="en-US" dirty="0"/>
              <a:t>that require different postures, movements and </a:t>
            </a:r>
            <a:r>
              <a:rPr lang="en-US" dirty="0" smtClean="0"/>
              <a:t>forces</a:t>
            </a:r>
            <a:endParaRPr lang="en-US" dirty="0"/>
          </a:p>
        </p:txBody>
      </p:sp>
    </p:spTree>
    <p:extLst>
      <p:ext uri="{BB962C8B-B14F-4D97-AF65-F5344CB8AC3E}">
        <p14:creationId xmlns:p14="http://schemas.microsoft.com/office/powerpoint/2010/main" val="1939969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a:solidFill>
                  <a:schemeClr val="tx2"/>
                </a:solidFill>
              </a:rPr>
              <a:t>Work-Recovery Cycles</a:t>
            </a:r>
            <a:endParaRPr lang="en-US" dirty="0"/>
          </a:p>
          <a:p>
            <a:pPr lvl="1"/>
            <a:r>
              <a:rPr lang="en-US" dirty="0" smtClean="0"/>
              <a:t>Length </a:t>
            </a:r>
            <a:r>
              <a:rPr lang="en-US" dirty="0"/>
              <a:t>of active work time in relation to rest </a:t>
            </a:r>
            <a:r>
              <a:rPr lang="en-US" dirty="0" smtClean="0"/>
              <a:t>time</a:t>
            </a:r>
            <a:endParaRPr lang="en-US" dirty="0"/>
          </a:p>
        </p:txBody>
      </p:sp>
    </p:spTree>
    <p:extLst>
      <p:ext uri="{BB962C8B-B14F-4D97-AF65-F5344CB8AC3E}">
        <p14:creationId xmlns:p14="http://schemas.microsoft.com/office/powerpoint/2010/main" val="24179094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Regulations</a:t>
            </a:r>
            <a:endParaRPr lang="en-US" dirty="0"/>
          </a:p>
        </p:txBody>
      </p:sp>
      <p:sp>
        <p:nvSpPr>
          <p:cNvPr id="3" name="Content Placeholder 2"/>
          <p:cNvSpPr>
            <a:spLocks noGrp="1"/>
          </p:cNvSpPr>
          <p:nvPr>
            <p:ph idx="1"/>
          </p:nvPr>
        </p:nvSpPr>
        <p:spPr/>
        <p:txBody>
          <a:bodyPr/>
          <a:lstStyle/>
          <a:p>
            <a:r>
              <a:rPr lang="en-US" dirty="0"/>
              <a:t>Identify MSI factors</a:t>
            </a:r>
          </a:p>
          <a:p>
            <a:r>
              <a:rPr lang="en-US" dirty="0"/>
              <a:t>Assess level of risk</a:t>
            </a:r>
          </a:p>
          <a:p>
            <a:r>
              <a:rPr lang="en-US" dirty="0"/>
              <a:t>Consider risk factors:</a:t>
            </a:r>
          </a:p>
          <a:p>
            <a:pPr lvl="1"/>
            <a:r>
              <a:rPr lang="en-US" dirty="0"/>
              <a:t>Physical demands of activities</a:t>
            </a:r>
          </a:p>
          <a:p>
            <a:pPr lvl="1"/>
            <a:r>
              <a:rPr lang="en-US" dirty="0"/>
              <a:t>Aspects of workplace </a:t>
            </a:r>
            <a:r>
              <a:rPr lang="en-US" dirty="0" smtClean="0"/>
              <a:t>layout</a:t>
            </a:r>
            <a:endParaRPr lang="en-US" dirty="0"/>
          </a:p>
        </p:txBody>
      </p:sp>
    </p:spTree>
    <p:extLst>
      <p:ext uri="{BB962C8B-B14F-4D97-AF65-F5344CB8AC3E}">
        <p14:creationId xmlns:p14="http://schemas.microsoft.com/office/powerpoint/2010/main" val="24735238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Regulations</a:t>
            </a:r>
            <a:endParaRPr lang="en-US" dirty="0"/>
          </a:p>
        </p:txBody>
      </p:sp>
      <p:sp>
        <p:nvSpPr>
          <p:cNvPr id="3" name="Content Placeholder 2"/>
          <p:cNvSpPr>
            <a:spLocks noGrp="1"/>
          </p:cNvSpPr>
          <p:nvPr>
            <p:ph idx="1"/>
          </p:nvPr>
        </p:nvSpPr>
        <p:spPr/>
        <p:txBody>
          <a:bodyPr/>
          <a:lstStyle/>
          <a:p>
            <a:r>
              <a:rPr lang="en-US" dirty="0"/>
              <a:t>Consider risk </a:t>
            </a:r>
            <a:r>
              <a:rPr lang="en-US" dirty="0" smtClean="0"/>
              <a:t>factors </a:t>
            </a:r>
            <a:r>
              <a:rPr lang="en-US" sz="2400" dirty="0" smtClean="0"/>
              <a:t>- continued:</a:t>
            </a:r>
            <a:endParaRPr lang="en-US" sz="2400" dirty="0"/>
          </a:p>
          <a:p>
            <a:pPr lvl="1"/>
            <a:r>
              <a:rPr lang="en-US" dirty="0" smtClean="0"/>
              <a:t>Characteristics </a:t>
            </a:r>
            <a:r>
              <a:rPr lang="en-US" dirty="0"/>
              <a:t>of objects handled</a:t>
            </a:r>
          </a:p>
          <a:p>
            <a:pPr lvl="1"/>
            <a:r>
              <a:rPr lang="en-US" dirty="0"/>
              <a:t>Environmental conditions</a:t>
            </a:r>
          </a:p>
          <a:p>
            <a:pPr lvl="1"/>
            <a:r>
              <a:rPr lang="en-US" dirty="0"/>
              <a:t>Organization of work</a:t>
            </a:r>
          </a:p>
          <a:p>
            <a:endParaRPr lang="en-US" dirty="0"/>
          </a:p>
        </p:txBody>
      </p:sp>
    </p:spTree>
    <p:extLst>
      <p:ext uri="{BB962C8B-B14F-4D97-AF65-F5344CB8AC3E}">
        <p14:creationId xmlns:p14="http://schemas.microsoft.com/office/powerpoint/2010/main" val="2553469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chemeClr val="tx2"/>
                </a:solidFill>
                <a:cs typeface="Times New Roman" charset="0"/>
              </a:rPr>
              <a:t>Eliminate risks</a:t>
            </a:r>
            <a:endParaRPr lang="en-US" dirty="0">
              <a:solidFill>
                <a:srgbClr val="000000"/>
              </a:solidFill>
              <a:cs typeface="Times New Roman" charset="0"/>
            </a:endParaRPr>
          </a:p>
          <a:p>
            <a:r>
              <a:rPr lang="en-US" dirty="0">
                <a:solidFill>
                  <a:srgbClr val="000000"/>
                </a:solidFill>
                <a:cs typeface="Times New Roman" charset="0"/>
              </a:rPr>
              <a:t>Use PPE</a:t>
            </a:r>
          </a:p>
          <a:p>
            <a:r>
              <a:rPr lang="en-US" dirty="0">
                <a:solidFill>
                  <a:srgbClr val="000000"/>
                </a:solidFill>
                <a:cs typeface="Times New Roman" charset="0"/>
              </a:rPr>
              <a:t>Apply interim control measures</a:t>
            </a:r>
          </a:p>
          <a:p>
            <a:r>
              <a:rPr lang="en-US" dirty="0">
                <a:solidFill>
                  <a:srgbClr val="000000"/>
                </a:solidFill>
                <a:cs typeface="Times New Roman" charset="0"/>
              </a:rPr>
              <a:t>Educate </a:t>
            </a:r>
            <a:r>
              <a:rPr lang="en-US" dirty="0" smtClean="0">
                <a:solidFill>
                  <a:srgbClr val="000000"/>
                </a:solidFill>
                <a:cs typeface="Times New Roman" charset="0"/>
              </a:rPr>
              <a:t>workers</a:t>
            </a:r>
            <a:endParaRPr lang="en-US" dirty="0">
              <a:solidFill>
                <a:srgbClr val="000000"/>
              </a:solidFill>
              <a:cs typeface="Times New Roman" charset="0"/>
            </a:endParaRPr>
          </a:p>
        </p:txBody>
      </p:sp>
    </p:spTree>
    <p:extLst>
      <p:ext uri="{BB962C8B-B14F-4D97-AF65-F5344CB8AC3E}">
        <p14:creationId xmlns:p14="http://schemas.microsoft.com/office/powerpoint/2010/main" val="31237290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Regulations</a:t>
            </a:r>
            <a:endParaRPr lang="en-US" dirty="0"/>
          </a:p>
        </p:txBody>
      </p:sp>
      <p:sp>
        <p:nvSpPr>
          <p:cNvPr id="3" name="Content Placeholder 2"/>
          <p:cNvSpPr>
            <a:spLocks noGrp="1"/>
          </p:cNvSpPr>
          <p:nvPr>
            <p:ph idx="1"/>
          </p:nvPr>
        </p:nvSpPr>
        <p:spPr/>
        <p:txBody>
          <a:bodyPr/>
          <a:lstStyle/>
          <a:p>
            <a:r>
              <a:rPr lang="en-US" dirty="0">
                <a:solidFill>
                  <a:srgbClr val="000000"/>
                </a:solidFill>
                <a:cs typeface="Times New Roman" charset="0"/>
              </a:rPr>
              <a:t>Train workers</a:t>
            </a:r>
          </a:p>
          <a:p>
            <a:r>
              <a:rPr lang="en-US" dirty="0">
                <a:solidFill>
                  <a:srgbClr val="000000"/>
                </a:solidFill>
                <a:cs typeface="Times New Roman" charset="0"/>
              </a:rPr>
              <a:t>Monitor program effectiveness</a:t>
            </a:r>
          </a:p>
          <a:p>
            <a:r>
              <a:rPr lang="en-US" dirty="0">
                <a:solidFill>
                  <a:srgbClr val="000000"/>
                </a:solidFill>
                <a:cs typeface="Times New Roman" charset="0"/>
              </a:rPr>
              <a:t>Address program deficiencies</a:t>
            </a:r>
          </a:p>
          <a:p>
            <a:r>
              <a:rPr lang="en-US" dirty="0">
                <a:solidFill>
                  <a:srgbClr val="000000"/>
                </a:solidFill>
                <a:cs typeface="Times New Roman" charset="0"/>
              </a:rPr>
              <a:t>Consult with JHS Committee  </a:t>
            </a:r>
          </a:p>
          <a:p>
            <a:r>
              <a:rPr lang="en-US" dirty="0">
                <a:solidFill>
                  <a:srgbClr val="000000"/>
                </a:solidFill>
                <a:cs typeface="Times New Roman" charset="0"/>
              </a:rPr>
              <a:t>Consult with </a:t>
            </a:r>
            <a:r>
              <a:rPr lang="en-US" dirty="0" smtClean="0">
                <a:solidFill>
                  <a:srgbClr val="000000"/>
                </a:solidFill>
                <a:cs typeface="Times New Roman" charset="0"/>
              </a:rPr>
              <a:t>workers  </a:t>
            </a:r>
            <a:endParaRPr lang="en-US" dirty="0">
              <a:solidFill>
                <a:srgbClr val="000000"/>
              </a:solidFill>
              <a:cs typeface="Times New Roman" charset="0"/>
            </a:endParaRPr>
          </a:p>
        </p:txBody>
      </p:sp>
    </p:spTree>
    <p:extLst>
      <p:ext uri="{BB962C8B-B14F-4D97-AF65-F5344CB8AC3E}">
        <p14:creationId xmlns:p14="http://schemas.microsoft.com/office/powerpoint/2010/main" val="2397947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Agenda</a:t>
            </a:r>
            <a:endParaRPr lang="en-US" dirty="0"/>
          </a:p>
        </p:txBody>
      </p:sp>
      <p:sp>
        <p:nvSpPr>
          <p:cNvPr id="3" name="Content Placeholder 2"/>
          <p:cNvSpPr>
            <a:spLocks noGrp="1"/>
          </p:cNvSpPr>
          <p:nvPr>
            <p:ph idx="1"/>
          </p:nvPr>
        </p:nvSpPr>
        <p:spPr/>
        <p:txBody>
          <a:bodyPr/>
          <a:lstStyle/>
          <a:p>
            <a:r>
              <a:rPr lang="en-US" dirty="0"/>
              <a:t>The 7 Steps of our program</a:t>
            </a:r>
          </a:p>
          <a:p>
            <a:r>
              <a:rPr lang="en-US" dirty="0"/>
              <a:t>Investigation procedures</a:t>
            </a:r>
          </a:p>
          <a:p>
            <a:r>
              <a:rPr lang="en-US" dirty="0"/>
              <a:t>Program features</a:t>
            </a:r>
          </a:p>
          <a:p>
            <a:r>
              <a:rPr lang="en-US" dirty="0"/>
              <a:t>Lifting techniques</a:t>
            </a:r>
          </a:p>
          <a:p>
            <a:endParaRPr lang="en-US" dirty="0"/>
          </a:p>
        </p:txBody>
      </p:sp>
    </p:spTree>
    <p:extLst>
      <p:ext uri="{BB962C8B-B14F-4D97-AF65-F5344CB8AC3E}">
        <p14:creationId xmlns:p14="http://schemas.microsoft.com/office/powerpoint/2010/main" val="8101333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Responsibilities</a:t>
            </a:r>
            <a:endParaRPr lang="en-US" dirty="0"/>
          </a:p>
        </p:txBody>
      </p:sp>
      <p:sp>
        <p:nvSpPr>
          <p:cNvPr id="3" name="Content Placeholder 2"/>
          <p:cNvSpPr>
            <a:spLocks noGrp="1"/>
          </p:cNvSpPr>
          <p:nvPr>
            <p:ph idx="1"/>
          </p:nvPr>
        </p:nvSpPr>
        <p:spPr/>
        <p:txBody>
          <a:bodyPr/>
          <a:lstStyle/>
          <a:p>
            <a:r>
              <a:rPr lang="en-US" dirty="0" smtClean="0">
                <a:solidFill>
                  <a:srgbClr val="000000"/>
                </a:solidFill>
                <a:cs typeface="Times New Roman" charset="0"/>
              </a:rPr>
              <a:t>Employer</a:t>
            </a:r>
            <a:endParaRPr lang="en-US" dirty="0">
              <a:solidFill>
                <a:srgbClr val="000000"/>
              </a:solidFill>
              <a:cs typeface="Times New Roman" charset="0"/>
            </a:endParaRPr>
          </a:p>
          <a:p>
            <a:r>
              <a:rPr lang="en-US" dirty="0">
                <a:solidFill>
                  <a:srgbClr val="000000"/>
                </a:solidFill>
                <a:cs typeface="Times New Roman" charset="0"/>
              </a:rPr>
              <a:t>Managers</a:t>
            </a:r>
          </a:p>
          <a:p>
            <a:r>
              <a:rPr lang="en-US" dirty="0">
                <a:solidFill>
                  <a:srgbClr val="000000"/>
                </a:solidFill>
                <a:cs typeface="Times New Roman" charset="0"/>
              </a:rPr>
              <a:t>Supervisors</a:t>
            </a:r>
          </a:p>
          <a:p>
            <a:r>
              <a:rPr lang="en-US" dirty="0">
                <a:solidFill>
                  <a:srgbClr val="000000"/>
                </a:solidFill>
                <a:cs typeface="Times New Roman" charset="0"/>
              </a:rPr>
              <a:t>Workers</a:t>
            </a:r>
          </a:p>
          <a:p>
            <a:r>
              <a:rPr lang="en-US" dirty="0">
                <a:solidFill>
                  <a:srgbClr val="000000"/>
                </a:solidFill>
                <a:cs typeface="Times New Roman" charset="0"/>
              </a:rPr>
              <a:t>JHS Committee</a:t>
            </a:r>
          </a:p>
          <a:p>
            <a:r>
              <a:rPr lang="en-US" dirty="0" smtClean="0">
                <a:solidFill>
                  <a:srgbClr val="000000"/>
                </a:solidFill>
                <a:cs typeface="Times New Roman" charset="0"/>
              </a:rPr>
              <a:t>Suppliers</a:t>
            </a:r>
            <a:endParaRPr lang="en-US" dirty="0">
              <a:solidFill>
                <a:srgbClr val="000000"/>
              </a:solidFill>
              <a:cs typeface="Times New Roman" charset="0"/>
            </a:endParaRPr>
          </a:p>
        </p:txBody>
      </p:sp>
    </p:spTree>
    <p:extLst>
      <p:ext uri="{BB962C8B-B14F-4D97-AF65-F5344CB8AC3E}">
        <p14:creationId xmlns:p14="http://schemas.microsoft.com/office/powerpoint/2010/main" val="31708533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Responsibilities</a:t>
            </a:r>
            <a:endParaRPr lang="en-US" dirty="0"/>
          </a:p>
        </p:txBody>
      </p:sp>
      <p:sp>
        <p:nvSpPr>
          <p:cNvPr id="3" name="Content Placeholder 2"/>
          <p:cNvSpPr>
            <a:spLocks noGrp="1"/>
          </p:cNvSpPr>
          <p:nvPr>
            <p:ph idx="1"/>
          </p:nvPr>
        </p:nvSpPr>
        <p:spPr/>
        <p:txBody>
          <a:bodyPr/>
          <a:lstStyle/>
          <a:p>
            <a:r>
              <a:rPr lang="en-US" dirty="0" smtClean="0"/>
              <a:t>Employer</a:t>
            </a:r>
          </a:p>
          <a:p>
            <a:pPr lvl="1">
              <a:lnSpc>
                <a:spcPct val="90000"/>
              </a:lnSpc>
            </a:pPr>
            <a:r>
              <a:rPr lang="en-US" dirty="0" smtClean="0">
                <a:cs typeface="Times New Roman" charset="0"/>
              </a:rPr>
              <a:t>Implement the ergonomics program</a:t>
            </a:r>
            <a:endParaRPr lang="en-US" dirty="0">
              <a:cs typeface="Times New Roman" charset="0"/>
            </a:endParaRPr>
          </a:p>
          <a:p>
            <a:pPr lvl="1">
              <a:lnSpc>
                <a:spcPct val="90000"/>
              </a:lnSpc>
            </a:pPr>
            <a:r>
              <a:rPr lang="en-US" dirty="0">
                <a:cs typeface="Times New Roman" charset="0"/>
              </a:rPr>
              <a:t>Provide resources </a:t>
            </a:r>
          </a:p>
          <a:p>
            <a:pPr lvl="1">
              <a:lnSpc>
                <a:spcPct val="90000"/>
              </a:lnSpc>
            </a:pPr>
            <a:r>
              <a:rPr lang="en-US" dirty="0">
                <a:cs typeface="Times New Roman" charset="0"/>
              </a:rPr>
              <a:t>Identify </a:t>
            </a:r>
            <a:r>
              <a:rPr lang="en-US" dirty="0" smtClean="0">
                <a:cs typeface="Times New Roman" charset="0"/>
              </a:rPr>
              <a:t>risk factors</a:t>
            </a:r>
            <a:endParaRPr lang="en-US" dirty="0">
              <a:cs typeface="Times New Roman" charset="0"/>
            </a:endParaRPr>
          </a:p>
          <a:p>
            <a:pPr lvl="1">
              <a:lnSpc>
                <a:spcPct val="90000"/>
              </a:lnSpc>
            </a:pPr>
            <a:r>
              <a:rPr lang="en-US" dirty="0">
                <a:cs typeface="Times New Roman" charset="0"/>
              </a:rPr>
              <a:t>Eliminate/minimize risk exposure</a:t>
            </a:r>
          </a:p>
          <a:p>
            <a:pPr lvl="1">
              <a:lnSpc>
                <a:spcPct val="90000"/>
              </a:lnSpc>
            </a:pPr>
            <a:r>
              <a:rPr lang="en-US" dirty="0">
                <a:cs typeface="Times New Roman" charset="0"/>
              </a:rPr>
              <a:t>Consult JHS Committee</a:t>
            </a:r>
          </a:p>
          <a:p>
            <a:pPr lvl="1">
              <a:lnSpc>
                <a:spcPct val="90000"/>
              </a:lnSpc>
            </a:pPr>
            <a:r>
              <a:rPr lang="en-US" dirty="0">
                <a:cs typeface="Times New Roman" charset="0"/>
              </a:rPr>
              <a:t>Consult </a:t>
            </a:r>
            <a:r>
              <a:rPr lang="en-US" dirty="0" smtClean="0">
                <a:cs typeface="Times New Roman" charset="0"/>
              </a:rPr>
              <a:t>workers</a:t>
            </a:r>
            <a:endParaRPr lang="en-US" dirty="0"/>
          </a:p>
        </p:txBody>
      </p:sp>
    </p:spTree>
    <p:extLst>
      <p:ext uri="{BB962C8B-B14F-4D97-AF65-F5344CB8AC3E}">
        <p14:creationId xmlns:p14="http://schemas.microsoft.com/office/powerpoint/2010/main" val="13110444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Responsibilities</a:t>
            </a:r>
            <a:endParaRPr lang="en-US" dirty="0"/>
          </a:p>
        </p:txBody>
      </p:sp>
      <p:sp>
        <p:nvSpPr>
          <p:cNvPr id="3" name="Content Placeholder 2"/>
          <p:cNvSpPr>
            <a:spLocks noGrp="1"/>
          </p:cNvSpPr>
          <p:nvPr>
            <p:ph idx="1"/>
          </p:nvPr>
        </p:nvSpPr>
        <p:spPr/>
        <p:txBody>
          <a:bodyPr/>
          <a:lstStyle/>
          <a:p>
            <a:r>
              <a:rPr lang="en-US" dirty="0" smtClean="0"/>
              <a:t>Manager</a:t>
            </a:r>
          </a:p>
          <a:p>
            <a:pPr lvl="1"/>
            <a:r>
              <a:rPr lang="en-US" dirty="0">
                <a:cs typeface="Times New Roman" charset="0"/>
              </a:rPr>
              <a:t>Assess Risk Factors</a:t>
            </a:r>
          </a:p>
          <a:p>
            <a:pPr lvl="1"/>
            <a:r>
              <a:rPr lang="en-US" dirty="0">
                <a:cs typeface="Times New Roman" charset="0"/>
              </a:rPr>
              <a:t>Implement interim control measures</a:t>
            </a:r>
          </a:p>
          <a:p>
            <a:pPr lvl="1"/>
            <a:r>
              <a:rPr lang="en-US" dirty="0">
                <a:cs typeface="Times New Roman" charset="0"/>
              </a:rPr>
              <a:t>Ensure effectiveness of the Ergonomics Program</a:t>
            </a:r>
          </a:p>
          <a:p>
            <a:pPr lvl="1"/>
            <a:r>
              <a:rPr lang="en-US" dirty="0">
                <a:cs typeface="Times New Roman" charset="0"/>
              </a:rPr>
              <a:t>Identify </a:t>
            </a:r>
            <a:r>
              <a:rPr lang="en-US" dirty="0" smtClean="0">
                <a:cs typeface="Times New Roman" charset="0"/>
              </a:rPr>
              <a:t>deficiencies</a:t>
            </a:r>
            <a:endParaRPr lang="en-US" dirty="0">
              <a:cs typeface="Times New Roman" charset="0"/>
            </a:endParaRPr>
          </a:p>
        </p:txBody>
      </p:sp>
    </p:spTree>
    <p:extLst>
      <p:ext uri="{BB962C8B-B14F-4D97-AF65-F5344CB8AC3E}">
        <p14:creationId xmlns:p14="http://schemas.microsoft.com/office/powerpoint/2010/main" val="32619149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Responsibilities</a:t>
            </a:r>
            <a:endParaRPr lang="en-US" dirty="0"/>
          </a:p>
        </p:txBody>
      </p:sp>
      <p:sp>
        <p:nvSpPr>
          <p:cNvPr id="3" name="Content Placeholder 2"/>
          <p:cNvSpPr>
            <a:spLocks noGrp="1"/>
          </p:cNvSpPr>
          <p:nvPr>
            <p:ph idx="1"/>
          </p:nvPr>
        </p:nvSpPr>
        <p:spPr/>
        <p:txBody>
          <a:bodyPr/>
          <a:lstStyle/>
          <a:p>
            <a:r>
              <a:rPr lang="en-US" dirty="0" smtClean="0"/>
              <a:t>Supervisors</a:t>
            </a:r>
          </a:p>
          <a:p>
            <a:pPr lvl="1"/>
            <a:r>
              <a:rPr lang="en-US" dirty="0">
                <a:cs typeface="Times New Roman" charset="0"/>
              </a:rPr>
              <a:t>Educate workers</a:t>
            </a:r>
          </a:p>
          <a:p>
            <a:pPr lvl="1"/>
            <a:r>
              <a:rPr lang="en-US" dirty="0">
                <a:cs typeface="Times New Roman" charset="0"/>
              </a:rPr>
              <a:t>Do not assign workers where an MSI risk exists</a:t>
            </a:r>
          </a:p>
          <a:p>
            <a:pPr lvl="1"/>
            <a:r>
              <a:rPr lang="en-US" dirty="0">
                <a:cs typeface="Times New Roman" charset="0"/>
              </a:rPr>
              <a:t>Train workers to address risks</a:t>
            </a:r>
          </a:p>
          <a:p>
            <a:pPr lvl="1"/>
            <a:r>
              <a:rPr lang="en-US" dirty="0">
                <a:cs typeface="Times New Roman" charset="0"/>
              </a:rPr>
              <a:t>Instruct workers on use of PPE</a:t>
            </a:r>
          </a:p>
          <a:p>
            <a:pPr lvl="1"/>
            <a:r>
              <a:rPr lang="en-US" dirty="0">
                <a:cs typeface="Times New Roman" charset="0"/>
              </a:rPr>
              <a:t>Investigate MSI </a:t>
            </a:r>
            <a:r>
              <a:rPr lang="en-US" dirty="0" smtClean="0">
                <a:cs typeface="Times New Roman" charset="0"/>
              </a:rPr>
              <a:t>incidents</a:t>
            </a:r>
            <a:endParaRPr lang="en-US" dirty="0">
              <a:cs typeface="Times New Roman" charset="0"/>
            </a:endParaRPr>
          </a:p>
        </p:txBody>
      </p:sp>
    </p:spTree>
    <p:extLst>
      <p:ext uri="{BB962C8B-B14F-4D97-AF65-F5344CB8AC3E}">
        <p14:creationId xmlns:p14="http://schemas.microsoft.com/office/powerpoint/2010/main" val="32619149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Responsibilities</a:t>
            </a:r>
            <a:endParaRPr lang="en-US" dirty="0"/>
          </a:p>
        </p:txBody>
      </p:sp>
      <p:sp>
        <p:nvSpPr>
          <p:cNvPr id="3" name="Content Placeholder 2"/>
          <p:cNvSpPr>
            <a:spLocks noGrp="1"/>
          </p:cNvSpPr>
          <p:nvPr>
            <p:ph idx="1"/>
          </p:nvPr>
        </p:nvSpPr>
        <p:spPr/>
        <p:txBody>
          <a:bodyPr/>
          <a:lstStyle/>
          <a:p>
            <a:r>
              <a:rPr lang="en-US" dirty="0" smtClean="0"/>
              <a:t>Workers</a:t>
            </a:r>
          </a:p>
          <a:p>
            <a:pPr lvl="1"/>
            <a:r>
              <a:rPr lang="en-US" dirty="0">
                <a:cs typeface="Times New Roman" charset="0"/>
              </a:rPr>
              <a:t>Set up workstation or worksite to be ergonomically correct</a:t>
            </a:r>
          </a:p>
          <a:p>
            <a:pPr lvl="1"/>
            <a:r>
              <a:rPr lang="en-US" dirty="0">
                <a:cs typeface="Times New Roman" charset="0"/>
              </a:rPr>
              <a:t>Report signs and symptoms of MSI</a:t>
            </a:r>
          </a:p>
          <a:p>
            <a:pPr lvl="1"/>
            <a:r>
              <a:rPr lang="en-US" dirty="0">
                <a:cs typeface="Times New Roman" charset="0"/>
              </a:rPr>
              <a:t>Report any physical impairment likely to affect ability to perform work </a:t>
            </a:r>
            <a:r>
              <a:rPr lang="en-US" dirty="0" smtClean="0">
                <a:cs typeface="Times New Roman" charset="0"/>
              </a:rPr>
              <a:t>safely</a:t>
            </a:r>
            <a:endParaRPr lang="en-US" dirty="0">
              <a:cs typeface="Times New Roman" charset="0"/>
            </a:endParaRPr>
          </a:p>
        </p:txBody>
      </p:sp>
    </p:spTree>
    <p:extLst>
      <p:ext uri="{BB962C8B-B14F-4D97-AF65-F5344CB8AC3E}">
        <p14:creationId xmlns:p14="http://schemas.microsoft.com/office/powerpoint/2010/main" val="32619149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Responsibilities</a:t>
            </a:r>
            <a:endParaRPr lang="en-US" dirty="0"/>
          </a:p>
        </p:txBody>
      </p:sp>
      <p:sp>
        <p:nvSpPr>
          <p:cNvPr id="3" name="Content Placeholder 2"/>
          <p:cNvSpPr>
            <a:spLocks noGrp="1"/>
          </p:cNvSpPr>
          <p:nvPr>
            <p:ph idx="1"/>
          </p:nvPr>
        </p:nvSpPr>
        <p:spPr/>
        <p:txBody>
          <a:bodyPr/>
          <a:lstStyle/>
          <a:p>
            <a:r>
              <a:rPr lang="en-US" dirty="0" smtClean="0"/>
              <a:t>JHS Committee Members:</a:t>
            </a:r>
          </a:p>
          <a:p>
            <a:pPr lvl="1"/>
            <a:r>
              <a:rPr lang="en-US" dirty="0">
                <a:cs typeface="Times New Roman" charset="0"/>
              </a:rPr>
              <a:t>Evaluate </a:t>
            </a:r>
            <a:r>
              <a:rPr lang="en-US" dirty="0" smtClean="0">
                <a:cs typeface="Times New Roman" charset="0"/>
              </a:rPr>
              <a:t>the workplace</a:t>
            </a:r>
            <a:endParaRPr lang="en-US" dirty="0">
              <a:cs typeface="Times New Roman" charset="0"/>
            </a:endParaRPr>
          </a:p>
          <a:p>
            <a:pPr lvl="1"/>
            <a:r>
              <a:rPr lang="en-US" dirty="0">
                <a:cs typeface="Times New Roman" charset="0"/>
              </a:rPr>
              <a:t>Review effectiveness of </a:t>
            </a:r>
            <a:r>
              <a:rPr lang="en-US" dirty="0" smtClean="0">
                <a:cs typeface="Times New Roman" charset="0"/>
              </a:rPr>
              <a:t>control measures</a:t>
            </a:r>
            <a:endParaRPr lang="en-US" dirty="0">
              <a:cs typeface="Times New Roman" charset="0"/>
            </a:endParaRPr>
          </a:p>
          <a:p>
            <a:pPr lvl="1"/>
            <a:r>
              <a:rPr lang="en-US" dirty="0">
                <a:cs typeface="Times New Roman" charset="0"/>
              </a:rPr>
              <a:t>Attend </a:t>
            </a:r>
            <a:r>
              <a:rPr lang="en-US" dirty="0" smtClean="0">
                <a:cs typeface="Times New Roman" charset="0"/>
              </a:rPr>
              <a:t>and </a:t>
            </a:r>
            <a:r>
              <a:rPr lang="en-US" dirty="0">
                <a:cs typeface="Times New Roman" charset="0"/>
              </a:rPr>
              <a:t>cooperate in investigations and </a:t>
            </a:r>
            <a:r>
              <a:rPr lang="en-US" dirty="0" smtClean="0">
                <a:cs typeface="Times New Roman" charset="0"/>
              </a:rPr>
              <a:t>inspections</a:t>
            </a:r>
            <a:endParaRPr lang="en-US" dirty="0">
              <a:cs typeface="Times New Roman" charset="0"/>
            </a:endParaRPr>
          </a:p>
        </p:txBody>
      </p:sp>
    </p:spTree>
    <p:extLst>
      <p:ext uri="{BB962C8B-B14F-4D97-AF65-F5344CB8AC3E}">
        <p14:creationId xmlns:p14="http://schemas.microsoft.com/office/powerpoint/2010/main" val="32619149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Responsibilities</a:t>
            </a:r>
            <a:endParaRPr lang="en-US" dirty="0"/>
          </a:p>
        </p:txBody>
      </p:sp>
      <p:sp>
        <p:nvSpPr>
          <p:cNvPr id="3" name="Content Placeholder 2"/>
          <p:cNvSpPr>
            <a:spLocks noGrp="1"/>
          </p:cNvSpPr>
          <p:nvPr>
            <p:ph idx="1"/>
          </p:nvPr>
        </p:nvSpPr>
        <p:spPr/>
        <p:txBody>
          <a:bodyPr/>
          <a:lstStyle/>
          <a:p>
            <a:r>
              <a:rPr lang="en-US" dirty="0" smtClean="0"/>
              <a:t>Suppliers</a:t>
            </a:r>
          </a:p>
          <a:p>
            <a:pPr lvl="1"/>
            <a:r>
              <a:rPr lang="en-US" dirty="0">
                <a:cs typeface="Times New Roman" charset="0"/>
              </a:rPr>
              <a:t>Ensure supplied tools, equipment or machines are safe</a:t>
            </a:r>
          </a:p>
          <a:p>
            <a:pPr lvl="1"/>
            <a:r>
              <a:rPr lang="en-US" dirty="0">
                <a:cs typeface="Times New Roman" charset="0"/>
              </a:rPr>
              <a:t>Provide directions on safe use of supplied material</a:t>
            </a:r>
          </a:p>
          <a:p>
            <a:pPr lvl="1"/>
            <a:r>
              <a:rPr lang="en-US" dirty="0">
                <a:cs typeface="Times New Roman" charset="0"/>
              </a:rPr>
              <a:t>If required, properly maintain supplied </a:t>
            </a:r>
            <a:r>
              <a:rPr lang="en-US" dirty="0" smtClean="0">
                <a:cs typeface="Times New Roman" charset="0"/>
              </a:rPr>
              <a:t>material</a:t>
            </a:r>
            <a:endParaRPr lang="en-US" dirty="0"/>
          </a:p>
        </p:txBody>
      </p:sp>
    </p:spTree>
    <p:extLst>
      <p:ext uri="{BB962C8B-B14F-4D97-AF65-F5344CB8AC3E}">
        <p14:creationId xmlns:p14="http://schemas.microsoft.com/office/powerpoint/2010/main" val="32003586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MSI Awareness</a:t>
            </a:r>
            <a:endParaRPr lang="en-US" dirty="0"/>
          </a:p>
        </p:txBody>
      </p:sp>
      <p:sp>
        <p:nvSpPr>
          <p:cNvPr id="3" name="Content Placeholder 2"/>
          <p:cNvSpPr>
            <a:spLocks noGrp="1"/>
          </p:cNvSpPr>
          <p:nvPr>
            <p:ph idx="1"/>
          </p:nvPr>
        </p:nvSpPr>
        <p:spPr/>
        <p:txBody>
          <a:bodyPr/>
          <a:lstStyle/>
          <a:p>
            <a:r>
              <a:rPr lang="en-US" dirty="0"/>
              <a:t>What is meant by MSI</a:t>
            </a:r>
          </a:p>
          <a:p>
            <a:r>
              <a:rPr lang="en-US" dirty="0"/>
              <a:t>Signs of MSI</a:t>
            </a:r>
          </a:p>
          <a:p>
            <a:r>
              <a:rPr lang="en-US" dirty="0"/>
              <a:t>Symptoms of MSI</a:t>
            </a:r>
          </a:p>
          <a:p>
            <a:r>
              <a:rPr lang="en-US" dirty="0"/>
              <a:t>Stages of MSI</a:t>
            </a:r>
          </a:p>
          <a:p>
            <a:r>
              <a:rPr lang="en-US" dirty="0"/>
              <a:t>Some examples of </a:t>
            </a:r>
            <a:r>
              <a:rPr lang="en-US" dirty="0" smtClean="0"/>
              <a:t>MSI</a:t>
            </a:r>
            <a:endParaRPr lang="en-US" dirty="0"/>
          </a:p>
        </p:txBody>
      </p:sp>
    </p:spTree>
    <p:extLst>
      <p:ext uri="{BB962C8B-B14F-4D97-AF65-F5344CB8AC3E}">
        <p14:creationId xmlns:p14="http://schemas.microsoft.com/office/powerpoint/2010/main" val="30341654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MSI Awareness</a:t>
            </a:r>
            <a:endParaRPr lang="en-US" dirty="0"/>
          </a:p>
        </p:txBody>
      </p:sp>
      <p:sp>
        <p:nvSpPr>
          <p:cNvPr id="3" name="Content Placeholder 2"/>
          <p:cNvSpPr>
            <a:spLocks noGrp="1"/>
          </p:cNvSpPr>
          <p:nvPr>
            <p:ph idx="1"/>
          </p:nvPr>
        </p:nvSpPr>
        <p:spPr/>
        <p:txBody>
          <a:bodyPr/>
          <a:lstStyle/>
          <a:p>
            <a:r>
              <a:rPr lang="en-US" dirty="0" smtClean="0"/>
              <a:t>What is MSI injury?</a:t>
            </a:r>
          </a:p>
          <a:p>
            <a:pPr lvl="1">
              <a:lnSpc>
                <a:spcPct val="90000"/>
              </a:lnSpc>
            </a:pPr>
            <a:r>
              <a:rPr lang="en-US" dirty="0"/>
              <a:t>Injury or disorder to muscles, tendons, joints, nerves, blood vessels or related tissue</a:t>
            </a:r>
          </a:p>
          <a:p>
            <a:pPr lvl="1">
              <a:lnSpc>
                <a:spcPct val="90000"/>
              </a:lnSpc>
            </a:pPr>
            <a:r>
              <a:rPr lang="en-US" dirty="0"/>
              <a:t>Includes sprain, strain and inflammation</a:t>
            </a:r>
          </a:p>
          <a:p>
            <a:pPr lvl="1">
              <a:lnSpc>
                <a:spcPct val="90000"/>
              </a:lnSpc>
            </a:pPr>
            <a:r>
              <a:rPr lang="en-US" dirty="0"/>
              <a:t>Aggravated by work</a:t>
            </a:r>
          </a:p>
          <a:p>
            <a:pPr lvl="1">
              <a:lnSpc>
                <a:spcPct val="90000"/>
              </a:lnSpc>
            </a:pPr>
            <a:r>
              <a:rPr lang="en-US" dirty="0"/>
              <a:t>May develop gradually or </a:t>
            </a:r>
            <a:r>
              <a:rPr lang="en-US" dirty="0" smtClean="0"/>
              <a:t>suddenly</a:t>
            </a:r>
            <a:endParaRPr lang="en-US" dirty="0"/>
          </a:p>
        </p:txBody>
      </p:sp>
    </p:spTree>
    <p:extLst>
      <p:ext uri="{BB962C8B-B14F-4D97-AF65-F5344CB8AC3E}">
        <p14:creationId xmlns:p14="http://schemas.microsoft.com/office/powerpoint/2010/main" val="41285687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MSI Awareness</a:t>
            </a:r>
            <a:endParaRPr lang="en-US" dirty="0"/>
          </a:p>
        </p:txBody>
      </p:sp>
      <p:sp>
        <p:nvSpPr>
          <p:cNvPr id="3" name="Content Placeholder 2"/>
          <p:cNvSpPr>
            <a:spLocks noGrp="1"/>
          </p:cNvSpPr>
          <p:nvPr>
            <p:ph idx="1"/>
          </p:nvPr>
        </p:nvSpPr>
        <p:spPr/>
        <p:txBody>
          <a:bodyPr/>
          <a:lstStyle/>
          <a:p>
            <a:r>
              <a:rPr lang="en-US" dirty="0" smtClean="0"/>
              <a:t>Signs of MSI</a:t>
            </a:r>
          </a:p>
          <a:p>
            <a:pPr lvl="1"/>
            <a:r>
              <a:rPr lang="en-US" dirty="0"/>
              <a:t>Swelling</a:t>
            </a:r>
          </a:p>
          <a:p>
            <a:pPr lvl="1"/>
            <a:r>
              <a:rPr lang="en-US" dirty="0"/>
              <a:t>Redness</a:t>
            </a:r>
          </a:p>
          <a:p>
            <a:pPr lvl="1"/>
            <a:r>
              <a:rPr lang="en-US" dirty="0"/>
              <a:t>Skin color change</a:t>
            </a:r>
          </a:p>
          <a:p>
            <a:pPr lvl="1"/>
            <a:r>
              <a:rPr lang="en-US" dirty="0"/>
              <a:t>Difficulty moving a body </a:t>
            </a:r>
            <a:r>
              <a:rPr lang="en-US" dirty="0" smtClean="0"/>
              <a:t>part</a:t>
            </a:r>
            <a:endParaRPr lang="en-US" dirty="0"/>
          </a:p>
        </p:txBody>
      </p:sp>
    </p:spTree>
    <p:extLst>
      <p:ext uri="{BB962C8B-B14F-4D97-AF65-F5344CB8AC3E}">
        <p14:creationId xmlns:p14="http://schemas.microsoft.com/office/powerpoint/2010/main" val="1088861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15616" y="2708920"/>
            <a:ext cx="7772400" cy="1519808"/>
          </a:xfrm>
        </p:spPr>
        <p:txBody>
          <a:bodyPr/>
          <a:lstStyle/>
          <a:p>
            <a:pPr marL="0" indent="0" algn="ctr">
              <a:buNone/>
            </a:pPr>
            <a:r>
              <a:rPr lang="en-US" sz="4000" dirty="0" smtClean="0"/>
              <a:t>Definitions and Regulations</a:t>
            </a:r>
            <a:endParaRPr lang="en-US" sz="4000" dirty="0"/>
          </a:p>
        </p:txBody>
      </p:sp>
    </p:spTree>
    <p:extLst>
      <p:ext uri="{BB962C8B-B14F-4D97-AF65-F5344CB8AC3E}">
        <p14:creationId xmlns:p14="http://schemas.microsoft.com/office/powerpoint/2010/main" val="27568886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MSI Awareness</a:t>
            </a:r>
            <a:endParaRPr lang="en-US" dirty="0"/>
          </a:p>
        </p:txBody>
      </p:sp>
      <p:sp>
        <p:nvSpPr>
          <p:cNvPr id="3" name="Content Placeholder 2"/>
          <p:cNvSpPr>
            <a:spLocks noGrp="1"/>
          </p:cNvSpPr>
          <p:nvPr>
            <p:ph idx="1"/>
          </p:nvPr>
        </p:nvSpPr>
        <p:spPr/>
        <p:txBody>
          <a:bodyPr/>
          <a:lstStyle/>
          <a:p>
            <a:r>
              <a:rPr lang="en-US" dirty="0" smtClean="0"/>
              <a:t>Symptoms of MSI</a:t>
            </a:r>
          </a:p>
          <a:p>
            <a:pPr lvl="1">
              <a:lnSpc>
                <a:spcPct val="90000"/>
              </a:lnSpc>
            </a:pPr>
            <a:r>
              <a:rPr lang="en-US" dirty="0"/>
              <a:t>Pain</a:t>
            </a:r>
          </a:p>
          <a:p>
            <a:pPr lvl="1">
              <a:lnSpc>
                <a:spcPct val="90000"/>
              </a:lnSpc>
            </a:pPr>
            <a:r>
              <a:rPr lang="en-US" dirty="0"/>
              <a:t>Joint stiffness</a:t>
            </a:r>
          </a:p>
          <a:p>
            <a:pPr lvl="1">
              <a:lnSpc>
                <a:spcPct val="90000"/>
              </a:lnSpc>
            </a:pPr>
            <a:r>
              <a:rPr lang="en-US" dirty="0"/>
              <a:t>Muscle tightness</a:t>
            </a:r>
          </a:p>
          <a:p>
            <a:pPr lvl="1">
              <a:lnSpc>
                <a:spcPct val="90000"/>
              </a:lnSpc>
            </a:pPr>
            <a:r>
              <a:rPr lang="en-US" dirty="0"/>
              <a:t>Muscle </a:t>
            </a:r>
            <a:r>
              <a:rPr lang="en-US" dirty="0" smtClean="0"/>
              <a:t>weakness</a:t>
            </a:r>
            <a:endParaRPr lang="en-US" dirty="0"/>
          </a:p>
        </p:txBody>
      </p:sp>
    </p:spTree>
    <p:extLst>
      <p:ext uri="{BB962C8B-B14F-4D97-AF65-F5344CB8AC3E}">
        <p14:creationId xmlns:p14="http://schemas.microsoft.com/office/powerpoint/2010/main" val="15794644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MSI Awareness</a:t>
            </a:r>
            <a:endParaRPr lang="en-US" dirty="0"/>
          </a:p>
        </p:txBody>
      </p:sp>
      <p:sp>
        <p:nvSpPr>
          <p:cNvPr id="3" name="Content Placeholder 2"/>
          <p:cNvSpPr>
            <a:spLocks noGrp="1"/>
          </p:cNvSpPr>
          <p:nvPr>
            <p:ph idx="1"/>
          </p:nvPr>
        </p:nvSpPr>
        <p:spPr/>
        <p:txBody>
          <a:bodyPr/>
          <a:lstStyle/>
          <a:p>
            <a:r>
              <a:rPr lang="en-US" dirty="0" smtClean="0"/>
              <a:t>Symptoms of MSI </a:t>
            </a:r>
            <a:r>
              <a:rPr lang="en-US" sz="2400" dirty="0" smtClean="0"/>
              <a:t>– continued</a:t>
            </a:r>
            <a:endParaRPr lang="en-US" dirty="0" smtClean="0"/>
          </a:p>
          <a:p>
            <a:pPr lvl="1">
              <a:lnSpc>
                <a:spcPct val="90000"/>
              </a:lnSpc>
            </a:pPr>
            <a:r>
              <a:rPr lang="en-US" dirty="0"/>
              <a:t>Feeling of </a:t>
            </a:r>
            <a:r>
              <a:rPr lang="ja-JP" altLang="en-US" dirty="0"/>
              <a:t>“</a:t>
            </a:r>
            <a:r>
              <a:rPr lang="en-US" dirty="0"/>
              <a:t>pins and needles</a:t>
            </a:r>
            <a:r>
              <a:rPr lang="ja-JP" altLang="en-US" dirty="0"/>
              <a:t>”</a:t>
            </a:r>
            <a:endParaRPr lang="en-US" dirty="0"/>
          </a:p>
          <a:p>
            <a:pPr lvl="1">
              <a:lnSpc>
                <a:spcPct val="90000"/>
              </a:lnSpc>
            </a:pPr>
            <a:r>
              <a:rPr lang="en-US" dirty="0"/>
              <a:t>Numbness</a:t>
            </a:r>
          </a:p>
          <a:p>
            <a:pPr lvl="1">
              <a:lnSpc>
                <a:spcPct val="90000"/>
              </a:lnSpc>
            </a:pPr>
            <a:r>
              <a:rPr lang="en-US" dirty="0"/>
              <a:t>General feeling of tiredness</a:t>
            </a:r>
          </a:p>
          <a:p>
            <a:pPr lvl="1">
              <a:lnSpc>
                <a:spcPct val="90000"/>
              </a:lnSpc>
            </a:pPr>
            <a:r>
              <a:rPr lang="en-US" dirty="0"/>
              <a:t>Burning feeling</a:t>
            </a:r>
          </a:p>
          <a:p>
            <a:pPr lvl="1">
              <a:lnSpc>
                <a:spcPct val="90000"/>
              </a:lnSpc>
            </a:pPr>
            <a:r>
              <a:rPr lang="en-US" dirty="0"/>
              <a:t>Difficulty moving a body </a:t>
            </a:r>
            <a:r>
              <a:rPr lang="en-US" dirty="0" smtClean="0"/>
              <a:t>part</a:t>
            </a:r>
            <a:endParaRPr lang="en-US" dirty="0"/>
          </a:p>
        </p:txBody>
      </p:sp>
    </p:spTree>
    <p:extLst>
      <p:ext uri="{BB962C8B-B14F-4D97-AF65-F5344CB8AC3E}">
        <p14:creationId xmlns:p14="http://schemas.microsoft.com/office/powerpoint/2010/main" val="15794644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MSI Awareness</a:t>
            </a:r>
            <a:endParaRPr lang="en-US" dirty="0"/>
          </a:p>
        </p:txBody>
      </p:sp>
      <p:sp>
        <p:nvSpPr>
          <p:cNvPr id="3" name="Content Placeholder 2"/>
          <p:cNvSpPr>
            <a:spLocks noGrp="1"/>
          </p:cNvSpPr>
          <p:nvPr>
            <p:ph idx="1"/>
          </p:nvPr>
        </p:nvSpPr>
        <p:spPr/>
        <p:txBody>
          <a:bodyPr/>
          <a:lstStyle/>
          <a:p>
            <a:pPr>
              <a:lnSpc>
                <a:spcPct val="90000"/>
              </a:lnSpc>
            </a:pPr>
            <a:r>
              <a:rPr lang="en-US" dirty="0" smtClean="0">
                <a:solidFill>
                  <a:schemeClr val="tx2"/>
                </a:solidFill>
              </a:rPr>
              <a:t>Progression of MSI</a:t>
            </a:r>
          </a:p>
          <a:p>
            <a:pPr lvl="1">
              <a:lnSpc>
                <a:spcPct val="90000"/>
              </a:lnSpc>
            </a:pPr>
            <a:r>
              <a:rPr lang="en-US" dirty="0" smtClean="0">
                <a:solidFill>
                  <a:schemeClr val="tx2"/>
                </a:solidFill>
              </a:rPr>
              <a:t>Early </a:t>
            </a:r>
            <a:r>
              <a:rPr lang="en-US" dirty="0">
                <a:solidFill>
                  <a:schemeClr val="tx2"/>
                </a:solidFill>
              </a:rPr>
              <a:t>Stage</a:t>
            </a:r>
          </a:p>
          <a:p>
            <a:pPr lvl="2">
              <a:lnSpc>
                <a:spcPct val="90000"/>
              </a:lnSpc>
            </a:pPr>
            <a:r>
              <a:rPr lang="en-US" dirty="0"/>
              <a:t>Body aches and tires during work but recovers during rest</a:t>
            </a:r>
          </a:p>
          <a:p>
            <a:pPr lvl="1">
              <a:lnSpc>
                <a:spcPct val="90000"/>
              </a:lnSpc>
            </a:pPr>
            <a:r>
              <a:rPr lang="en-US" dirty="0" smtClean="0">
                <a:solidFill>
                  <a:schemeClr val="tx2"/>
                </a:solidFill>
              </a:rPr>
              <a:t>Intermediate </a:t>
            </a:r>
            <a:r>
              <a:rPr lang="en-US" dirty="0">
                <a:solidFill>
                  <a:schemeClr val="tx2"/>
                </a:solidFill>
              </a:rPr>
              <a:t>Stage</a:t>
            </a:r>
          </a:p>
          <a:p>
            <a:pPr lvl="2">
              <a:lnSpc>
                <a:spcPct val="90000"/>
              </a:lnSpc>
            </a:pPr>
            <a:r>
              <a:rPr lang="en-US" dirty="0"/>
              <a:t>As above but starts early in work day and lasts after end of </a:t>
            </a:r>
            <a:r>
              <a:rPr lang="en-US" dirty="0" smtClean="0"/>
              <a:t>workday</a:t>
            </a:r>
            <a:endParaRPr lang="en-US" dirty="0"/>
          </a:p>
        </p:txBody>
      </p:sp>
    </p:spTree>
    <p:extLst>
      <p:ext uri="{BB962C8B-B14F-4D97-AF65-F5344CB8AC3E}">
        <p14:creationId xmlns:p14="http://schemas.microsoft.com/office/powerpoint/2010/main" val="15794644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MSI Awareness</a:t>
            </a:r>
            <a:endParaRPr lang="en-US" dirty="0"/>
          </a:p>
        </p:txBody>
      </p:sp>
      <p:sp>
        <p:nvSpPr>
          <p:cNvPr id="3" name="Content Placeholder 2"/>
          <p:cNvSpPr>
            <a:spLocks noGrp="1"/>
          </p:cNvSpPr>
          <p:nvPr>
            <p:ph idx="1"/>
          </p:nvPr>
        </p:nvSpPr>
        <p:spPr/>
        <p:txBody>
          <a:bodyPr/>
          <a:lstStyle/>
          <a:p>
            <a:r>
              <a:rPr lang="en-US" dirty="0" smtClean="0"/>
              <a:t>Progression of MSI</a:t>
            </a:r>
          </a:p>
          <a:p>
            <a:pPr lvl="1"/>
            <a:r>
              <a:rPr lang="en-US" dirty="0" smtClean="0"/>
              <a:t>Late Stage</a:t>
            </a:r>
          </a:p>
          <a:p>
            <a:pPr lvl="2"/>
            <a:r>
              <a:rPr lang="en-US" dirty="0"/>
              <a:t>Injured area aches and feels weak at rest</a:t>
            </a:r>
          </a:p>
          <a:p>
            <a:pPr lvl="2"/>
            <a:r>
              <a:rPr lang="en-US" dirty="0"/>
              <a:t>Sleep is affected</a:t>
            </a:r>
          </a:p>
          <a:p>
            <a:pPr lvl="2"/>
            <a:r>
              <a:rPr lang="en-US" dirty="0"/>
              <a:t>Even light duties are difficult</a:t>
            </a:r>
          </a:p>
          <a:p>
            <a:pPr lvl="1"/>
            <a:endParaRPr lang="en-US" dirty="0"/>
          </a:p>
        </p:txBody>
      </p:sp>
    </p:spTree>
    <p:extLst>
      <p:ext uri="{BB962C8B-B14F-4D97-AF65-F5344CB8AC3E}">
        <p14:creationId xmlns:p14="http://schemas.microsoft.com/office/powerpoint/2010/main" val="15794644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MSI Awareness</a:t>
            </a:r>
            <a:endParaRPr lang="en-US" dirty="0"/>
          </a:p>
        </p:txBody>
      </p:sp>
      <p:sp>
        <p:nvSpPr>
          <p:cNvPr id="3" name="Content Placeholder 2"/>
          <p:cNvSpPr>
            <a:spLocks noGrp="1"/>
          </p:cNvSpPr>
          <p:nvPr>
            <p:ph idx="1"/>
          </p:nvPr>
        </p:nvSpPr>
        <p:spPr/>
        <p:txBody>
          <a:bodyPr/>
          <a:lstStyle/>
          <a:p>
            <a:r>
              <a:rPr lang="en-US" dirty="0" smtClean="0"/>
              <a:t>Examples of MSI</a:t>
            </a:r>
          </a:p>
          <a:p>
            <a:pPr lvl="1"/>
            <a:r>
              <a:rPr lang="en-US" dirty="0" err="1">
                <a:solidFill>
                  <a:srgbClr val="000000"/>
                </a:solidFill>
              </a:rPr>
              <a:t>Tendonitus</a:t>
            </a:r>
            <a:endParaRPr lang="en-US" dirty="0">
              <a:solidFill>
                <a:srgbClr val="000000"/>
              </a:solidFill>
            </a:endParaRPr>
          </a:p>
          <a:p>
            <a:pPr lvl="1"/>
            <a:r>
              <a:rPr lang="en-US" dirty="0" err="1">
                <a:solidFill>
                  <a:srgbClr val="000000"/>
                </a:solidFill>
              </a:rPr>
              <a:t>Tenosyovitis</a:t>
            </a:r>
            <a:endParaRPr lang="en-US" dirty="0">
              <a:solidFill>
                <a:srgbClr val="000000"/>
              </a:solidFill>
            </a:endParaRPr>
          </a:p>
          <a:p>
            <a:pPr lvl="1"/>
            <a:r>
              <a:rPr lang="en-US" dirty="0">
                <a:solidFill>
                  <a:srgbClr val="000000"/>
                </a:solidFill>
              </a:rPr>
              <a:t>Bursitis</a:t>
            </a:r>
          </a:p>
          <a:p>
            <a:pPr lvl="1"/>
            <a:r>
              <a:rPr lang="en-US" dirty="0">
                <a:solidFill>
                  <a:srgbClr val="000000"/>
                </a:solidFill>
              </a:rPr>
              <a:t>Carpal Tunnel Syndrome</a:t>
            </a:r>
          </a:p>
          <a:p>
            <a:pPr lvl="1"/>
            <a:r>
              <a:rPr lang="en-US" dirty="0" err="1" smtClean="0">
                <a:solidFill>
                  <a:srgbClr val="000000"/>
                </a:solidFill>
              </a:rPr>
              <a:t>Epicondylitis</a:t>
            </a:r>
            <a:endParaRPr lang="en-US" dirty="0">
              <a:solidFill>
                <a:srgbClr val="000000"/>
              </a:solidFill>
            </a:endParaRPr>
          </a:p>
        </p:txBody>
      </p:sp>
    </p:spTree>
    <p:extLst>
      <p:ext uri="{BB962C8B-B14F-4D97-AF65-F5344CB8AC3E}">
        <p14:creationId xmlns:p14="http://schemas.microsoft.com/office/powerpoint/2010/main" val="16636911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Ergonomic Program</a:t>
            </a:r>
            <a:endParaRPr lang="en-US" dirty="0"/>
          </a:p>
        </p:txBody>
      </p:sp>
      <p:sp>
        <p:nvSpPr>
          <p:cNvPr id="3" name="Content Placeholder 2"/>
          <p:cNvSpPr>
            <a:spLocks noGrp="1"/>
          </p:cNvSpPr>
          <p:nvPr>
            <p:ph idx="1"/>
          </p:nvPr>
        </p:nvSpPr>
        <p:spPr/>
        <p:txBody>
          <a:bodyPr/>
          <a:lstStyle/>
          <a:p>
            <a:r>
              <a:rPr lang="en-US" dirty="0"/>
              <a:t>Consultation</a:t>
            </a:r>
          </a:p>
          <a:p>
            <a:r>
              <a:rPr lang="en-US" dirty="0"/>
              <a:t>Education</a:t>
            </a:r>
          </a:p>
          <a:p>
            <a:r>
              <a:rPr lang="en-US" dirty="0"/>
              <a:t>Risk Identification</a:t>
            </a:r>
          </a:p>
          <a:p>
            <a:r>
              <a:rPr lang="en-US" dirty="0"/>
              <a:t>Risk Factor Assessment</a:t>
            </a:r>
          </a:p>
          <a:p>
            <a:r>
              <a:rPr lang="en-US" dirty="0"/>
              <a:t>Risk Factor Control</a:t>
            </a:r>
          </a:p>
          <a:p>
            <a:r>
              <a:rPr lang="en-US" dirty="0"/>
              <a:t>Training</a:t>
            </a:r>
          </a:p>
          <a:p>
            <a:r>
              <a:rPr lang="en-US" dirty="0" smtClean="0"/>
              <a:t>Evaluation</a:t>
            </a:r>
            <a:endParaRPr lang="en-US" dirty="0"/>
          </a:p>
        </p:txBody>
      </p:sp>
    </p:spTree>
    <p:extLst>
      <p:ext uri="{BB962C8B-B14F-4D97-AF65-F5344CB8AC3E}">
        <p14:creationId xmlns:p14="http://schemas.microsoft.com/office/powerpoint/2010/main" val="17315374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Ergonomic Program</a:t>
            </a:r>
            <a:endParaRPr lang="en-US" dirty="0"/>
          </a:p>
        </p:txBody>
      </p:sp>
      <p:sp>
        <p:nvSpPr>
          <p:cNvPr id="3" name="Content Placeholder 2"/>
          <p:cNvSpPr>
            <a:spLocks noGrp="1"/>
          </p:cNvSpPr>
          <p:nvPr>
            <p:ph idx="1"/>
          </p:nvPr>
        </p:nvSpPr>
        <p:spPr/>
        <p:txBody>
          <a:bodyPr/>
          <a:lstStyle/>
          <a:p>
            <a:r>
              <a:rPr lang="en-US" dirty="0" smtClean="0"/>
              <a:t>Step 1 – Consultation</a:t>
            </a:r>
          </a:p>
          <a:p>
            <a:pPr lvl="1"/>
            <a:r>
              <a:rPr lang="en-US" dirty="0" smtClean="0"/>
              <a:t>Steps requiring consultation:</a:t>
            </a:r>
          </a:p>
          <a:p>
            <a:pPr lvl="2"/>
            <a:r>
              <a:rPr lang="en-US" dirty="0" smtClean="0"/>
              <a:t>Obtain </a:t>
            </a:r>
            <a:r>
              <a:rPr lang="en-US" dirty="0"/>
              <a:t>input from JHS Committee</a:t>
            </a:r>
          </a:p>
          <a:p>
            <a:pPr lvl="2"/>
            <a:r>
              <a:rPr lang="en-US" dirty="0"/>
              <a:t>Consult workers on risk assessments</a:t>
            </a:r>
          </a:p>
          <a:p>
            <a:pPr lvl="2"/>
            <a:r>
              <a:rPr lang="en-US" dirty="0"/>
              <a:t>Keep records of consultation</a:t>
            </a:r>
          </a:p>
          <a:p>
            <a:endParaRPr lang="en-US" dirty="0"/>
          </a:p>
        </p:txBody>
      </p:sp>
    </p:spTree>
    <p:extLst>
      <p:ext uri="{BB962C8B-B14F-4D97-AF65-F5344CB8AC3E}">
        <p14:creationId xmlns:p14="http://schemas.microsoft.com/office/powerpoint/2010/main" val="1127236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Ergonomic Program</a:t>
            </a:r>
            <a:endParaRPr lang="en-US" dirty="0"/>
          </a:p>
        </p:txBody>
      </p:sp>
      <p:sp>
        <p:nvSpPr>
          <p:cNvPr id="3" name="Content Placeholder 2"/>
          <p:cNvSpPr>
            <a:spLocks noGrp="1"/>
          </p:cNvSpPr>
          <p:nvPr>
            <p:ph idx="1"/>
          </p:nvPr>
        </p:nvSpPr>
        <p:spPr/>
        <p:txBody>
          <a:bodyPr/>
          <a:lstStyle/>
          <a:p>
            <a:r>
              <a:rPr lang="en-US" dirty="0" smtClean="0"/>
              <a:t>Step 2 – Education</a:t>
            </a:r>
          </a:p>
          <a:p>
            <a:pPr lvl="1"/>
            <a:r>
              <a:rPr lang="en-US" dirty="0"/>
              <a:t>Educate all workers at risk</a:t>
            </a:r>
          </a:p>
          <a:p>
            <a:pPr lvl="1"/>
            <a:r>
              <a:rPr lang="en-US" dirty="0"/>
              <a:t>Educate on setup of workstation</a:t>
            </a:r>
          </a:p>
          <a:p>
            <a:pPr lvl="1"/>
            <a:r>
              <a:rPr lang="en-US" dirty="0"/>
              <a:t>Follow-up education</a:t>
            </a:r>
          </a:p>
          <a:p>
            <a:pPr lvl="1"/>
            <a:r>
              <a:rPr lang="en-US" dirty="0"/>
              <a:t>Educate new workers</a:t>
            </a:r>
          </a:p>
          <a:p>
            <a:pPr lvl="1"/>
            <a:r>
              <a:rPr lang="en-US" dirty="0"/>
              <a:t>Educate key program personnel</a:t>
            </a:r>
          </a:p>
          <a:p>
            <a:pPr lvl="1"/>
            <a:r>
              <a:rPr lang="en-US" dirty="0"/>
              <a:t>Keep education </a:t>
            </a:r>
            <a:r>
              <a:rPr lang="en-US" dirty="0" smtClean="0"/>
              <a:t>records</a:t>
            </a:r>
            <a:endParaRPr lang="en-US" dirty="0"/>
          </a:p>
        </p:txBody>
      </p:sp>
    </p:spTree>
    <p:extLst>
      <p:ext uri="{BB962C8B-B14F-4D97-AF65-F5344CB8AC3E}">
        <p14:creationId xmlns:p14="http://schemas.microsoft.com/office/powerpoint/2010/main" val="180955971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Ergonomic Program</a:t>
            </a:r>
            <a:endParaRPr lang="en-US" dirty="0"/>
          </a:p>
        </p:txBody>
      </p:sp>
      <p:sp>
        <p:nvSpPr>
          <p:cNvPr id="3" name="Content Placeholder 2"/>
          <p:cNvSpPr>
            <a:spLocks noGrp="1"/>
          </p:cNvSpPr>
          <p:nvPr>
            <p:ph idx="1"/>
          </p:nvPr>
        </p:nvSpPr>
        <p:spPr/>
        <p:txBody>
          <a:bodyPr/>
          <a:lstStyle/>
          <a:p>
            <a:r>
              <a:rPr lang="en-US" dirty="0" smtClean="0"/>
              <a:t>Step 3 – Identification of Risk Factors</a:t>
            </a:r>
          </a:p>
          <a:p>
            <a:pPr lvl="1"/>
            <a:r>
              <a:rPr lang="en-US" dirty="0">
                <a:solidFill>
                  <a:schemeClr val="tx2"/>
                </a:solidFill>
              </a:rPr>
              <a:t>Factors that expose workers:</a:t>
            </a:r>
          </a:p>
          <a:p>
            <a:pPr lvl="2"/>
            <a:r>
              <a:rPr lang="en-US" dirty="0"/>
              <a:t>Physical Demands</a:t>
            </a:r>
          </a:p>
          <a:p>
            <a:pPr lvl="2"/>
            <a:r>
              <a:rPr lang="en-US" dirty="0"/>
              <a:t>Aspects of layout</a:t>
            </a:r>
          </a:p>
          <a:p>
            <a:pPr lvl="2"/>
            <a:r>
              <a:rPr lang="en-US" dirty="0"/>
              <a:t>Characteristics of objects handled</a:t>
            </a:r>
          </a:p>
          <a:p>
            <a:pPr lvl="2"/>
            <a:r>
              <a:rPr lang="en-US" dirty="0"/>
              <a:t>Environmental conditions</a:t>
            </a:r>
          </a:p>
          <a:p>
            <a:pPr lvl="2"/>
            <a:r>
              <a:rPr lang="en-US" dirty="0"/>
              <a:t>Organization of the work</a:t>
            </a:r>
          </a:p>
          <a:p>
            <a:pPr lvl="1"/>
            <a:endParaRPr lang="en-US" dirty="0"/>
          </a:p>
        </p:txBody>
      </p:sp>
    </p:spTree>
    <p:extLst>
      <p:ext uri="{BB962C8B-B14F-4D97-AF65-F5344CB8AC3E}">
        <p14:creationId xmlns:p14="http://schemas.microsoft.com/office/powerpoint/2010/main" val="18095597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Ergonomic Program</a:t>
            </a:r>
            <a:endParaRPr lang="en-US" dirty="0"/>
          </a:p>
        </p:txBody>
      </p:sp>
      <p:sp>
        <p:nvSpPr>
          <p:cNvPr id="3" name="Content Placeholder 2"/>
          <p:cNvSpPr>
            <a:spLocks noGrp="1"/>
          </p:cNvSpPr>
          <p:nvPr>
            <p:ph idx="1"/>
          </p:nvPr>
        </p:nvSpPr>
        <p:spPr/>
        <p:txBody>
          <a:bodyPr/>
          <a:lstStyle/>
          <a:p>
            <a:r>
              <a:rPr lang="en-US" dirty="0" smtClean="0"/>
              <a:t>When to perform a risk factor determination</a:t>
            </a:r>
          </a:p>
          <a:p>
            <a:pPr lvl="1"/>
            <a:r>
              <a:rPr lang="en-US" dirty="0"/>
              <a:t>Worker expresses concern</a:t>
            </a:r>
          </a:p>
          <a:p>
            <a:pPr lvl="1"/>
            <a:r>
              <a:rPr lang="en-US" dirty="0"/>
              <a:t>New tasks/jobs/equipment are introduced</a:t>
            </a:r>
          </a:p>
          <a:p>
            <a:pPr lvl="1"/>
            <a:r>
              <a:rPr lang="en-US" dirty="0"/>
              <a:t>Prior to new hires starting work</a:t>
            </a:r>
          </a:p>
          <a:p>
            <a:pPr lvl="1"/>
            <a:r>
              <a:rPr lang="en-US" dirty="0"/>
              <a:t>Worker suffers </a:t>
            </a:r>
            <a:r>
              <a:rPr lang="en-US" dirty="0" smtClean="0"/>
              <a:t>MSI</a:t>
            </a:r>
            <a:endParaRPr lang="en-US" dirty="0"/>
          </a:p>
        </p:txBody>
      </p:sp>
    </p:spTree>
    <p:extLst>
      <p:ext uri="{BB962C8B-B14F-4D97-AF65-F5344CB8AC3E}">
        <p14:creationId xmlns:p14="http://schemas.microsoft.com/office/powerpoint/2010/main" val="2288623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a:solidFill>
                  <a:schemeClr val="tx2"/>
                </a:solidFill>
              </a:rPr>
              <a:t>Ergonomics</a:t>
            </a:r>
            <a:endParaRPr lang="en-US" dirty="0"/>
          </a:p>
          <a:p>
            <a:pPr lvl="1"/>
            <a:r>
              <a:rPr lang="en-US" dirty="0" smtClean="0"/>
              <a:t>Designing </a:t>
            </a:r>
            <a:r>
              <a:rPr lang="en-US" dirty="0"/>
              <a:t>jobs or workplaces to match the </a:t>
            </a:r>
            <a:r>
              <a:rPr lang="en-US" dirty="0" smtClean="0"/>
              <a:t>worker</a:t>
            </a:r>
            <a:endParaRPr lang="en-US" dirty="0"/>
          </a:p>
          <a:p>
            <a:endParaRPr lang="en-US" dirty="0"/>
          </a:p>
        </p:txBody>
      </p:sp>
    </p:spTree>
    <p:extLst>
      <p:ext uri="{BB962C8B-B14F-4D97-AF65-F5344CB8AC3E}">
        <p14:creationId xmlns:p14="http://schemas.microsoft.com/office/powerpoint/2010/main" val="20316627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Ergonomic Program</a:t>
            </a:r>
            <a:endParaRPr lang="en-US" dirty="0"/>
          </a:p>
        </p:txBody>
      </p:sp>
      <p:sp>
        <p:nvSpPr>
          <p:cNvPr id="3" name="Content Placeholder 2"/>
          <p:cNvSpPr>
            <a:spLocks noGrp="1"/>
          </p:cNvSpPr>
          <p:nvPr>
            <p:ph idx="1"/>
          </p:nvPr>
        </p:nvSpPr>
        <p:spPr/>
        <p:txBody>
          <a:bodyPr/>
          <a:lstStyle/>
          <a:p>
            <a:r>
              <a:rPr lang="en-US" dirty="0" smtClean="0"/>
              <a:t>Step 4 – Risk Factor Assessment</a:t>
            </a:r>
          </a:p>
          <a:p>
            <a:pPr lvl="1"/>
            <a:r>
              <a:rPr lang="en-US" dirty="0" smtClean="0"/>
              <a:t>Risk </a:t>
            </a:r>
            <a:r>
              <a:rPr lang="en-US" dirty="0"/>
              <a:t>factors have been identified</a:t>
            </a:r>
          </a:p>
          <a:p>
            <a:pPr lvl="1"/>
            <a:r>
              <a:rPr lang="en-US" dirty="0"/>
              <a:t>An MSI report is received</a:t>
            </a:r>
          </a:p>
          <a:p>
            <a:pPr lvl="1"/>
            <a:r>
              <a:rPr lang="en-US" dirty="0"/>
              <a:t>Risk factors are observed</a:t>
            </a:r>
          </a:p>
          <a:p>
            <a:pPr lvl="1"/>
            <a:r>
              <a:rPr lang="en-US" dirty="0"/>
              <a:t>Worker is absent with </a:t>
            </a:r>
            <a:r>
              <a:rPr lang="en-US" dirty="0" smtClean="0"/>
              <a:t>MSI</a:t>
            </a:r>
            <a:endParaRPr lang="en-US" dirty="0"/>
          </a:p>
        </p:txBody>
      </p:sp>
    </p:spTree>
    <p:extLst>
      <p:ext uri="{BB962C8B-B14F-4D97-AF65-F5344CB8AC3E}">
        <p14:creationId xmlns:p14="http://schemas.microsoft.com/office/powerpoint/2010/main" val="21803953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Ergonomic Program</a:t>
            </a:r>
            <a:endParaRPr lang="en-US" dirty="0"/>
          </a:p>
        </p:txBody>
      </p:sp>
      <p:sp>
        <p:nvSpPr>
          <p:cNvPr id="3" name="Content Placeholder 2"/>
          <p:cNvSpPr>
            <a:spLocks noGrp="1"/>
          </p:cNvSpPr>
          <p:nvPr>
            <p:ph idx="1"/>
          </p:nvPr>
        </p:nvSpPr>
        <p:spPr/>
        <p:txBody>
          <a:bodyPr/>
          <a:lstStyle/>
          <a:p>
            <a:r>
              <a:rPr lang="en-US" dirty="0" smtClean="0"/>
              <a:t>Step 5 – Risk Controls</a:t>
            </a:r>
          </a:p>
          <a:p>
            <a:pPr lvl="1"/>
            <a:r>
              <a:rPr lang="en-US" dirty="0"/>
              <a:t>Organization of work</a:t>
            </a:r>
          </a:p>
          <a:p>
            <a:pPr lvl="1"/>
            <a:r>
              <a:rPr lang="en-US" dirty="0"/>
              <a:t>Monitor environmental conditions</a:t>
            </a:r>
          </a:p>
          <a:p>
            <a:pPr lvl="1"/>
            <a:r>
              <a:rPr lang="en-US" dirty="0"/>
              <a:t>Controls for office tasks</a:t>
            </a:r>
          </a:p>
          <a:p>
            <a:pPr lvl="1"/>
            <a:r>
              <a:rPr lang="en-US" dirty="0"/>
              <a:t>Controls for non-office </a:t>
            </a:r>
            <a:r>
              <a:rPr lang="en-US" dirty="0" smtClean="0"/>
              <a:t>activities</a:t>
            </a:r>
            <a:endParaRPr lang="en-US" dirty="0"/>
          </a:p>
        </p:txBody>
      </p:sp>
    </p:spTree>
    <p:extLst>
      <p:ext uri="{BB962C8B-B14F-4D97-AF65-F5344CB8AC3E}">
        <p14:creationId xmlns:p14="http://schemas.microsoft.com/office/powerpoint/2010/main" val="21803953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Controls</a:t>
            </a:r>
            <a:endParaRPr lang="en-US" dirty="0"/>
          </a:p>
        </p:txBody>
      </p:sp>
      <p:sp>
        <p:nvSpPr>
          <p:cNvPr id="3" name="Content Placeholder 2"/>
          <p:cNvSpPr>
            <a:spLocks noGrp="1"/>
          </p:cNvSpPr>
          <p:nvPr>
            <p:ph idx="1"/>
          </p:nvPr>
        </p:nvSpPr>
        <p:spPr/>
        <p:txBody>
          <a:bodyPr/>
          <a:lstStyle/>
          <a:p>
            <a:r>
              <a:rPr lang="en-US" dirty="0" smtClean="0"/>
              <a:t>Organization of Work</a:t>
            </a:r>
          </a:p>
          <a:p>
            <a:pPr lvl="1"/>
            <a:r>
              <a:rPr lang="en-US" dirty="0"/>
              <a:t>Work recovery cycle</a:t>
            </a:r>
          </a:p>
          <a:p>
            <a:pPr lvl="1"/>
            <a:r>
              <a:rPr lang="en-US" dirty="0"/>
              <a:t>Task variability</a:t>
            </a:r>
          </a:p>
          <a:p>
            <a:pPr lvl="1"/>
            <a:r>
              <a:rPr lang="en-US" dirty="0"/>
              <a:t>Work </a:t>
            </a:r>
            <a:r>
              <a:rPr lang="en-US" dirty="0" smtClean="0"/>
              <a:t>rate</a:t>
            </a:r>
            <a:endParaRPr lang="en-US" dirty="0"/>
          </a:p>
        </p:txBody>
      </p:sp>
    </p:spTree>
    <p:extLst>
      <p:ext uri="{BB962C8B-B14F-4D97-AF65-F5344CB8AC3E}">
        <p14:creationId xmlns:p14="http://schemas.microsoft.com/office/powerpoint/2010/main" val="21803953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Controls</a:t>
            </a:r>
            <a:endParaRPr lang="en-US" dirty="0"/>
          </a:p>
        </p:txBody>
      </p:sp>
      <p:sp>
        <p:nvSpPr>
          <p:cNvPr id="3" name="Content Placeholder 2"/>
          <p:cNvSpPr>
            <a:spLocks noGrp="1"/>
          </p:cNvSpPr>
          <p:nvPr>
            <p:ph idx="1"/>
          </p:nvPr>
        </p:nvSpPr>
        <p:spPr/>
        <p:txBody>
          <a:bodyPr/>
          <a:lstStyle/>
          <a:p>
            <a:r>
              <a:rPr lang="en-US" dirty="0" smtClean="0"/>
              <a:t>Environmental Conditions</a:t>
            </a:r>
          </a:p>
          <a:p>
            <a:pPr lvl="1"/>
            <a:r>
              <a:rPr lang="en-US" dirty="0"/>
              <a:t>Effects of indoor temperature</a:t>
            </a:r>
          </a:p>
          <a:p>
            <a:pPr lvl="1"/>
            <a:r>
              <a:rPr lang="en-US" dirty="0"/>
              <a:t>Effects of outdoor temperature</a:t>
            </a:r>
          </a:p>
          <a:p>
            <a:pPr marL="1946275" lvl="2"/>
            <a:r>
              <a:rPr lang="en-US" dirty="0"/>
              <a:t>Poor fitting gloves</a:t>
            </a:r>
          </a:p>
          <a:p>
            <a:pPr marL="1946275" lvl="2"/>
            <a:r>
              <a:rPr lang="en-US" dirty="0"/>
              <a:t>Hot environment</a:t>
            </a:r>
          </a:p>
          <a:p>
            <a:pPr lvl="1"/>
            <a:r>
              <a:rPr lang="en-US" dirty="0"/>
              <a:t>Lighting and glare</a:t>
            </a:r>
          </a:p>
          <a:p>
            <a:pPr lvl="1"/>
            <a:r>
              <a:rPr lang="en-US" dirty="0"/>
              <a:t>Vibration</a:t>
            </a:r>
          </a:p>
          <a:p>
            <a:pPr lvl="1"/>
            <a:r>
              <a:rPr lang="en-US" dirty="0" smtClean="0"/>
              <a:t>Noise</a:t>
            </a:r>
            <a:endParaRPr lang="en-US" dirty="0"/>
          </a:p>
        </p:txBody>
      </p:sp>
    </p:spTree>
    <p:extLst>
      <p:ext uri="{BB962C8B-B14F-4D97-AF65-F5344CB8AC3E}">
        <p14:creationId xmlns:p14="http://schemas.microsoft.com/office/powerpoint/2010/main" val="25711871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Controls</a:t>
            </a:r>
            <a:endParaRPr lang="en-US" dirty="0"/>
          </a:p>
        </p:txBody>
      </p:sp>
      <p:sp>
        <p:nvSpPr>
          <p:cNvPr id="3" name="Content Placeholder 2"/>
          <p:cNvSpPr>
            <a:spLocks noGrp="1"/>
          </p:cNvSpPr>
          <p:nvPr>
            <p:ph idx="1"/>
          </p:nvPr>
        </p:nvSpPr>
        <p:spPr/>
        <p:txBody>
          <a:bodyPr/>
          <a:lstStyle/>
          <a:p>
            <a:r>
              <a:rPr lang="en-US" dirty="0" smtClean="0"/>
              <a:t>Office Tasks</a:t>
            </a:r>
          </a:p>
          <a:p>
            <a:pPr lvl="1"/>
            <a:r>
              <a:rPr lang="en-US" dirty="0"/>
              <a:t>Telecommunications</a:t>
            </a:r>
          </a:p>
          <a:p>
            <a:pPr lvl="1"/>
            <a:r>
              <a:rPr lang="en-US" dirty="0"/>
              <a:t>Filing cabinets/shelves</a:t>
            </a:r>
          </a:p>
          <a:p>
            <a:pPr lvl="1"/>
            <a:r>
              <a:rPr lang="en-US" dirty="0"/>
              <a:t>Handcarts</a:t>
            </a:r>
          </a:p>
          <a:p>
            <a:pPr lvl="1"/>
            <a:r>
              <a:rPr lang="en-US" dirty="0"/>
              <a:t>Stationery implements</a:t>
            </a:r>
          </a:p>
          <a:p>
            <a:pPr marL="1946275" lvl="2"/>
            <a:r>
              <a:rPr lang="en-US" dirty="0"/>
              <a:t>Staplers/staple removers</a:t>
            </a:r>
          </a:p>
          <a:p>
            <a:pPr marL="1946275" lvl="2"/>
            <a:r>
              <a:rPr lang="en-US" dirty="0"/>
              <a:t>Letter openers</a:t>
            </a:r>
          </a:p>
          <a:p>
            <a:pPr marL="1946275" lvl="2"/>
            <a:r>
              <a:rPr lang="en-US" dirty="0"/>
              <a:t>Hole </a:t>
            </a:r>
            <a:r>
              <a:rPr lang="en-US" dirty="0" smtClean="0"/>
              <a:t>punches</a:t>
            </a:r>
            <a:endParaRPr lang="en-US" dirty="0"/>
          </a:p>
        </p:txBody>
      </p:sp>
    </p:spTree>
    <p:extLst>
      <p:ext uri="{BB962C8B-B14F-4D97-AF65-F5344CB8AC3E}">
        <p14:creationId xmlns:p14="http://schemas.microsoft.com/office/powerpoint/2010/main" val="16672185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Controls</a:t>
            </a:r>
            <a:endParaRPr lang="en-US" dirty="0"/>
          </a:p>
        </p:txBody>
      </p:sp>
      <p:sp>
        <p:nvSpPr>
          <p:cNvPr id="3" name="Content Placeholder 2"/>
          <p:cNvSpPr>
            <a:spLocks noGrp="1"/>
          </p:cNvSpPr>
          <p:nvPr>
            <p:ph idx="1"/>
          </p:nvPr>
        </p:nvSpPr>
        <p:spPr/>
        <p:txBody>
          <a:bodyPr/>
          <a:lstStyle/>
          <a:p>
            <a:r>
              <a:rPr lang="en-US" dirty="0" smtClean="0"/>
              <a:t>Non Office Related Activities</a:t>
            </a:r>
          </a:p>
          <a:p>
            <a:pPr lvl="1"/>
            <a:r>
              <a:rPr lang="en-US" dirty="0"/>
              <a:t>Repetition</a:t>
            </a:r>
          </a:p>
          <a:p>
            <a:pPr lvl="1"/>
            <a:r>
              <a:rPr lang="en-US" dirty="0"/>
              <a:t>Contact stress</a:t>
            </a:r>
          </a:p>
          <a:p>
            <a:pPr lvl="1"/>
            <a:r>
              <a:rPr lang="en-US" dirty="0"/>
              <a:t>Awkward posture</a:t>
            </a:r>
          </a:p>
          <a:p>
            <a:pPr lvl="1"/>
            <a:r>
              <a:rPr lang="en-US" dirty="0"/>
              <a:t>Grip force</a:t>
            </a:r>
          </a:p>
          <a:p>
            <a:pPr lvl="1"/>
            <a:r>
              <a:rPr lang="en-US" dirty="0"/>
              <a:t>Lift/Lower force</a:t>
            </a:r>
          </a:p>
          <a:p>
            <a:pPr lvl="1"/>
            <a:r>
              <a:rPr lang="en-US" dirty="0"/>
              <a:t>Push/Pull </a:t>
            </a:r>
            <a:r>
              <a:rPr lang="en-US" dirty="0" smtClean="0"/>
              <a:t>force</a:t>
            </a:r>
            <a:endParaRPr lang="en-US" dirty="0"/>
          </a:p>
        </p:txBody>
      </p:sp>
    </p:spTree>
    <p:extLst>
      <p:ext uri="{BB962C8B-B14F-4D97-AF65-F5344CB8AC3E}">
        <p14:creationId xmlns:p14="http://schemas.microsoft.com/office/powerpoint/2010/main" val="28149332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Controls</a:t>
            </a:r>
            <a:endParaRPr lang="en-US" dirty="0"/>
          </a:p>
        </p:txBody>
      </p:sp>
      <p:sp>
        <p:nvSpPr>
          <p:cNvPr id="3" name="Content Placeholder 2"/>
          <p:cNvSpPr>
            <a:spLocks noGrp="1"/>
          </p:cNvSpPr>
          <p:nvPr>
            <p:ph idx="1"/>
          </p:nvPr>
        </p:nvSpPr>
        <p:spPr/>
        <p:txBody>
          <a:bodyPr/>
          <a:lstStyle/>
          <a:p>
            <a:r>
              <a:rPr lang="en-US" dirty="0" smtClean="0"/>
              <a:t>Safe Lifting Practices</a:t>
            </a:r>
          </a:p>
          <a:p>
            <a:pPr lvl="1"/>
            <a:r>
              <a:rPr lang="en-US" dirty="0"/>
              <a:t>Lifting preparation</a:t>
            </a:r>
          </a:p>
          <a:p>
            <a:pPr lvl="1"/>
            <a:r>
              <a:rPr lang="en-US" dirty="0"/>
              <a:t>Lifting </a:t>
            </a:r>
            <a:r>
              <a:rPr lang="en-US" dirty="0" smtClean="0"/>
              <a:t>practices</a:t>
            </a:r>
            <a:endParaRPr lang="en-US" dirty="0"/>
          </a:p>
        </p:txBody>
      </p:sp>
    </p:spTree>
    <p:extLst>
      <p:ext uri="{BB962C8B-B14F-4D97-AF65-F5344CB8AC3E}">
        <p14:creationId xmlns:p14="http://schemas.microsoft.com/office/powerpoint/2010/main" val="26693921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Controls</a:t>
            </a:r>
            <a:endParaRPr lang="en-US" dirty="0"/>
          </a:p>
        </p:txBody>
      </p:sp>
      <p:sp>
        <p:nvSpPr>
          <p:cNvPr id="3" name="Content Placeholder 2"/>
          <p:cNvSpPr>
            <a:spLocks noGrp="1"/>
          </p:cNvSpPr>
          <p:nvPr>
            <p:ph idx="1"/>
          </p:nvPr>
        </p:nvSpPr>
        <p:spPr/>
        <p:txBody>
          <a:bodyPr/>
          <a:lstStyle/>
          <a:p>
            <a:r>
              <a:rPr lang="en-US" dirty="0" smtClean="0"/>
              <a:t>Lifting Preparation</a:t>
            </a:r>
          </a:p>
          <a:p>
            <a:pPr lvl="1"/>
            <a:r>
              <a:rPr lang="en-US" dirty="0" smtClean="0"/>
              <a:t>Slide </a:t>
            </a:r>
            <a:r>
              <a:rPr lang="en-US" dirty="0"/>
              <a:t>vs. lifting?</a:t>
            </a:r>
          </a:p>
          <a:p>
            <a:pPr lvl="1"/>
            <a:r>
              <a:rPr lang="en-US" dirty="0"/>
              <a:t>Split into smaller loads?</a:t>
            </a:r>
          </a:p>
          <a:p>
            <a:pPr lvl="1"/>
            <a:r>
              <a:rPr lang="en-US" dirty="0"/>
              <a:t>Load height within </a:t>
            </a:r>
            <a:r>
              <a:rPr lang="ja-JP" altLang="en-US" dirty="0"/>
              <a:t>“</a:t>
            </a:r>
            <a:r>
              <a:rPr lang="en-US" dirty="0"/>
              <a:t>safe zone</a:t>
            </a:r>
            <a:r>
              <a:rPr lang="ja-JP" altLang="en-US" dirty="0"/>
              <a:t>”</a:t>
            </a:r>
            <a:r>
              <a:rPr lang="en-US" dirty="0" smtClean="0"/>
              <a:t>?</a:t>
            </a:r>
            <a:endParaRPr lang="en-US" dirty="0"/>
          </a:p>
        </p:txBody>
      </p:sp>
    </p:spTree>
    <p:extLst>
      <p:ext uri="{BB962C8B-B14F-4D97-AF65-F5344CB8AC3E}">
        <p14:creationId xmlns:p14="http://schemas.microsoft.com/office/powerpoint/2010/main" val="36676768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Controls</a:t>
            </a:r>
            <a:endParaRPr lang="en-US" dirty="0"/>
          </a:p>
        </p:txBody>
      </p:sp>
      <p:sp>
        <p:nvSpPr>
          <p:cNvPr id="3" name="Content Placeholder 2"/>
          <p:cNvSpPr>
            <a:spLocks noGrp="1"/>
          </p:cNvSpPr>
          <p:nvPr>
            <p:ph idx="1"/>
          </p:nvPr>
        </p:nvSpPr>
        <p:spPr/>
        <p:txBody>
          <a:bodyPr/>
          <a:lstStyle/>
          <a:p>
            <a:r>
              <a:rPr lang="en-US" dirty="0" smtClean="0"/>
              <a:t>Lifting Preparation </a:t>
            </a:r>
            <a:r>
              <a:rPr lang="en-US" sz="2400" dirty="0" smtClean="0"/>
              <a:t>– continued</a:t>
            </a:r>
            <a:endParaRPr lang="en-US" dirty="0" smtClean="0"/>
          </a:p>
          <a:p>
            <a:pPr lvl="1"/>
            <a:r>
              <a:rPr lang="en-US" dirty="0"/>
              <a:t>Able to reach?</a:t>
            </a:r>
          </a:p>
          <a:p>
            <a:pPr lvl="1"/>
            <a:r>
              <a:rPr lang="en-US" dirty="0"/>
              <a:t>Available equipment?</a:t>
            </a:r>
          </a:p>
          <a:p>
            <a:pPr lvl="1"/>
            <a:r>
              <a:rPr lang="en-US" dirty="0"/>
              <a:t>Muscles stretched and warmed?</a:t>
            </a:r>
          </a:p>
          <a:p>
            <a:pPr lvl="1"/>
            <a:r>
              <a:rPr lang="en-US" dirty="0"/>
              <a:t>Firm footing?</a:t>
            </a:r>
          </a:p>
          <a:p>
            <a:pPr lvl="1"/>
            <a:r>
              <a:rPr lang="en-US" dirty="0"/>
              <a:t>Pathway cleared</a:t>
            </a:r>
            <a:r>
              <a:rPr lang="en-US" dirty="0" smtClean="0"/>
              <a:t>?</a:t>
            </a:r>
            <a:endParaRPr lang="en-US" dirty="0"/>
          </a:p>
        </p:txBody>
      </p:sp>
    </p:spTree>
    <p:extLst>
      <p:ext uri="{BB962C8B-B14F-4D97-AF65-F5344CB8AC3E}">
        <p14:creationId xmlns:p14="http://schemas.microsoft.com/office/powerpoint/2010/main" val="37881591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Controls</a:t>
            </a:r>
            <a:endParaRPr lang="en-US" dirty="0"/>
          </a:p>
        </p:txBody>
      </p:sp>
      <p:sp>
        <p:nvSpPr>
          <p:cNvPr id="3" name="Content Placeholder 2"/>
          <p:cNvSpPr>
            <a:spLocks noGrp="1"/>
          </p:cNvSpPr>
          <p:nvPr>
            <p:ph idx="1"/>
          </p:nvPr>
        </p:nvSpPr>
        <p:spPr/>
        <p:txBody>
          <a:bodyPr/>
          <a:lstStyle/>
          <a:p>
            <a:r>
              <a:rPr lang="en-US" dirty="0" smtClean="0"/>
              <a:t>Lifting Practices</a:t>
            </a:r>
          </a:p>
          <a:p>
            <a:pPr lvl="1">
              <a:lnSpc>
                <a:spcPct val="90000"/>
              </a:lnSpc>
            </a:pPr>
            <a:r>
              <a:rPr lang="en-US" dirty="0"/>
              <a:t>Ask for help</a:t>
            </a:r>
          </a:p>
          <a:p>
            <a:pPr lvl="1">
              <a:lnSpc>
                <a:spcPct val="90000"/>
              </a:lnSpc>
            </a:pPr>
            <a:r>
              <a:rPr lang="en-US" dirty="0"/>
              <a:t>Comfortable vs. quick lift</a:t>
            </a:r>
          </a:p>
          <a:p>
            <a:pPr lvl="1">
              <a:lnSpc>
                <a:spcPct val="90000"/>
              </a:lnSpc>
            </a:pPr>
            <a:r>
              <a:rPr lang="en-US" dirty="0"/>
              <a:t>Avoid unnecessary bending</a:t>
            </a:r>
          </a:p>
          <a:p>
            <a:pPr lvl="1"/>
            <a:r>
              <a:rPr lang="en-US" dirty="0"/>
              <a:t>Avoid </a:t>
            </a:r>
            <a:r>
              <a:rPr lang="en-US" dirty="0" smtClean="0"/>
              <a:t>twisting</a:t>
            </a:r>
            <a:endParaRPr lang="en-US" dirty="0"/>
          </a:p>
        </p:txBody>
      </p:sp>
    </p:spTree>
    <p:extLst>
      <p:ext uri="{BB962C8B-B14F-4D97-AF65-F5344CB8AC3E}">
        <p14:creationId xmlns:p14="http://schemas.microsoft.com/office/powerpoint/2010/main" val="4101058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a:solidFill>
                  <a:schemeClr val="tx2"/>
                </a:solidFill>
              </a:rPr>
              <a:t>Musculoskeletal Injury (=MSI)</a:t>
            </a:r>
            <a:endParaRPr lang="en-US" dirty="0"/>
          </a:p>
          <a:p>
            <a:pPr lvl="1"/>
            <a:r>
              <a:rPr lang="en-US" dirty="0"/>
              <a:t>An injury or disorder of the muscles, tendons, ligaments, joints, nerves, blood vessels or related soft tissue </a:t>
            </a:r>
          </a:p>
        </p:txBody>
      </p:sp>
    </p:spTree>
    <p:extLst>
      <p:ext uri="{BB962C8B-B14F-4D97-AF65-F5344CB8AC3E}">
        <p14:creationId xmlns:p14="http://schemas.microsoft.com/office/powerpoint/2010/main" val="91943591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Controls</a:t>
            </a:r>
            <a:endParaRPr lang="en-US" dirty="0"/>
          </a:p>
        </p:txBody>
      </p:sp>
      <p:sp>
        <p:nvSpPr>
          <p:cNvPr id="3" name="Content Placeholder 2"/>
          <p:cNvSpPr>
            <a:spLocks noGrp="1"/>
          </p:cNvSpPr>
          <p:nvPr>
            <p:ph idx="1"/>
          </p:nvPr>
        </p:nvSpPr>
        <p:spPr/>
        <p:txBody>
          <a:bodyPr/>
          <a:lstStyle/>
          <a:p>
            <a:r>
              <a:rPr lang="en-US" dirty="0" smtClean="0"/>
              <a:t>Lifting Practices </a:t>
            </a:r>
            <a:r>
              <a:rPr lang="en-US" sz="2400" dirty="0" smtClean="0"/>
              <a:t>– continued</a:t>
            </a:r>
            <a:endParaRPr lang="en-US" dirty="0" smtClean="0"/>
          </a:p>
          <a:p>
            <a:pPr lvl="1">
              <a:lnSpc>
                <a:spcPct val="90000"/>
              </a:lnSpc>
            </a:pPr>
            <a:r>
              <a:rPr lang="en-US" dirty="0" smtClean="0"/>
              <a:t>Avoid </a:t>
            </a:r>
            <a:r>
              <a:rPr lang="en-US" dirty="0"/>
              <a:t>reaching</a:t>
            </a:r>
          </a:p>
          <a:p>
            <a:pPr lvl="1">
              <a:lnSpc>
                <a:spcPct val="90000"/>
              </a:lnSpc>
            </a:pPr>
            <a:r>
              <a:rPr lang="en-US" dirty="0"/>
              <a:t>Gradual, slowly and smooth with no jerking</a:t>
            </a:r>
          </a:p>
          <a:p>
            <a:pPr lvl="1">
              <a:lnSpc>
                <a:spcPct val="90000"/>
              </a:lnSpc>
            </a:pPr>
            <a:r>
              <a:rPr lang="en-US" dirty="0"/>
              <a:t>Good grip</a:t>
            </a:r>
          </a:p>
          <a:p>
            <a:pPr lvl="1">
              <a:lnSpc>
                <a:spcPct val="90000"/>
              </a:lnSpc>
            </a:pPr>
            <a:r>
              <a:rPr lang="en-US" dirty="0"/>
              <a:t>Reverse procedure for </a:t>
            </a:r>
            <a:r>
              <a:rPr lang="en-US" dirty="0" smtClean="0"/>
              <a:t>lowering</a:t>
            </a:r>
            <a:endParaRPr lang="en-US" dirty="0"/>
          </a:p>
        </p:txBody>
      </p:sp>
    </p:spTree>
    <p:extLst>
      <p:ext uri="{BB962C8B-B14F-4D97-AF65-F5344CB8AC3E}">
        <p14:creationId xmlns:p14="http://schemas.microsoft.com/office/powerpoint/2010/main" val="277360312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Controls</a:t>
            </a:r>
            <a:endParaRPr lang="en-US" dirty="0"/>
          </a:p>
        </p:txBody>
      </p:sp>
      <p:sp>
        <p:nvSpPr>
          <p:cNvPr id="3" name="Content Placeholder 2"/>
          <p:cNvSpPr>
            <a:spLocks noGrp="1"/>
          </p:cNvSpPr>
          <p:nvPr>
            <p:ph idx="1"/>
          </p:nvPr>
        </p:nvSpPr>
        <p:spPr/>
        <p:txBody>
          <a:bodyPr/>
          <a:lstStyle/>
          <a:p>
            <a:r>
              <a:rPr lang="en-US" dirty="0" smtClean="0"/>
              <a:t>Standing and Floor Surfaces</a:t>
            </a:r>
          </a:p>
          <a:p>
            <a:pPr lvl="1"/>
            <a:r>
              <a:rPr lang="en-US" dirty="0"/>
              <a:t>Choice of position &amp; opportunity to change position</a:t>
            </a:r>
          </a:p>
          <a:p>
            <a:pPr lvl="1"/>
            <a:r>
              <a:rPr lang="en-US" dirty="0"/>
              <a:t>Provide chair/stool</a:t>
            </a:r>
          </a:p>
          <a:p>
            <a:pPr lvl="1"/>
            <a:r>
              <a:rPr lang="en-US" dirty="0"/>
              <a:t>Proper work station </a:t>
            </a:r>
            <a:r>
              <a:rPr lang="en-US" dirty="0" smtClean="0"/>
              <a:t>height</a:t>
            </a:r>
            <a:endParaRPr lang="en-US" dirty="0"/>
          </a:p>
        </p:txBody>
      </p:sp>
    </p:spTree>
    <p:extLst>
      <p:ext uri="{BB962C8B-B14F-4D97-AF65-F5344CB8AC3E}">
        <p14:creationId xmlns:p14="http://schemas.microsoft.com/office/powerpoint/2010/main" val="364908364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Controls</a:t>
            </a:r>
            <a:endParaRPr lang="en-US" dirty="0"/>
          </a:p>
        </p:txBody>
      </p:sp>
      <p:sp>
        <p:nvSpPr>
          <p:cNvPr id="3" name="Content Placeholder 2"/>
          <p:cNvSpPr>
            <a:spLocks noGrp="1"/>
          </p:cNvSpPr>
          <p:nvPr>
            <p:ph idx="1"/>
          </p:nvPr>
        </p:nvSpPr>
        <p:spPr/>
        <p:txBody>
          <a:bodyPr/>
          <a:lstStyle/>
          <a:p>
            <a:r>
              <a:rPr lang="en-US" dirty="0"/>
              <a:t>Standing and Floor </a:t>
            </a:r>
            <a:r>
              <a:rPr lang="en-US" dirty="0" smtClean="0"/>
              <a:t>Surfaces </a:t>
            </a:r>
            <a:r>
              <a:rPr lang="en-US" sz="2400" dirty="0" smtClean="0"/>
              <a:t>– continued</a:t>
            </a:r>
            <a:endParaRPr lang="en-US" sz="2400" dirty="0"/>
          </a:p>
          <a:p>
            <a:pPr lvl="1"/>
            <a:r>
              <a:rPr lang="en-US" dirty="0" smtClean="0"/>
              <a:t>Avoid </a:t>
            </a:r>
            <a:r>
              <a:rPr lang="en-US" dirty="0"/>
              <a:t>bending at the waist</a:t>
            </a:r>
          </a:p>
          <a:p>
            <a:pPr lvl="1"/>
            <a:r>
              <a:rPr lang="en-US" dirty="0"/>
              <a:t>Proper footwear</a:t>
            </a:r>
          </a:p>
          <a:p>
            <a:pPr lvl="1"/>
            <a:r>
              <a:rPr lang="en-US" dirty="0"/>
              <a:t>Floor </a:t>
            </a:r>
            <a:r>
              <a:rPr lang="en-US" dirty="0" smtClean="0"/>
              <a:t>covering</a:t>
            </a:r>
            <a:endParaRPr lang="en-US" dirty="0"/>
          </a:p>
        </p:txBody>
      </p:sp>
    </p:spTree>
    <p:extLst>
      <p:ext uri="{BB962C8B-B14F-4D97-AF65-F5344CB8AC3E}">
        <p14:creationId xmlns:p14="http://schemas.microsoft.com/office/powerpoint/2010/main" val="411479750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Ergonomic Program</a:t>
            </a:r>
            <a:endParaRPr lang="en-US" dirty="0"/>
          </a:p>
        </p:txBody>
      </p:sp>
      <p:sp>
        <p:nvSpPr>
          <p:cNvPr id="3" name="Content Placeholder 2"/>
          <p:cNvSpPr>
            <a:spLocks noGrp="1"/>
          </p:cNvSpPr>
          <p:nvPr>
            <p:ph idx="1"/>
          </p:nvPr>
        </p:nvSpPr>
        <p:spPr/>
        <p:txBody>
          <a:bodyPr/>
          <a:lstStyle/>
          <a:p>
            <a:r>
              <a:rPr lang="en-US" dirty="0" smtClean="0"/>
              <a:t>Step 6 - Training</a:t>
            </a:r>
          </a:p>
          <a:p>
            <a:pPr lvl="1"/>
            <a:r>
              <a:rPr lang="en-US" dirty="0"/>
              <a:t>Train workers on measures to control risk</a:t>
            </a:r>
          </a:p>
          <a:p>
            <a:pPr lvl="1"/>
            <a:r>
              <a:rPr lang="en-US" dirty="0"/>
              <a:t>Train on new work procedures</a:t>
            </a:r>
          </a:p>
          <a:p>
            <a:pPr lvl="1"/>
            <a:r>
              <a:rPr lang="en-US" dirty="0"/>
              <a:t>Train on new work practices</a:t>
            </a:r>
          </a:p>
          <a:p>
            <a:pPr lvl="1"/>
            <a:r>
              <a:rPr lang="en-US" dirty="0"/>
              <a:t>Supervisors to monitor</a:t>
            </a:r>
          </a:p>
          <a:p>
            <a:pPr lvl="1"/>
            <a:r>
              <a:rPr lang="en-US" dirty="0"/>
              <a:t>Maintain training </a:t>
            </a:r>
            <a:r>
              <a:rPr lang="en-US" dirty="0" smtClean="0"/>
              <a:t>records</a:t>
            </a:r>
            <a:endParaRPr lang="en-US" dirty="0"/>
          </a:p>
        </p:txBody>
      </p:sp>
    </p:spTree>
    <p:extLst>
      <p:ext uri="{BB962C8B-B14F-4D97-AF65-F5344CB8AC3E}">
        <p14:creationId xmlns:p14="http://schemas.microsoft.com/office/powerpoint/2010/main" val="32385951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Ergonomic Program</a:t>
            </a:r>
            <a:endParaRPr lang="en-US" dirty="0"/>
          </a:p>
        </p:txBody>
      </p:sp>
      <p:sp>
        <p:nvSpPr>
          <p:cNvPr id="3" name="Content Placeholder 2"/>
          <p:cNvSpPr>
            <a:spLocks noGrp="1"/>
          </p:cNvSpPr>
          <p:nvPr>
            <p:ph idx="1"/>
          </p:nvPr>
        </p:nvSpPr>
        <p:spPr/>
        <p:txBody>
          <a:bodyPr/>
          <a:lstStyle/>
          <a:p>
            <a:r>
              <a:rPr lang="en-US" dirty="0" smtClean="0"/>
              <a:t>Step 7 – Evaluation</a:t>
            </a:r>
          </a:p>
          <a:p>
            <a:pPr lvl="1"/>
            <a:r>
              <a:rPr lang="en-US" dirty="0"/>
              <a:t>Evaluation of compliance</a:t>
            </a:r>
          </a:p>
          <a:p>
            <a:pPr lvl="1"/>
            <a:r>
              <a:rPr lang="en-US" dirty="0"/>
              <a:t>Evaluation of risk control effectiveness (short term)</a:t>
            </a:r>
          </a:p>
          <a:p>
            <a:pPr lvl="1"/>
            <a:r>
              <a:rPr lang="en-US" dirty="0"/>
              <a:t>Evaluation of risk control effectiveness (long term</a:t>
            </a:r>
            <a:r>
              <a:rPr lang="en-US" dirty="0" smtClean="0"/>
              <a:t>)</a:t>
            </a:r>
            <a:endParaRPr lang="en-US" dirty="0"/>
          </a:p>
        </p:txBody>
      </p:sp>
    </p:spTree>
    <p:extLst>
      <p:ext uri="{BB962C8B-B14F-4D97-AF65-F5344CB8AC3E}">
        <p14:creationId xmlns:p14="http://schemas.microsoft.com/office/powerpoint/2010/main" val="360710512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Ergonomic Program</a:t>
            </a:r>
            <a:endParaRPr lang="en-US" dirty="0"/>
          </a:p>
        </p:txBody>
      </p:sp>
      <p:sp>
        <p:nvSpPr>
          <p:cNvPr id="3" name="Content Placeholder 2"/>
          <p:cNvSpPr>
            <a:spLocks noGrp="1"/>
          </p:cNvSpPr>
          <p:nvPr>
            <p:ph idx="1"/>
          </p:nvPr>
        </p:nvSpPr>
        <p:spPr/>
        <p:txBody>
          <a:bodyPr/>
          <a:lstStyle/>
          <a:p>
            <a:r>
              <a:rPr lang="en-US" dirty="0" smtClean="0"/>
              <a:t>Evaluation of Compliance</a:t>
            </a:r>
          </a:p>
          <a:p>
            <a:pPr lvl="1"/>
            <a:r>
              <a:rPr lang="en-US" dirty="0"/>
              <a:t>Annual evaluation</a:t>
            </a:r>
          </a:p>
          <a:p>
            <a:pPr lvl="1"/>
            <a:r>
              <a:rPr lang="en-US" dirty="0"/>
              <a:t>Consultation with JHS Committee</a:t>
            </a:r>
          </a:p>
          <a:p>
            <a:pPr lvl="1"/>
            <a:r>
              <a:rPr lang="en-US" dirty="0"/>
              <a:t>Forms and </a:t>
            </a:r>
            <a:r>
              <a:rPr lang="en-US" dirty="0" smtClean="0"/>
              <a:t>worksheets</a:t>
            </a:r>
            <a:endParaRPr lang="en-US" dirty="0"/>
          </a:p>
        </p:txBody>
      </p:sp>
    </p:spTree>
    <p:extLst>
      <p:ext uri="{BB962C8B-B14F-4D97-AF65-F5344CB8AC3E}">
        <p14:creationId xmlns:p14="http://schemas.microsoft.com/office/powerpoint/2010/main" val="186035800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Ergonomic Program</a:t>
            </a:r>
            <a:endParaRPr lang="en-US" dirty="0"/>
          </a:p>
        </p:txBody>
      </p:sp>
      <p:sp>
        <p:nvSpPr>
          <p:cNvPr id="3" name="Content Placeholder 2"/>
          <p:cNvSpPr>
            <a:spLocks noGrp="1"/>
          </p:cNvSpPr>
          <p:nvPr>
            <p:ph idx="1"/>
          </p:nvPr>
        </p:nvSpPr>
        <p:spPr/>
        <p:txBody>
          <a:bodyPr/>
          <a:lstStyle/>
          <a:p>
            <a:r>
              <a:rPr lang="en-US" dirty="0" smtClean="0"/>
              <a:t>Effectiveness of Risk Control (Short Term)</a:t>
            </a:r>
          </a:p>
          <a:p>
            <a:pPr lvl="1"/>
            <a:r>
              <a:rPr lang="en-US" dirty="0"/>
              <a:t>Monitor effects</a:t>
            </a:r>
          </a:p>
          <a:p>
            <a:pPr lvl="1"/>
            <a:r>
              <a:rPr lang="en-US" dirty="0"/>
              <a:t>Evaluate as soon as possible</a:t>
            </a:r>
          </a:p>
          <a:p>
            <a:pPr lvl="1"/>
            <a:r>
              <a:rPr lang="en-US" dirty="0"/>
              <a:t>Non-positive or harmful effects require further investigation</a:t>
            </a:r>
          </a:p>
          <a:p>
            <a:pPr lvl="1"/>
            <a:r>
              <a:rPr lang="en-US" dirty="0"/>
              <a:t>Correct deficiencies without delay</a:t>
            </a:r>
          </a:p>
          <a:p>
            <a:endParaRPr lang="en-US" dirty="0"/>
          </a:p>
        </p:txBody>
      </p:sp>
    </p:spTree>
    <p:extLst>
      <p:ext uri="{BB962C8B-B14F-4D97-AF65-F5344CB8AC3E}">
        <p14:creationId xmlns:p14="http://schemas.microsoft.com/office/powerpoint/2010/main" val="148526249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Ergonomic Program</a:t>
            </a:r>
            <a:endParaRPr lang="en-US" dirty="0"/>
          </a:p>
        </p:txBody>
      </p:sp>
      <p:sp>
        <p:nvSpPr>
          <p:cNvPr id="3" name="Content Placeholder 2"/>
          <p:cNvSpPr>
            <a:spLocks noGrp="1"/>
          </p:cNvSpPr>
          <p:nvPr>
            <p:ph idx="1"/>
          </p:nvPr>
        </p:nvSpPr>
        <p:spPr/>
        <p:txBody>
          <a:bodyPr/>
          <a:lstStyle/>
          <a:p>
            <a:r>
              <a:rPr lang="en-US" dirty="0" smtClean="0"/>
              <a:t>Effectiveness </a:t>
            </a:r>
            <a:r>
              <a:rPr lang="en-US" dirty="0" smtClean="0"/>
              <a:t>of </a:t>
            </a:r>
            <a:r>
              <a:rPr lang="en-US" dirty="0" smtClean="0"/>
              <a:t>Risk Control (Long Term)</a:t>
            </a:r>
          </a:p>
          <a:p>
            <a:pPr lvl="1"/>
            <a:r>
              <a:rPr lang="en-US" dirty="0"/>
              <a:t>Annual review</a:t>
            </a:r>
          </a:p>
          <a:p>
            <a:pPr lvl="1"/>
            <a:r>
              <a:rPr lang="en-US" dirty="0"/>
              <a:t>Statistics will guide</a:t>
            </a:r>
          </a:p>
          <a:p>
            <a:pPr lvl="1"/>
            <a:r>
              <a:rPr lang="en-US" dirty="0"/>
              <a:t>Statistics will help evaluate</a:t>
            </a:r>
          </a:p>
          <a:p>
            <a:endParaRPr lang="en-US" dirty="0"/>
          </a:p>
        </p:txBody>
      </p:sp>
    </p:spTree>
    <p:extLst>
      <p:ext uri="{BB962C8B-B14F-4D97-AF65-F5344CB8AC3E}">
        <p14:creationId xmlns:p14="http://schemas.microsoft.com/office/powerpoint/2010/main" val="282294603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Ergonomic Program</a:t>
            </a:r>
            <a:endParaRPr lang="en-US" dirty="0"/>
          </a:p>
        </p:txBody>
      </p:sp>
      <p:sp>
        <p:nvSpPr>
          <p:cNvPr id="3" name="Content Placeholder 2"/>
          <p:cNvSpPr>
            <a:spLocks noGrp="1"/>
          </p:cNvSpPr>
          <p:nvPr>
            <p:ph idx="1"/>
          </p:nvPr>
        </p:nvSpPr>
        <p:spPr/>
        <p:txBody>
          <a:bodyPr/>
          <a:lstStyle/>
          <a:p>
            <a:r>
              <a:rPr lang="en-US" dirty="0" smtClean="0"/>
              <a:t>Investigation Procedures</a:t>
            </a:r>
          </a:p>
          <a:p>
            <a:pPr lvl="1"/>
            <a:r>
              <a:rPr lang="en-US" dirty="0"/>
              <a:t>Whenever there is a report of MSI</a:t>
            </a:r>
          </a:p>
          <a:p>
            <a:pPr lvl="1"/>
            <a:r>
              <a:rPr lang="en-US" dirty="0"/>
              <a:t>In consultation with JHS Committee</a:t>
            </a:r>
          </a:p>
          <a:p>
            <a:pPr lvl="1"/>
            <a:r>
              <a:rPr lang="en-US" dirty="0"/>
              <a:t>Investigation will follow a 6-step </a:t>
            </a:r>
            <a:r>
              <a:rPr lang="en-US" dirty="0" smtClean="0"/>
              <a:t>procedure</a:t>
            </a:r>
            <a:endParaRPr lang="en-US" dirty="0"/>
          </a:p>
        </p:txBody>
      </p:sp>
    </p:spTree>
    <p:extLst>
      <p:ext uri="{BB962C8B-B14F-4D97-AF65-F5344CB8AC3E}">
        <p14:creationId xmlns:p14="http://schemas.microsoft.com/office/powerpoint/2010/main" val="422236276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Definitions</a:t>
            </a:r>
          </a:p>
          <a:p>
            <a:r>
              <a:rPr lang="en-US" dirty="0" smtClean="0"/>
              <a:t>Signs and symptoms</a:t>
            </a:r>
          </a:p>
          <a:p>
            <a:r>
              <a:rPr lang="en-US" dirty="0" smtClean="0"/>
              <a:t>The Ergonomic Program</a:t>
            </a:r>
          </a:p>
          <a:p>
            <a:r>
              <a:rPr lang="en-US" dirty="0" smtClean="0"/>
              <a:t>Design and implementation</a:t>
            </a:r>
          </a:p>
          <a:p>
            <a:r>
              <a:rPr lang="en-US" smtClean="0"/>
              <a:t>Lifting procedures</a:t>
            </a:r>
            <a:endParaRPr lang="en-US" dirty="0"/>
          </a:p>
        </p:txBody>
      </p:sp>
    </p:spTree>
    <p:extLst>
      <p:ext uri="{BB962C8B-B14F-4D97-AF65-F5344CB8AC3E}">
        <p14:creationId xmlns:p14="http://schemas.microsoft.com/office/powerpoint/2010/main" val="568846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a:solidFill>
                  <a:schemeClr val="tx2"/>
                </a:solidFill>
              </a:rPr>
              <a:t>Signs and Symptoms of MSI</a:t>
            </a:r>
            <a:endParaRPr lang="en-US" dirty="0"/>
          </a:p>
          <a:p>
            <a:pPr lvl="1"/>
            <a:r>
              <a:rPr lang="en-US" dirty="0"/>
              <a:t>A sign of MSI is a visible </a:t>
            </a:r>
            <a:r>
              <a:rPr lang="en-US" dirty="0" smtClean="0"/>
              <a:t>change</a:t>
            </a:r>
          </a:p>
          <a:p>
            <a:pPr lvl="1"/>
            <a:r>
              <a:rPr lang="en-US" dirty="0" smtClean="0"/>
              <a:t>A </a:t>
            </a:r>
            <a:r>
              <a:rPr lang="en-US" dirty="0"/>
              <a:t>symptom of MSI is something that is </a:t>
            </a:r>
            <a:r>
              <a:rPr lang="en-US" dirty="0" smtClean="0"/>
              <a:t>felt</a:t>
            </a:r>
            <a:endParaRPr lang="en-US" dirty="0"/>
          </a:p>
        </p:txBody>
      </p:sp>
    </p:spTree>
    <p:extLst>
      <p:ext uri="{BB962C8B-B14F-4D97-AF65-F5344CB8AC3E}">
        <p14:creationId xmlns:p14="http://schemas.microsoft.com/office/powerpoint/2010/main" val="217994617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43608" y="2564904"/>
            <a:ext cx="7772400" cy="1591816"/>
          </a:xfrm>
        </p:spPr>
        <p:txBody>
          <a:bodyPr/>
          <a:lstStyle/>
          <a:p>
            <a:pPr marL="0" indent="0" algn="ctr">
              <a:buNone/>
            </a:pPr>
            <a:r>
              <a:rPr lang="en-US" sz="4000" dirty="0" smtClean="0"/>
              <a:t>Questions</a:t>
            </a:r>
            <a:endParaRPr lang="en-US" sz="4000" dirty="0"/>
          </a:p>
        </p:txBody>
      </p:sp>
    </p:spTree>
    <p:extLst>
      <p:ext uri="{BB962C8B-B14F-4D97-AF65-F5344CB8AC3E}">
        <p14:creationId xmlns:p14="http://schemas.microsoft.com/office/powerpoint/2010/main" val="500749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a:solidFill>
                  <a:schemeClr val="tx2"/>
                </a:solidFill>
              </a:rPr>
              <a:t>Sprain</a:t>
            </a:r>
            <a:endParaRPr lang="en-US" dirty="0"/>
          </a:p>
          <a:p>
            <a:pPr lvl="1"/>
            <a:r>
              <a:rPr lang="en-US" dirty="0" smtClean="0"/>
              <a:t>Injury to a ligament</a:t>
            </a:r>
            <a:endParaRPr lang="en-US" sz="1000" dirty="0"/>
          </a:p>
          <a:p>
            <a:r>
              <a:rPr lang="en-US" dirty="0">
                <a:solidFill>
                  <a:schemeClr val="tx2"/>
                </a:solidFill>
              </a:rPr>
              <a:t>Strain</a:t>
            </a:r>
            <a:endParaRPr lang="en-US" dirty="0"/>
          </a:p>
          <a:p>
            <a:pPr lvl="1"/>
            <a:r>
              <a:rPr lang="en-US" dirty="0" smtClean="0"/>
              <a:t>Injury to a </a:t>
            </a:r>
            <a:r>
              <a:rPr lang="en-US" dirty="0"/>
              <a:t>muscle or </a:t>
            </a:r>
            <a:r>
              <a:rPr lang="en-US" dirty="0" smtClean="0"/>
              <a:t>tendon</a:t>
            </a:r>
            <a:endParaRPr lang="en-US" dirty="0"/>
          </a:p>
        </p:txBody>
      </p:sp>
    </p:spTree>
    <p:extLst>
      <p:ext uri="{BB962C8B-B14F-4D97-AF65-F5344CB8AC3E}">
        <p14:creationId xmlns:p14="http://schemas.microsoft.com/office/powerpoint/2010/main" val="2746194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a:solidFill>
                  <a:schemeClr val="tx2"/>
                </a:solidFill>
              </a:rPr>
              <a:t>Risk Factor</a:t>
            </a:r>
            <a:r>
              <a:rPr lang="en-US" dirty="0"/>
              <a:t> </a:t>
            </a:r>
          </a:p>
          <a:p>
            <a:pPr lvl="1"/>
            <a:r>
              <a:rPr lang="en-US" dirty="0"/>
              <a:t>A factor which medical and scientific research indicates may cause or contribute to a disorder</a:t>
            </a:r>
          </a:p>
        </p:txBody>
      </p:sp>
    </p:spTree>
    <p:extLst>
      <p:ext uri="{BB962C8B-B14F-4D97-AF65-F5344CB8AC3E}">
        <p14:creationId xmlns:p14="http://schemas.microsoft.com/office/powerpoint/2010/main" val="806862857"/>
      </p:ext>
    </p:extLst>
  </p:cSld>
  <p:clrMapOvr>
    <a:masterClrMapping/>
  </p:clrMapOvr>
</p:sld>
</file>

<file path=ppt/theme/theme1.xml><?xml version="1.0" encoding="utf-8"?>
<a:theme xmlns:a="http://schemas.openxmlformats.org/drawingml/2006/main" name="Black design template">
  <a:themeElements>
    <a:clrScheme name="Black design template 3">
      <a:dk1>
        <a:srgbClr val="000000"/>
      </a:dk1>
      <a:lt1>
        <a:srgbClr val="FFFFFF"/>
      </a:lt1>
      <a:dk2>
        <a:srgbClr val="000000"/>
      </a:dk2>
      <a:lt2>
        <a:srgbClr val="777777"/>
      </a:lt2>
      <a:accent1>
        <a:srgbClr val="CBCBCB"/>
      </a:accent1>
      <a:accent2>
        <a:srgbClr val="969696"/>
      </a:accent2>
      <a:accent3>
        <a:srgbClr val="FFFFFF"/>
      </a:accent3>
      <a:accent4>
        <a:srgbClr val="000000"/>
      </a:accent4>
      <a:accent5>
        <a:srgbClr val="E2E2E2"/>
      </a:accent5>
      <a:accent6>
        <a:srgbClr val="878787"/>
      </a:accent6>
      <a:hlink>
        <a:srgbClr val="4D4D4D"/>
      </a:hlink>
      <a:folHlink>
        <a:srgbClr val="EAEAEA"/>
      </a:folHlink>
    </a:clrScheme>
    <a:fontScheme name="Black design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1800" b="0" i="0" u="none" strike="noStrike" cap="none" normalizeH="0" baseline="0" smtClean="0">
            <a:ln>
              <a:noFill/>
            </a:ln>
            <a:solidFill>
              <a:schemeClr val="tx1"/>
            </a:solidFill>
            <a:effectLst/>
            <a:latin typeface="Times New Roman" pitchFamily="18" charset="0"/>
            <a:cs typeface="Arial" pitchFamily="34" charset="0"/>
          </a:defRPr>
        </a:defPPr>
      </a:lstStyle>
    </a:spDef>
    <a:ln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1800" b="0" i="0" u="none" strike="noStrike" cap="none" normalizeH="0" baseline="0" smtClean="0">
            <a:ln>
              <a:noFill/>
            </a:ln>
            <a:solidFill>
              <a:schemeClr val="tx1"/>
            </a:solidFill>
            <a:effectLst/>
            <a:latin typeface="Times New Roman" pitchFamily="18" charset="0"/>
            <a:cs typeface="Arial" pitchFamily="34" charset="0"/>
          </a:defRPr>
        </a:defPPr>
      </a:lstStyle>
    </a:lnDef>
  </a:objectDefaults>
  <a:extraClrSchemeLst>
    <a:extraClrScheme>
      <a:clrScheme name="Black design template 1">
        <a:dk1>
          <a:srgbClr val="868686"/>
        </a:dk1>
        <a:lt1>
          <a:srgbClr val="FFFFFF"/>
        </a:lt1>
        <a:dk2>
          <a:srgbClr val="000000"/>
        </a:dk2>
        <a:lt2>
          <a:srgbClr val="FFFF00"/>
        </a:lt2>
        <a:accent1>
          <a:srgbClr val="66FF33"/>
        </a:accent1>
        <a:accent2>
          <a:srgbClr val="CC3300"/>
        </a:accent2>
        <a:accent3>
          <a:srgbClr val="AAAAAA"/>
        </a:accent3>
        <a:accent4>
          <a:srgbClr val="DADADA"/>
        </a:accent4>
        <a:accent5>
          <a:srgbClr val="B8FFAD"/>
        </a:accent5>
        <a:accent6>
          <a:srgbClr val="B92D00"/>
        </a:accent6>
        <a:hlink>
          <a:srgbClr val="0000FF"/>
        </a:hlink>
        <a:folHlink>
          <a:srgbClr val="008080"/>
        </a:folHlink>
      </a:clrScheme>
      <a:clrMap bg1="dk2" tx1="lt1" bg2="dk1" tx2="lt2" accent1="accent1" accent2="accent2" accent3="accent3" accent4="accent4" accent5="accent5" accent6="accent6" hlink="hlink" folHlink="folHlink"/>
    </a:extraClrScheme>
    <a:extraClrScheme>
      <a:clrScheme name="Black design template 2">
        <a:dk1>
          <a:srgbClr val="000000"/>
        </a:dk1>
        <a:lt1>
          <a:srgbClr val="FFFFFF"/>
        </a:lt1>
        <a:dk2>
          <a:srgbClr val="9966FF"/>
        </a:dk2>
        <a:lt2>
          <a:srgbClr val="CBCBCB"/>
        </a:lt2>
        <a:accent1>
          <a:srgbClr val="6699FF"/>
        </a:accent1>
        <a:accent2>
          <a:srgbClr val="777777"/>
        </a:accent2>
        <a:accent3>
          <a:srgbClr val="FFFFFF"/>
        </a:accent3>
        <a:accent4>
          <a:srgbClr val="000000"/>
        </a:accent4>
        <a:accent5>
          <a:srgbClr val="B8CAFF"/>
        </a:accent5>
        <a:accent6>
          <a:srgbClr val="6B6B6B"/>
        </a:accent6>
        <a:hlink>
          <a:srgbClr val="00CCCC"/>
        </a:hlink>
        <a:folHlink>
          <a:srgbClr val="FF6699"/>
        </a:folHlink>
      </a:clrScheme>
      <a:clrMap bg1="lt1" tx1="dk1" bg2="lt2" tx2="dk2" accent1="accent1" accent2="accent2" accent3="accent3" accent4="accent4" accent5="accent5" accent6="accent6" hlink="hlink" folHlink="folHlink"/>
    </a:extraClrScheme>
    <a:extraClrScheme>
      <a:clrScheme name="Black design template 3">
        <a:dk1>
          <a:srgbClr val="000000"/>
        </a:dk1>
        <a:lt1>
          <a:srgbClr val="FFFFFF"/>
        </a:lt1>
        <a:dk2>
          <a:srgbClr val="000000"/>
        </a:dk2>
        <a:lt2>
          <a:srgbClr val="777777"/>
        </a:lt2>
        <a:accent1>
          <a:srgbClr val="CBCBCB"/>
        </a:accent1>
        <a:accent2>
          <a:srgbClr val="969696"/>
        </a:accent2>
        <a:accent3>
          <a:srgbClr val="FFFFFF"/>
        </a:accent3>
        <a:accent4>
          <a:srgbClr val="000000"/>
        </a:accent4>
        <a:accent5>
          <a:srgbClr val="E2E2E2"/>
        </a:accent5>
        <a:accent6>
          <a:srgbClr val="878787"/>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design template</Template>
  <TotalTime>1846</TotalTime>
  <Words>3726</Words>
  <Application>Microsoft Office PowerPoint</Application>
  <PresentationFormat>On-screen Show (4:3)</PresentationFormat>
  <Paragraphs>1094</Paragraphs>
  <Slides>70</Slides>
  <Notes>69</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Black design template</vt:lpstr>
      <vt:lpstr>Ergonomics</vt:lpstr>
      <vt:lpstr>Agenda</vt:lpstr>
      <vt:lpstr>Agenda</vt:lpstr>
      <vt:lpstr>PowerPoint Presentation</vt:lpstr>
      <vt:lpstr>Definitions</vt:lpstr>
      <vt:lpstr>Definitions</vt:lpstr>
      <vt:lpstr>Definitions</vt:lpstr>
      <vt:lpstr>Definitions</vt:lpstr>
      <vt:lpstr>Definitions</vt:lpstr>
      <vt:lpstr>Definitions</vt:lpstr>
      <vt:lpstr>Definitions</vt:lpstr>
      <vt:lpstr>Definitions</vt:lpstr>
      <vt:lpstr>Definitions</vt:lpstr>
      <vt:lpstr>Definitions</vt:lpstr>
      <vt:lpstr>Definitions</vt:lpstr>
      <vt:lpstr>Definitions</vt:lpstr>
      <vt:lpstr>Definitions</vt:lpstr>
      <vt:lpstr>Definitions</vt:lpstr>
      <vt:lpstr>Definitions</vt:lpstr>
      <vt:lpstr>Definitions</vt:lpstr>
      <vt:lpstr>Definitions</vt:lpstr>
      <vt:lpstr>Definitions</vt:lpstr>
      <vt:lpstr>Definitions</vt:lpstr>
      <vt:lpstr>Definitions</vt:lpstr>
      <vt:lpstr>Definitions</vt:lpstr>
      <vt:lpstr>Regulations</vt:lpstr>
      <vt:lpstr>Regulations</vt:lpstr>
      <vt:lpstr>PowerPoint Presentation</vt:lpstr>
      <vt:lpstr>Regulations</vt:lpstr>
      <vt:lpstr>Responsibilities</vt:lpstr>
      <vt:lpstr>Responsibilities</vt:lpstr>
      <vt:lpstr>Responsibilities</vt:lpstr>
      <vt:lpstr>Responsibilities</vt:lpstr>
      <vt:lpstr>Responsibilities</vt:lpstr>
      <vt:lpstr>Responsibilities</vt:lpstr>
      <vt:lpstr>Responsibilities</vt:lpstr>
      <vt:lpstr>MSI Awareness</vt:lpstr>
      <vt:lpstr>MSI Awareness</vt:lpstr>
      <vt:lpstr>MSI Awareness</vt:lpstr>
      <vt:lpstr>MSI Awareness</vt:lpstr>
      <vt:lpstr>MSI Awareness</vt:lpstr>
      <vt:lpstr>MSI Awareness</vt:lpstr>
      <vt:lpstr>MSI Awareness</vt:lpstr>
      <vt:lpstr>MSI Awareness</vt:lpstr>
      <vt:lpstr>The Ergonomic Program</vt:lpstr>
      <vt:lpstr>The Ergonomic Program</vt:lpstr>
      <vt:lpstr>The Ergonomic Program</vt:lpstr>
      <vt:lpstr>The Ergonomic Program</vt:lpstr>
      <vt:lpstr>The Ergonomic Program</vt:lpstr>
      <vt:lpstr>The Ergonomic Program</vt:lpstr>
      <vt:lpstr>The Ergonomic Program</vt:lpstr>
      <vt:lpstr>Risk Controls</vt:lpstr>
      <vt:lpstr>Risk Controls</vt:lpstr>
      <vt:lpstr>Risk Controls</vt:lpstr>
      <vt:lpstr>Risk Controls</vt:lpstr>
      <vt:lpstr>Risk Controls</vt:lpstr>
      <vt:lpstr>Risk Controls</vt:lpstr>
      <vt:lpstr>Risk Controls</vt:lpstr>
      <vt:lpstr>Risk Controls</vt:lpstr>
      <vt:lpstr>Risk Controls</vt:lpstr>
      <vt:lpstr>Risk Controls</vt:lpstr>
      <vt:lpstr>Risk Controls</vt:lpstr>
      <vt:lpstr>The Ergonomic Program</vt:lpstr>
      <vt:lpstr>The Ergonomic Program</vt:lpstr>
      <vt:lpstr>The Ergonomic Program</vt:lpstr>
      <vt:lpstr>The Ergonomic Program</vt:lpstr>
      <vt:lpstr>The Ergonomic Program</vt:lpstr>
      <vt:lpstr>The Ergonomic Program</vt:lpstr>
      <vt:lpstr>Summary</vt:lpstr>
      <vt:lpstr>PowerPoint Presentation</vt:lpstr>
    </vt:vector>
  </TitlesOfParts>
  <Company>BCMSA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Ergonomics</dc:title>
  <dc:creator>BCMSA</dc:creator>
  <cp:lastModifiedBy>BCMSA</cp:lastModifiedBy>
  <cp:revision>161</cp:revision>
  <dcterms:created xsi:type="dcterms:W3CDTF">2005-04-02T17:08:13Z</dcterms:created>
  <dcterms:modified xsi:type="dcterms:W3CDTF">2013-06-19T16:54:45Z</dcterms:modified>
</cp:coreProperties>
</file>