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56" r:id="rId2"/>
    <p:sldId id="258" r:id="rId3"/>
    <p:sldId id="292" r:id="rId4"/>
    <p:sldId id="333" r:id="rId5"/>
    <p:sldId id="321" r:id="rId6"/>
    <p:sldId id="350" r:id="rId7"/>
    <p:sldId id="351" r:id="rId8"/>
    <p:sldId id="352" r:id="rId9"/>
    <p:sldId id="356" r:id="rId10"/>
    <p:sldId id="353" r:id="rId11"/>
    <p:sldId id="384" r:id="rId12"/>
    <p:sldId id="385" r:id="rId13"/>
    <p:sldId id="398" r:id="rId14"/>
    <p:sldId id="389" r:id="rId15"/>
    <p:sldId id="358" r:id="rId16"/>
    <p:sldId id="400" r:id="rId17"/>
    <p:sldId id="357" r:id="rId18"/>
    <p:sldId id="386" r:id="rId19"/>
    <p:sldId id="399" r:id="rId20"/>
    <p:sldId id="362" r:id="rId21"/>
    <p:sldId id="355" r:id="rId22"/>
    <p:sldId id="359" r:id="rId23"/>
    <p:sldId id="363" r:id="rId24"/>
    <p:sldId id="360" r:id="rId25"/>
    <p:sldId id="390" r:id="rId26"/>
    <p:sldId id="361" r:id="rId27"/>
    <p:sldId id="396" r:id="rId28"/>
    <p:sldId id="364" r:id="rId29"/>
    <p:sldId id="365" r:id="rId30"/>
    <p:sldId id="391" r:id="rId31"/>
    <p:sldId id="387" r:id="rId32"/>
    <p:sldId id="366" r:id="rId33"/>
    <p:sldId id="392" r:id="rId34"/>
    <p:sldId id="367" r:id="rId35"/>
    <p:sldId id="393" r:id="rId36"/>
    <p:sldId id="394" r:id="rId37"/>
    <p:sldId id="397" r:id="rId38"/>
    <p:sldId id="346" r:id="rId39"/>
    <p:sldId id="372" r:id="rId40"/>
    <p:sldId id="369" r:id="rId41"/>
    <p:sldId id="373" r:id="rId42"/>
    <p:sldId id="375" r:id="rId43"/>
    <p:sldId id="370" r:id="rId44"/>
    <p:sldId id="376" r:id="rId45"/>
    <p:sldId id="381" r:id="rId46"/>
    <p:sldId id="383" r:id="rId47"/>
    <p:sldId id="382" r:id="rId48"/>
    <p:sldId id="379" r:id="rId49"/>
    <p:sldId id="380" r:id="rId50"/>
    <p:sldId id="368" r:id="rId51"/>
    <p:sldId id="332" r:id="rId52"/>
    <p:sldId id="395" r:id="rId53"/>
    <p:sldId id="347" r:id="rId54"/>
    <p:sldId id="280" r:id="rId55"/>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p:cViewPr>
        <p:scale>
          <a:sx n="88" d="100"/>
          <a:sy n="88" d="100"/>
        </p:scale>
        <p:origin x="-2310"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51"/>
    </p:cViewPr>
  </p:sorterViewPr>
  <p:notesViewPr>
    <p:cSldViewPr>
      <p:cViewPr varScale="1">
        <p:scale>
          <a:sx n="83" d="100"/>
          <a:sy n="83" d="100"/>
        </p:scale>
        <p:origin x="-1974" y="-84"/>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wrap="square" lIns="92301" tIns="46151" rIns="92301" bIns="46151"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wrap="square" lIns="92301" tIns="46151" rIns="92301" bIns="46151" numCol="1" anchor="t" anchorCtr="0" compatLnSpc="1">
            <a:prstTxWarp prst="textNoShape">
              <a:avLst/>
            </a:prstTxWarp>
          </a:bodyPr>
          <a:lstStyle>
            <a:lvl1pPr algn="r">
              <a:defRPr sz="1200">
                <a:latin typeface="Calibri" pitchFamily="34" charset="0"/>
              </a:defRPr>
            </a:lvl1pPr>
          </a:lstStyle>
          <a:p>
            <a:pPr>
              <a:defRPr/>
            </a:pPr>
            <a:endParaRPr lang="en-US"/>
          </a:p>
        </p:txBody>
      </p:sp>
      <p:sp>
        <p:nvSpPr>
          <p:cNvPr id="4" name="Footer Placeholder 3"/>
          <p:cNvSpPr>
            <a:spLocks noGrp="1"/>
          </p:cNvSpPr>
          <p:nvPr>
            <p:ph type="ftr" sz="quarter" idx="2"/>
          </p:nvPr>
        </p:nvSpPr>
        <p:spPr>
          <a:xfrm>
            <a:off x="0" y="8756650"/>
            <a:ext cx="3005138" cy="461963"/>
          </a:xfrm>
          <a:prstGeom prst="rect">
            <a:avLst/>
          </a:prstGeom>
        </p:spPr>
        <p:txBody>
          <a:bodyPr vert="horz" wrap="square" lIns="92301" tIns="46151" rIns="92301" bIns="46151"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5" name="Slide Number Placeholder 4"/>
          <p:cNvSpPr>
            <a:spLocks noGrp="1"/>
          </p:cNvSpPr>
          <p:nvPr>
            <p:ph type="sldNum" sz="quarter" idx="3"/>
          </p:nvPr>
        </p:nvSpPr>
        <p:spPr>
          <a:xfrm>
            <a:off x="3927475" y="8756650"/>
            <a:ext cx="3005138" cy="461963"/>
          </a:xfrm>
          <a:prstGeom prst="rect">
            <a:avLst/>
          </a:prstGeom>
        </p:spPr>
        <p:txBody>
          <a:bodyPr vert="horz" wrap="square" lIns="92301" tIns="46151" rIns="92301" bIns="46151" numCol="1" anchor="b" anchorCtr="0" compatLnSpc="1">
            <a:prstTxWarp prst="textNoShape">
              <a:avLst/>
            </a:prstTxWarp>
          </a:bodyPr>
          <a:lstStyle>
            <a:lvl1pPr algn="r">
              <a:defRPr sz="1200">
                <a:latin typeface="Calibri" pitchFamily="34" charset="0"/>
              </a:defRPr>
            </a:lvl1pPr>
          </a:lstStyle>
          <a:p>
            <a:pPr>
              <a:defRPr/>
            </a:pPr>
            <a:fld id="{B1EDFEBE-BA1F-4810-AF0F-D1FAE2B9511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wrap="square" lIns="92301" tIns="46151" rIns="92301" bIns="46151"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wrap="square" lIns="92301" tIns="46151" rIns="92301" bIns="46151" numCol="1" anchor="t" anchorCtr="0" compatLnSpc="1">
            <a:prstTxWarp prst="textNoShape">
              <a:avLst/>
            </a:prstTxWarp>
          </a:bodyPr>
          <a:lstStyle>
            <a:lvl1pPr algn="r">
              <a:defRPr sz="1200">
                <a:latin typeface="Calibri" pitchFamily="34" charset="0"/>
              </a:defRPr>
            </a:lvl1pPr>
          </a:lstStyle>
          <a:p>
            <a:pPr>
              <a:defRPr/>
            </a:pPr>
            <a:fld id="{D1F66E8C-12F8-42FB-A085-5C5E09513E7D}" type="datetimeFigureOut">
              <a:rPr lang="en-US"/>
              <a:pPr>
                <a:defRPr/>
              </a:pPr>
              <a:t>10/18/2013</a:t>
            </a:fld>
            <a:endParaRPr lang="en-US"/>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2301" tIns="46151" rIns="92301" bIns="46151" rtlCol="0" anchor="ctr"/>
          <a:lstStyle/>
          <a:p>
            <a:pPr lvl="0"/>
            <a:endParaRPr lang="en-US" noProof="0"/>
          </a:p>
        </p:txBody>
      </p:sp>
      <p:sp>
        <p:nvSpPr>
          <p:cNvPr id="5" name="Notes Placeholder 4"/>
          <p:cNvSpPr>
            <a:spLocks noGrp="1"/>
          </p:cNvSpPr>
          <p:nvPr>
            <p:ph type="body" sz="quarter" idx="3"/>
          </p:nvPr>
        </p:nvSpPr>
        <p:spPr>
          <a:xfrm>
            <a:off x="693738" y="4379913"/>
            <a:ext cx="5546725" cy="4149725"/>
          </a:xfrm>
          <a:prstGeom prst="rect">
            <a:avLst/>
          </a:prstGeom>
        </p:spPr>
        <p:txBody>
          <a:bodyPr vert="horz" lIns="92301" tIns="46151" rIns="92301" bIns="4615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56650"/>
            <a:ext cx="3005138" cy="461963"/>
          </a:xfrm>
          <a:prstGeom prst="rect">
            <a:avLst/>
          </a:prstGeom>
        </p:spPr>
        <p:txBody>
          <a:bodyPr vert="horz" wrap="square" lIns="92301" tIns="46151" rIns="92301" bIns="46151"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27475" y="8756650"/>
            <a:ext cx="3005138" cy="461963"/>
          </a:xfrm>
          <a:prstGeom prst="rect">
            <a:avLst/>
          </a:prstGeom>
        </p:spPr>
        <p:txBody>
          <a:bodyPr vert="horz" wrap="square" lIns="92301" tIns="46151" rIns="92301" bIns="46151" numCol="1" anchor="b" anchorCtr="0" compatLnSpc="1">
            <a:prstTxWarp prst="textNoShape">
              <a:avLst/>
            </a:prstTxWarp>
          </a:bodyPr>
          <a:lstStyle>
            <a:lvl1pPr algn="r">
              <a:defRPr sz="1200">
                <a:latin typeface="Calibri" pitchFamily="34" charset="0"/>
              </a:defRPr>
            </a:lvl1pPr>
          </a:lstStyle>
          <a:p>
            <a:pPr>
              <a:defRPr/>
            </a:pPr>
            <a:fld id="{3E835333-61C6-4F4F-B9A4-021644D80D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58372" name="Slide Number Placeholder 3"/>
          <p:cNvSpPr>
            <a:spLocks noGrp="1"/>
          </p:cNvSpPr>
          <p:nvPr>
            <p:ph type="sldNum" sz="quarter" idx="5"/>
          </p:nvPr>
        </p:nvSpPr>
        <p:spPr bwMode="auto">
          <a:noFill/>
          <a:ln>
            <a:miter lim="800000"/>
            <a:headEnd/>
            <a:tailEnd/>
          </a:ln>
        </p:spPr>
        <p:txBody>
          <a:bodyPr/>
          <a:lstStyle/>
          <a:p>
            <a:fld id="{518DC49B-B79C-44BD-9DE2-751DDDD8EF14}"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63AE96A-1DAE-4A3D-B1A9-48D29663702F}" type="datetimeFigureOut">
              <a:rPr lang="en-US"/>
              <a:pPr>
                <a:defRPr/>
              </a:pPr>
              <a:t>10/18/2013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E0D7E8-5FF1-4A62-8AF0-43F4F87346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D39E3C-DA66-4000-9CE5-B45D3C2CFAFB}" type="datetimeFigureOut">
              <a:rPr lang="en-US"/>
              <a:pPr>
                <a:defRPr/>
              </a:pPr>
              <a:t>10/18/2013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F84935-EDCE-4212-9B26-82C5C4F245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8429F5-7F8A-467D-8B18-D500B97456A6}" type="datetimeFigureOut">
              <a:rPr lang="en-US"/>
              <a:pPr>
                <a:defRPr/>
              </a:pPr>
              <a:t>10/18/2013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85F109-A470-4E4B-B223-E9EC74ED4A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6800EC-84A0-4E60-ADFD-88EB18CE1989}" type="datetimeFigureOut">
              <a:rPr lang="en-US"/>
              <a:pPr>
                <a:defRPr/>
              </a:pPr>
              <a:t>10/18/2013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AAA68F-EE51-4559-AF76-2B259028FD0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0286ECA-6DE5-4EDC-B660-423B57FD24A6}" type="datetimeFigureOut">
              <a:rPr lang="en-US"/>
              <a:pPr>
                <a:defRPr/>
              </a:pPr>
              <a:t>10/18/2013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584E3-0A82-42A9-B7B0-2788494E916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C88F404-CF86-482E-837E-4F8F08959F04}" type="datetimeFigureOut">
              <a:rPr lang="en-US"/>
              <a:pPr>
                <a:defRPr/>
              </a:pPr>
              <a:t>10/18/2013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CAA147-8AFC-433D-898E-3E6A6065157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65FA9F0-8612-4CD9-9955-A4BBD5EFC657}" type="datetimeFigureOut">
              <a:rPr lang="en-US"/>
              <a:pPr>
                <a:defRPr/>
              </a:pPr>
              <a:t>10/18/2013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1BA0BB3-36BE-4B92-B9B6-F911A34D01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910734-92A6-4029-9119-51BF05D7104A}" type="datetimeFigureOut">
              <a:rPr lang="en-US"/>
              <a:pPr>
                <a:defRPr/>
              </a:pPr>
              <a:t>10/18/2013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A19B11-800C-45F9-B828-580F1AC06E6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3B1928-B406-44F4-BB2A-66DF3E7651F6}" type="datetimeFigureOut">
              <a:rPr lang="en-US"/>
              <a:pPr>
                <a:defRPr/>
              </a:pPr>
              <a:t>10/18/2013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AD3B021-3F91-4495-AF20-1FFE1F4DB1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68BF7A-C3AC-4131-80DE-ED2A3C4F81CC}" type="datetimeFigureOut">
              <a:rPr lang="en-US"/>
              <a:pPr>
                <a:defRPr/>
              </a:pPr>
              <a:t>10/18/2013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41547B-CD76-4F74-A2AA-7A4D902089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07E3DD-79B1-4EFA-A951-D099567C8886}" type="datetimeFigureOut">
              <a:rPr lang="en-US"/>
              <a:pPr>
                <a:defRPr/>
              </a:pPr>
              <a:t>10/18/2013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24DA81-36B5-4515-B516-5307A05CE9B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DEEADE"/>
                </a:solidFill>
                <a:latin typeface="Calibri" pitchFamily="34" charset="0"/>
              </a:defRPr>
            </a:lvl1pPr>
          </a:lstStyle>
          <a:p>
            <a:pPr>
              <a:defRPr/>
            </a:pPr>
            <a:fld id="{3D0A5894-E75D-45A3-90D8-1D5EA4724B35}" type="datetimeFigureOut">
              <a:rPr lang="en-US"/>
              <a:pPr>
                <a:defRPr/>
              </a:pPr>
              <a:t>10/18/2013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DEEADE"/>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DEEADE"/>
                </a:solidFill>
                <a:latin typeface="Calibri" pitchFamily="34" charset="0"/>
              </a:defRPr>
            </a:lvl1pPr>
          </a:lstStyle>
          <a:p>
            <a:pPr>
              <a:defRPr/>
            </a:pPr>
            <a:fld id="{55A1B778-F18D-4182-B7CD-25DFB6C0AC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jones@bernardllp.ca" TargetMode="External"/><Relationship Id="rId2" Type="http://schemas.openxmlformats.org/officeDocument/2006/relationships/hyperlink" Target="mailto:pawluk@bernardllp.ca"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Title 1"/>
          <p:cNvSpPr txBox="1">
            <a:spLocks/>
          </p:cNvSpPr>
          <p:nvPr/>
        </p:nvSpPr>
        <p:spPr>
          <a:xfrm>
            <a:off x="0" y="5410200"/>
            <a:ext cx="9144000" cy="1447800"/>
          </a:xfrm>
          <a:prstGeom prst="rect">
            <a:avLst/>
          </a:prstGeom>
          <a:solidFill>
            <a:srgbClr val="FFFFFF"/>
          </a:solidFill>
        </p:spPr>
        <p:txBody>
          <a:bodyPr anchor="ctr">
            <a:normAutofit/>
          </a:bodyPr>
          <a:lstStyle/>
          <a:p>
            <a:pPr fontAlgn="auto">
              <a:spcAft>
                <a:spcPts val="0"/>
              </a:spcAft>
              <a:tabLst>
                <a:tab pos="358775" algn="l"/>
              </a:tabLst>
              <a:defRPr/>
            </a:pPr>
            <a:r>
              <a:rPr lang="en-US" sz="4800" dirty="0">
                <a:latin typeface="Calibri" pitchFamily="34" charset="0"/>
                <a:ea typeface="+mj-ea"/>
                <a:cs typeface="+mj-cs"/>
              </a:rPr>
              <a:t>   </a:t>
            </a:r>
          </a:p>
        </p:txBody>
      </p:sp>
      <p:sp>
        <p:nvSpPr>
          <p:cNvPr id="2051" name="TextBox 3"/>
          <p:cNvSpPr txBox="1">
            <a:spLocks noChangeArrowheads="1"/>
          </p:cNvSpPr>
          <p:nvPr/>
        </p:nvSpPr>
        <p:spPr bwMode="auto">
          <a:xfrm>
            <a:off x="2743200" y="1524000"/>
            <a:ext cx="5029200" cy="369888"/>
          </a:xfrm>
          <a:prstGeom prst="rect">
            <a:avLst/>
          </a:prstGeom>
          <a:noFill/>
          <a:ln w="9525">
            <a:noFill/>
            <a:miter lim="800000"/>
            <a:headEnd/>
            <a:tailEnd/>
          </a:ln>
        </p:spPr>
        <p:txBody>
          <a:bodyPr>
            <a:spAutoFit/>
          </a:bodyPr>
          <a:lstStyle/>
          <a:p>
            <a:endParaRPr lang="en-US" altLang="en-US">
              <a:latin typeface="Calibri" pitchFamily="34" charset="0"/>
            </a:endParaRPr>
          </a:p>
        </p:txBody>
      </p:sp>
      <p:sp>
        <p:nvSpPr>
          <p:cNvPr id="5" name="Title 1"/>
          <p:cNvSpPr>
            <a:spLocks noGrp="1"/>
          </p:cNvSpPr>
          <p:nvPr>
            <p:ph type="ctrTitle"/>
          </p:nvPr>
        </p:nvSpPr>
        <p:spPr>
          <a:xfrm>
            <a:off x="539750" y="533400"/>
            <a:ext cx="7842250" cy="2819400"/>
          </a:xfrm>
        </p:spPr>
        <p:txBody>
          <a:bodyPr rtlCol="0">
            <a:normAutofit/>
          </a:bodyPr>
          <a:lstStyle/>
          <a:p>
            <a:pPr algn="l" eaLnBrk="1" fontAlgn="auto" hangingPunct="1">
              <a:spcAft>
                <a:spcPts val="0"/>
              </a:spcAft>
              <a:defRPr/>
            </a:pPr>
            <a:r>
              <a:rPr lang="en-US" sz="4000" dirty="0" smtClean="0">
                <a:solidFill>
                  <a:schemeClr val="tx2">
                    <a:lumMod val="10000"/>
                  </a:schemeClr>
                </a:solidFill>
              </a:rPr>
              <a:t>CONTRACTOR SAFETY IN THE LOCAL GOVERNMENT SECTOR</a:t>
            </a:r>
            <a:endParaRPr lang="en-US" sz="4000" dirty="0">
              <a:solidFill>
                <a:schemeClr val="tx2">
                  <a:lumMod val="10000"/>
                </a:schemeClr>
              </a:solidFill>
            </a:endParaRPr>
          </a:p>
        </p:txBody>
      </p:sp>
      <p:pic>
        <p:nvPicPr>
          <p:cNvPr id="2053" name="Picture 7" descr="BP Logo (NEW).bmp"/>
          <p:cNvPicPr>
            <a:picLocks noChangeAspect="1"/>
          </p:cNvPicPr>
          <p:nvPr/>
        </p:nvPicPr>
        <p:blipFill>
          <a:blip r:embed="rId3" cstate="print"/>
          <a:srcRect/>
          <a:stretch>
            <a:fillRect/>
          </a:stretch>
        </p:blipFill>
        <p:spPr bwMode="auto">
          <a:xfrm>
            <a:off x="5715000" y="6019800"/>
            <a:ext cx="3128963" cy="563563"/>
          </a:xfrm>
          <a:prstGeom prst="rect">
            <a:avLst/>
          </a:prstGeom>
          <a:noFill/>
          <a:ln w="9525">
            <a:noFill/>
            <a:miter lim="800000"/>
            <a:headEnd/>
            <a:tailEnd/>
          </a:ln>
        </p:spPr>
      </p:pic>
      <p:sp>
        <p:nvSpPr>
          <p:cNvPr id="2054" name="TextBox 6"/>
          <p:cNvSpPr txBox="1">
            <a:spLocks noChangeArrowheads="1"/>
          </p:cNvSpPr>
          <p:nvPr/>
        </p:nvSpPr>
        <p:spPr bwMode="auto">
          <a:xfrm>
            <a:off x="5791200" y="3810000"/>
            <a:ext cx="2895600" cy="1016000"/>
          </a:xfrm>
          <a:prstGeom prst="rect">
            <a:avLst/>
          </a:prstGeom>
          <a:noFill/>
          <a:ln w="9525">
            <a:noFill/>
            <a:miter lim="800000"/>
            <a:headEnd/>
            <a:tailEnd/>
          </a:ln>
        </p:spPr>
        <p:txBody>
          <a:bodyPr>
            <a:spAutoFit/>
          </a:bodyPr>
          <a:lstStyle/>
          <a:p>
            <a:r>
              <a:rPr lang="en-US" altLang="en-US">
                <a:solidFill>
                  <a:srgbClr val="000000"/>
                </a:solidFill>
              </a:rPr>
              <a:t>Presented by</a:t>
            </a:r>
          </a:p>
          <a:p>
            <a:endParaRPr lang="en-US" altLang="en-US">
              <a:solidFill>
                <a:srgbClr val="000000"/>
              </a:solidFill>
            </a:endParaRPr>
          </a:p>
          <a:p>
            <a:pPr>
              <a:spcAft>
                <a:spcPts val="600"/>
              </a:spcAft>
            </a:pPr>
            <a:r>
              <a:rPr lang="en-US" altLang="en-US" sz="2400">
                <a:solidFill>
                  <a:srgbClr val="000000"/>
                </a:solidFill>
              </a:rPr>
              <a:t>Lorna Pawluk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1267" name="Title 1"/>
          <p:cNvSpPr>
            <a:spLocks noGrp="1"/>
          </p:cNvSpPr>
          <p:nvPr>
            <p:ph type="title"/>
          </p:nvPr>
        </p:nvSpPr>
        <p:spPr/>
        <p:txBody>
          <a:bodyPr/>
          <a:lstStyle/>
          <a:p>
            <a:pPr eaLnBrk="1" hangingPunct="1"/>
            <a:r>
              <a:rPr lang="en-US" altLang="en-US" smtClean="0">
                <a:solidFill>
                  <a:srgbClr val="000000"/>
                </a:solidFill>
              </a:rPr>
              <a:t>Unregistered Contractors</a:t>
            </a:r>
          </a:p>
        </p:txBody>
      </p:sp>
      <p:sp>
        <p:nvSpPr>
          <p:cNvPr id="11268"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r>
              <a:rPr lang="en-US" altLang="en-US" sz="4200" smtClean="0">
                <a:solidFill>
                  <a:srgbClr val="000000"/>
                </a:solidFill>
              </a:rPr>
              <a:t>Temporary contractor who works alongside regular employees</a:t>
            </a:r>
          </a:p>
          <a:p>
            <a:pPr marL="547688" indent="-282575" algn="ctr" eaLnBrk="1" hangingPunct="1">
              <a:lnSpc>
                <a:spcPct val="115000"/>
              </a:lnSpc>
              <a:spcBef>
                <a:spcPct val="0"/>
              </a:spcBef>
              <a:buFont typeface="Arial" charset="0"/>
              <a:buNone/>
            </a:pPr>
            <a:endParaRPr lang="en-US" altLang="en-US" sz="4200" smtClean="0">
              <a:solidFill>
                <a:srgbClr val="000000"/>
              </a:solidFill>
            </a:endParaRPr>
          </a:p>
          <a:p>
            <a:pPr marL="547688" indent="-282575" algn="ctr" eaLnBrk="1" hangingPunct="1">
              <a:lnSpc>
                <a:spcPct val="115000"/>
              </a:lnSpc>
              <a:spcBef>
                <a:spcPct val="0"/>
              </a:spcBef>
              <a:buFont typeface="Arial" charset="0"/>
              <a:buNone/>
            </a:pPr>
            <a:r>
              <a:rPr lang="en-US" altLang="en-US" sz="4200" smtClean="0">
                <a:solidFill>
                  <a:srgbClr val="000000"/>
                </a:solidFill>
              </a:rPr>
              <a:t>Self- employed contractors not registered with WorkSafeBC</a:t>
            </a:r>
            <a:r>
              <a:rPr lang="en-US" altLang="en-US" sz="4400" smtClean="0">
                <a:solidFill>
                  <a:srgbClr val="000000"/>
                </a:solidFill>
              </a:rPr>
              <a:t>.</a:t>
            </a:r>
          </a:p>
          <a:p>
            <a:pPr marL="547688" indent="-282575"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p:txBody>
      </p:sp>
      <p:pic>
        <p:nvPicPr>
          <p:cNvPr id="1126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2291" name="Title 1"/>
          <p:cNvSpPr>
            <a:spLocks noGrp="1"/>
          </p:cNvSpPr>
          <p:nvPr>
            <p:ph type="title"/>
          </p:nvPr>
        </p:nvSpPr>
        <p:spPr/>
        <p:txBody>
          <a:bodyPr/>
          <a:lstStyle/>
          <a:p>
            <a:pPr eaLnBrk="1" hangingPunct="1"/>
            <a:r>
              <a:rPr lang="en-US" altLang="en-US" smtClean="0">
                <a:solidFill>
                  <a:srgbClr val="000000"/>
                </a:solidFill>
              </a:rPr>
              <a:t>Registered Contractors</a:t>
            </a:r>
          </a:p>
        </p:txBody>
      </p:sp>
      <p:sp>
        <p:nvSpPr>
          <p:cNvPr id="12292" name="Content Placeholder 2"/>
          <p:cNvSpPr>
            <a:spLocks noGrp="1"/>
          </p:cNvSpPr>
          <p:nvPr>
            <p:ph sz="quarter" idx="1"/>
          </p:nvPr>
        </p:nvSpPr>
        <p:spPr>
          <a:xfrm>
            <a:off x="381000" y="1600200"/>
            <a:ext cx="8229600" cy="4800600"/>
          </a:xfrm>
        </p:spPr>
        <p:txBody>
          <a:bodyPr/>
          <a:lstStyle/>
          <a:p>
            <a:pPr marL="547688" indent="-282575"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The duty under s. 115(1)(a)(ii) is broad enough to include workers (employees &amp; contractors) of registered contractors.</a:t>
            </a:r>
            <a:endParaRPr lang="en-US" altLang="en-US" sz="2800" smtClean="0"/>
          </a:p>
        </p:txBody>
      </p:sp>
      <p:pic>
        <p:nvPicPr>
          <p:cNvPr id="1229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3315" name="Title 1"/>
          <p:cNvSpPr>
            <a:spLocks noGrp="1"/>
          </p:cNvSpPr>
          <p:nvPr>
            <p:ph type="title"/>
          </p:nvPr>
        </p:nvSpPr>
        <p:spPr/>
        <p:txBody>
          <a:bodyPr/>
          <a:lstStyle/>
          <a:p>
            <a:pPr eaLnBrk="1" hangingPunct="1"/>
            <a:r>
              <a:rPr lang="en-US" altLang="en-US" smtClean="0">
                <a:solidFill>
                  <a:srgbClr val="000000"/>
                </a:solidFill>
              </a:rPr>
              <a:t>Independent Employers</a:t>
            </a:r>
          </a:p>
        </p:txBody>
      </p:sp>
      <p:sp>
        <p:nvSpPr>
          <p:cNvPr id="13316"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Also includes registered employers with their own health </a:t>
            </a:r>
          </a:p>
          <a:p>
            <a:pPr marL="547688" indent="-282575" algn="ctr" eaLnBrk="1" hangingPunct="1">
              <a:lnSpc>
                <a:spcPct val="115000"/>
              </a:lnSpc>
              <a:spcBef>
                <a:spcPct val="0"/>
              </a:spcBef>
              <a:buFont typeface="Arial" charset="0"/>
              <a:buNone/>
            </a:pPr>
            <a:r>
              <a:rPr lang="en-US" altLang="en-US" sz="4400" smtClean="0">
                <a:solidFill>
                  <a:srgbClr val="000000"/>
                </a:solidFill>
              </a:rPr>
              <a:t>and safety system and program.</a:t>
            </a:r>
            <a:endParaRPr lang="en-US" altLang="en-US" sz="2800" smtClean="0"/>
          </a:p>
        </p:txBody>
      </p:sp>
      <p:pic>
        <p:nvPicPr>
          <p:cNvPr id="1331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4339" name="Title 1"/>
          <p:cNvSpPr>
            <a:spLocks noGrp="1"/>
          </p:cNvSpPr>
          <p:nvPr>
            <p:ph type="title"/>
          </p:nvPr>
        </p:nvSpPr>
        <p:spPr/>
        <p:txBody>
          <a:bodyPr/>
          <a:lstStyle/>
          <a:p>
            <a:pPr eaLnBrk="1" hangingPunct="1"/>
            <a:r>
              <a:rPr lang="en-US" altLang="en-US" smtClean="0">
                <a:solidFill>
                  <a:srgbClr val="000000"/>
                </a:solidFill>
              </a:rPr>
              <a:t>Question/Issue</a:t>
            </a:r>
          </a:p>
        </p:txBody>
      </p:sp>
      <p:sp>
        <p:nvSpPr>
          <p:cNvPr id="14340"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What about workers of other </a:t>
            </a:r>
          </a:p>
          <a:p>
            <a:pPr marL="547688" indent="-282575" algn="ctr" eaLnBrk="1" hangingPunct="1">
              <a:lnSpc>
                <a:spcPct val="115000"/>
              </a:lnSpc>
              <a:spcBef>
                <a:spcPct val="0"/>
              </a:spcBef>
              <a:buFont typeface="Arial" charset="0"/>
              <a:buNone/>
            </a:pPr>
            <a:r>
              <a:rPr lang="en-US" altLang="en-US" sz="4400" smtClean="0">
                <a:solidFill>
                  <a:srgbClr val="000000"/>
                </a:solidFill>
              </a:rPr>
              <a:t>sub-contractors? Policy indicates there may be an obligation.</a:t>
            </a:r>
            <a:endParaRPr lang="en-US" altLang="en-US" sz="2800" smtClean="0"/>
          </a:p>
        </p:txBody>
      </p:sp>
      <p:pic>
        <p:nvPicPr>
          <p:cNvPr id="1434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5363" name="Title 1"/>
          <p:cNvSpPr>
            <a:spLocks noGrp="1"/>
          </p:cNvSpPr>
          <p:nvPr>
            <p:ph type="title"/>
          </p:nvPr>
        </p:nvSpPr>
        <p:spPr/>
        <p:txBody>
          <a:bodyPr/>
          <a:lstStyle/>
          <a:p>
            <a:pPr eaLnBrk="1" hangingPunct="1"/>
            <a:r>
              <a:rPr lang="en-US" altLang="en-US" smtClean="0">
                <a:solidFill>
                  <a:srgbClr val="000000"/>
                </a:solidFill>
              </a:rPr>
              <a:t>Scenario 1</a:t>
            </a:r>
          </a:p>
        </p:txBody>
      </p:sp>
      <p:sp>
        <p:nvSpPr>
          <p:cNvPr id="15364"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r>
              <a:rPr lang="en-US" altLang="en-US" sz="2800" smtClean="0">
                <a:solidFill>
                  <a:srgbClr val="000000"/>
                </a:solidFill>
              </a:rPr>
              <a:t>A third party non-municipal utility owns a pipe on the land without owning the right of way.</a:t>
            </a:r>
          </a:p>
          <a:p>
            <a:pPr marL="547688" indent="-282575" algn="ctr" eaLnBrk="1" hangingPunct="1">
              <a:lnSpc>
                <a:spcPct val="115000"/>
              </a:lnSpc>
              <a:spcBef>
                <a:spcPct val="0"/>
              </a:spcBef>
              <a:buFont typeface="Arial" charset="0"/>
              <a:buNone/>
            </a:pPr>
            <a:endParaRPr lang="en-US" altLang="en-US" sz="2800" smtClean="0">
              <a:solidFill>
                <a:srgbClr val="000000"/>
              </a:solidFill>
            </a:endParaRPr>
          </a:p>
          <a:p>
            <a:pPr marL="547688" indent="-282575" algn="ctr" eaLnBrk="1" hangingPunct="1">
              <a:lnSpc>
                <a:spcPct val="115000"/>
              </a:lnSpc>
              <a:spcBef>
                <a:spcPct val="0"/>
              </a:spcBef>
              <a:buFont typeface="Arial" charset="0"/>
              <a:buNone/>
            </a:pPr>
            <a:r>
              <a:rPr lang="en-US" altLang="en-US" sz="2800" smtClean="0">
                <a:solidFill>
                  <a:srgbClr val="000000"/>
                </a:solidFill>
              </a:rPr>
              <a:t>Ask the municipality for permission but municipality does not hire them to do the work and is not involved. </a:t>
            </a:r>
          </a:p>
          <a:p>
            <a:pPr marL="547688" indent="-282575" algn="ctr" eaLnBrk="1" hangingPunct="1">
              <a:lnSpc>
                <a:spcPct val="115000"/>
              </a:lnSpc>
              <a:spcBef>
                <a:spcPct val="0"/>
              </a:spcBef>
              <a:buFont typeface="Arial" charset="0"/>
              <a:buNone/>
            </a:pPr>
            <a:r>
              <a:rPr lang="en-US" altLang="en-US" sz="2800" smtClean="0">
                <a:solidFill>
                  <a:srgbClr val="000000"/>
                </a:solidFill>
              </a:rPr>
              <a:t>Municipality asks for and receives insurance with municipality as named insured.</a:t>
            </a:r>
          </a:p>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p:txBody>
      </p:sp>
      <p:pic>
        <p:nvPicPr>
          <p:cNvPr id="1536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6387" name="Title 1"/>
          <p:cNvSpPr>
            <a:spLocks noGrp="1"/>
          </p:cNvSpPr>
          <p:nvPr>
            <p:ph type="title"/>
          </p:nvPr>
        </p:nvSpPr>
        <p:spPr>
          <a:xfrm>
            <a:off x="381000" y="228600"/>
            <a:ext cx="8229600" cy="1143000"/>
          </a:xfrm>
        </p:spPr>
        <p:txBody>
          <a:bodyPr/>
          <a:lstStyle/>
          <a:p>
            <a:pPr eaLnBrk="1" hangingPunct="1"/>
            <a:r>
              <a:rPr lang="en-US" altLang="en-US" smtClean="0">
                <a:solidFill>
                  <a:srgbClr val="000000"/>
                </a:solidFill>
              </a:rPr>
              <a:t>Scenario 2</a:t>
            </a:r>
          </a:p>
        </p:txBody>
      </p:sp>
      <p:sp>
        <p:nvSpPr>
          <p:cNvPr id="16388" name="Content Placeholder 2"/>
          <p:cNvSpPr>
            <a:spLocks noGrp="1"/>
          </p:cNvSpPr>
          <p:nvPr>
            <p:ph sz="quarter" idx="1"/>
          </p:nvPr>
        </p:nvSpPr>
        <p:spPr>
          <a:xfrm>
            <a:off x="304800" y="1600200"/>
            <a:ext cx="8229600" cy="4800600"/>
          </a:xfrm>
        </p:spPr>
        <p:txBody>
          <a:bodyPr/>
          <a:lstStyle/>
          <a:p>
            <a:pPr marL="547688" indent="-282575"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Same as scenario 1 but utility is on its own right of way.</a:t>
            </a:r>
          </a:p>
          <a:p>
            <a:pPr marL="547688" indent="-282575" eaLnBrk="1" hangingPunct="1">
              <a:lnSpc>
                <a:spcPct val="115000"/>
              </a:lnSpc>
              <a:spcBef>
                <a:spcPct val="0"/>
              </a:spcBef>
              <a:buFont typeface="Arial" charset="0"/>
              <a:buNone/>
            </a:pPr>
            <a:endParaRPr lang="en-US" altLang="en-US" sz="44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solidFill>
                <a:srgbClr val="000000"/>
              </a:solidFill>
            </a:endParaRPr>
          </a:p>
        </p:txBody>
      </p:sp>
      <p:pic>
        <p:nvPicPr>
          <p:cNvPr id="1638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7411" name="Title 1"/>
          <p:cNvSpPr>
            <a:spLocks noGrp="1"/>
          </p:cNvSpPr>
          <p:nvPr>
            <p:ph type="title"/>
          </p:nvPr>
        </p:nvSpPr>
        <p:spPr>
          <a:xfrm>
            <a:off x="381000" y="228600"/>
            <a:ext cx="8229600" cy="1143000"/>
          </a:xfrm>
        </p:spPr>
        <p:txBody>
          <a:bodyPr/>
          <a:lstStyle/>
          <a:p>
            <a:pPr eaLnBrk="1" hangingPunct="1"/>
            <a:r>
              <a:rPr lang="en-US" altLang="en-US" smtClean="0">
                <a:solidFill>
                  <a:srgbClr val="000000"/>
                </a:solidFill>
              </a:rPr>
              <a:t>Scenario 3</a:t>
            </a:r>
          </a:p>
        </p:txBody>
      </p:sp>
      <p:sp>
        <p:nvSpPr>
          <p:cNvPr id="17412" name="Content Placeholder 2"/>
          <p:cNvSpPr>
            <a:spLocks noGrp="1"/>
          </p:cNvSpPr>
          <p:nvPr>
            <p:ph sz="quarter" idx="1"/>
          </p:nvPr>
        </p:nvSpPr>
        <p:spPr>
          <a:xfrm>
            <a:off x="304800" y="1600200"/>
            <a:ext cx="8229600" cy="4800600"/>
          </a:xfrm>
        </p:spPr>
        <p:txBody>
          <a:bodyPr/>
          <a:lstStyle/>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When do municipal governments need to ask third party utility companies to sign a prime contractor designation?</a:t>
            </a:r>
          </a:p>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endParaRPr lang="en-US" altLang="en-US" sz="2800" smtClean="0">
              <a:solidFill>
                <a:srgbClr val="000000"/>
              </a:solidFill>
            </a:endParaRPr>
          </a:p>
          <a:p>
            <a:pPr marL="547688" indent="-282575" algn="ctr" eaLnBrk="1" hangingPunct="1">
              <a:lnSpc>
                <a:spcPct val="115000"/>
              </a:lnSpc>
              <a:spcBef>
                <a:spcPct val="0"/>
              </a:spcBef>
              <a:buFont typeface="Arial" charset="0"/>
              <a:buNone/>
            </a:pPr>
            <a:endParaRPr lang="en-US" altLang="en-US" sz="2800" smtClean="0">
              <a:solidFill>
                <a:srgbClr val="000000"/>
              </a:solidFill>
            </a:endParaRPr>
          </a:p>
        </p:txBody>
      </p:sp>
      <p:pic>
        <p:nvPicPr>
          <p:cNvPr id="1741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8435" name="Title 1"/>
          <p:cNvSpPr>
            <a:spLocks noGrp="1"/>
          </p:cNvSpPr>
          <p:nvPr>
            <p:ph type="title"/>
          </p:nvPr>
        </p:nvSpPr>
        <p:spPr/>
        <p:txBody>
          <a:bodyPr/>
          <a:lstStyle/>
          <a:p>
            <a:pPr eaLnBrk="1" hangingPunct="1"/>
            <a:r>
              <a:rPr lang="en-US" altLang="en-US" smtClean="0">
                <a:solidFill>
                  <a:srgbClr val="000000"/>
                </a:solidFill>
              </a:rPr>
              <a:t>Other Examples</a:t>
            </a:r>
          </a:p>
        </p:txBody>
      </p:sp>
      <p:sp>
        <p:nvSpPr>
          <p:cNvPr id="18436"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r>
              <a:rPr lang="en-US" altLang="en-US" sz="3000" smtClean="0">
                <a:solidFill>
                  <a:srgbClr val="000000"/>
                </a:solidFill>
              </a:rPr>
              <a:t>Janitorial Contractor working at City Hall – storage and use of chemical cleaners at worksite</a:t>
            </a:r>
          </a:p>
          <a:p>
            <a:pPr marL="547688" indent="-282575" algn="ctr" eaLnBrk="1" hangingPunct="1">
              <a:lnSpc>
                <a:spcPct val="115000"/>
              </a:lnSpc>
              <a:spcBef>
                <a:spcPct val="0"/>
              </a:spcBef>
              <a:buFont typeface="Arial" charset="0"/>
              <a:buNone/>
            </a:pPr>
            <a:endParaRPr lang="en-US" altLang="en-US" sz="3000" smtClean="0">
              <a:solidFill>
                <a:srgbClr val="000000"/>
              </a:solidFill>
            </a:endParaRPr>
          </a:p>
          <a:p>
            <a:pPr marL="547688" indent="-282575" algn="ctr" eaLnBrk="1" hangingPunct="1">
              <a:lnSpc>
                <a:spcPct val="115000"/>
              </a:lnSpc>
              <a:spcBef>
                <a:spcPct val="0"/>
              </a:spcBef>
              <a:buFont typeface="Arial" charset="0"/>
              <a:buNone/>
            </a:pPr>
            <a:r>
              <a:rPr lang="en-US" altLang="en-US" sz="3000" smtClean="0">
                <a:solidFill>
                  <a:srgbClr val="000000"/>
                </a:solidFill>
              </a:rPr>
              <a:t>Independent Operator (eg dump truck driver) working alongside City Water-Sewer Crews</a:t>
            </a:r>
          </a:p>
          <a:p>
            <a:pPr marL="547688" indent="-282575" algn="ctr" eaLnBrk="1" hangingPunct="1">
              <a:lnSpc>
                <a:spcPct val="115000"/>
              </a:lnSpc>
              <a:spcBef>
                <a:spcPct val="0"/>
              </a:spcBef>
              <a:buFont typeface="Arial" charset="0"/>
              <a:buNone/>
            </a:pPr>
            <a:endParaRPr lang="en-US" altLang="en-US" sz="3000" smtClean="0">
              <a:solidFill>
                <a:srgbClr val="000000"/>
              </a:solidFill>
            </a:endParaRPr>
          </a:p>
          <a:p>
            <a:pPr marL="547688" indent="-282575" algn="ctr" eaLnBrk="1" hangingPunct="1">
              <a:lnSpc>
                <a:spcPct val="115000"/>
              </a:lnSpc>
              <a:spcBef>
                <a:spcPct val="0"/>
              </a:spcBef>
              <a:buFont typeface="Arial" charset="0"/>
              <a:buNone/>
            </a:pPr>
            <a:r>
              <a:rPr lang="en-US" altLang="en-US" sz="3000" smtClean="0">
                <a:solidFill>
                  <a:srgbClr val="000000"/>
                </a:solidFill>
              </a:rPr>
              <a:t>Individual arborist hired to prune trees for the city, hired flail mower to cut grass on dyke slopes</a:t>
            </a:r>
          </a:p>
          <a:p>
            <a:pPr marL="547688" indent="-282575" algn="ctr" eaLnBrk="1" hangingPunct="1">
              <a:lnSpc>
                <a:spcPct val="115000"/>
              </a:lnSpc>
              <a:spcBef>
                <a:spcPct val="0"/>
              </a:spcBef>
              <a:buFont typeface="Arial" charset="0"/>
              <a:buNone/>
            </a:pPr>
            <a:endParaRPr lang="en-US" altLang="en-US" sz="28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p:txBody>
      </p:sp>
      <p:pic>
        <p:nvPicPr>
          <p:cNvPr id="1843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9459" name="Title 1"/>
          <p:cNvSpPr>
            <a:spLocks noGrp="1"/>
          </p:cNvSpPr>
          <p:nvPr>
            <p:ph type="title"/>
          </p:nvPr>
        </p:nvSpPr>
        <p:spPr/>
        <p:txBody>
          <a:bodyPr/>
          <a:lstStyle/>
          <a:p>
            <a:pPr eaLnBrk="1" hangingPunct="1"/>
            <a:r>
              <a:rPr lang="en-US" altLang="en-US" smtClean="0">
                <a:solidFill>
                  <a:srgbClr val="000000"/>
                </a:solidFill>
              </a:rPr>
              <a:t>Other Examples</a:t>
            </a:r>
          </a:p>
        </p:txBody>
      </p:sp>
      <p:sp>
        <p:nvSpPr>
          <p:cNvPr id="19460" name="Content Placeholder 2"/>
          <p:cNvSpPr>
            <a:spLocks noGrp="1"/>
          </p:cNvSpPr>
          <p:nvPr>
            <p:ph sz="quarter" idx="1"/>
          </p:nvPr>
        </p:nvSpPr>
        <p:spPr>
          <a:xfrm>
            <a:off x="381000" y="1676400"/>
            <a:ext cx="8229600" cy="4800600"/>
          </a:xfrm>
        </p:spPr>
        <p:txBody>
          <a:bodyPr/>
          <a:lstStyle/>
          <a:p>
            <a:pPr marL="547688" indent="-282575" algn="ctr" eaLnBrk="1" hangingPunct="1">
              <a:lnSpc>
                <a:spcPct val="115000"/>
              </a:lnSpc>
              <a:spcBef>
                <a:spcPct val="0"/>
              </a:spcBef>
              <a:buFont typeface="Arial" charset="0"/>
              <a:buNone/>
            </a:pPr>
            <a:r>
              <a:rPr lang="en-US" altLang="en-US" smtClean="0">
                <a:solidFill>
                  <a:srgbClr val="000000"/>
                </a:solidFill>
              </a:rPr>
              <a:t>2 contractors under two separate land development permits working in the same area at the same time</a:t>
            </a:r>
          </a:p>
          <a:p>
            <a:pPr marL="547688" indent="-282575" algn="ctr" eaLnBrk="1" hangingPunct="1">
              <a:lnSpc>
                <a:spcPct val="115000"/>
              </a:lnSpc>
              <a:spcBef>
                <a:spcPct val="0"/>
              </a:spcBef>
              <a:buFont typeface="Arial" charset="0"/>
              <a:buNone/>
            </a:pPr>
            <a:endParaRPr lang="en-US" altLang="en-US" smtClean="0">
              <a:solidFill>
                <a:srgbClr val="000000"/>
              </a:solidFill>
            </a:endParaRPr>
          </a:p>
          <a:p>
            <a:pPr marL="547688" indent="-282575" algn="ctr" eaLnBrk="1" hangingPunct="1">
              <a:lnSpc>
                <a:spcPct val="115000"/>
              </a:lnSpc>
              <a:spcBef>
                <a:spcPct val="0"/>
              </a:spcBef>
              <a:buFont typeface="Arial" charset="0"/>
              <a:buNone/>
            </a:pPr>
            <a:r>
              <a:rPr lang="en-US" altLang="en-US" smtClean="0">
                <a:solidFill>
                  <a:srgbClr val="000000"/>
                </a:solidFill>
              </a:rPr>
              <a:t>Same scenario with no time overlap</a:t>
            </a:r>
          </a:p>
          <a:p>
            <a:pPr marL="547688" indent="-282575" algn="ctr" eaLnBrk="1" hangingPunct="1">
              <a:lnSpc>
                <a:spcPct val="115000"/>
              </a:lnSpc>
              <a:spcBef>
                <a:spcPct val="0"/>
              </a:spcBef>
              <a:buFont typeface="Arial" charset="0"/>
              <a:buNone/>
            </a:pPr>
            <a:endParaRPr lang="en-US" altLang="en-US" smtClean="0">
              <a:solidFill>
                <a:srgbClr val="000000"/>
              </a:solidFill>
            </a:endParaRPr>
          </a:p>
          <a:p>
            <a:pPr marL="547688" indent="-282575" algn="ctr" eaLnBrk="1" hangingPunct="1">
              <a:lnSpc>
                <a:spcPct val="115000"/>
              </a:lnSpc>
              <a:spcBef>
                <a:spcPct val="0"/>
              </a:spcBef>
              <a:buFont typeface="Arial" charset="0"/>
              <a:buNone/>
            </a:pPr>
            <a:r>
              <a:rPr lang="en-US" altLang="en-US" smtClean="0">
                <a:solidFill>
                  <a:srgbClr val="000000"/>
                </a:solidFill>
              </a:rPr>
              <a:t>Same scenario agree to coordinate schedule and work on separate days </a:t>
            </a:r>
          </a:p>
        </p:txBody>
      </p:sp>
      <p:pic>
        <p:nvPicPr>
          <p:cNvPr id="1946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0483" name="Title 1"/>
          <p:cNvSpPr>
            <a:spLocks noGrp="1"/>
          </p:cNvSpPr>
          <p:nvPr>
            <p:ph type="title"/>
          </p:nvPr>
        </p:nvSpPr>
        <p:spPr/>
        <p:txBody>
          <a:bodyPr/>
          <a:lstStyle/>
          <a:p>
            <a:pPr eaLnBrk="1" hangingPunct="1"/>
            <a:r>
              <a:rPr lang="en-US" altLang="en-US" smtClean="0">
                <a:solidFill>
                  <a:srgbClr val="000000"/>
                </a:solidFill>
              </a:rPr>
              <a:t>Other Examples</a:t>
            </a:r>
          </a:p>
        </p:txBody>
      </p:sp>
      <p:sp>
        <p:nvSpPr>
          <p:cNvPr id="20484" name="Content Placeholder 2"/>
          <p:cNvSpPr>
            <a:spLocks noGrp="1"/>
          </p:cNvSpPr>
          <p:nvPr>
            <p:ph sz="quarter" idx="1"/>
          </p:nvPr>
        </p:nvSpPr>
        <p:spPr>
          <a:xfrm>
            <a:off x="381000" y="1676400"/>
            <a:ext cx="8229600" cy="4800600"/>
          </a:xfrm>
        </p:spPr>
        <p:txBody>
          <a:bodyPr/>
          <a:lstStyle/>
          <a:p>
            <a:pPr marL="547688" indent="-282575" algn="ctr" eaLnBrk="1" hangingPunct="1">
              <a:lnSpc>
                <a:spcPct val="115000"/>
              </a:lnSpc>
              <a:spcBef>
                <a:spcPct val="0"/>
              </a:spcBef>
              <a:buFont typeface="Arial" charset="0"/>
              <a:buNone/>
            </a:pPr>
            <a:r>
              <a:rPr lang="en-US" altLang="en-US" smtClean="0">
                <a:solidFill>
                  <a:srgbClr val="000000"/>
                </a:solidFill>
              </a:rPr>
              <a:t>Work done on two intersecting streets with the work zones are separate but cones and signs overlap.</a:t>
            </a:r>
          </a:p>
          <a:p>
            <a:pPr marL="547688" indent="-282575" algn="ctr" eaLnBrk="1" hangingPunct="1">
              <a:lnSpc>
                <a:spcPct val="115000"/>
              </a:lnSpc>
              <a:spcBef>
                <a:spcPct val="0"/>
              </a:spcBef>
              <a:buFont typeface="Arial" charset="0"/>
              <a:buNone/>
            </a:pPr>
            <a:endParaRPr lang="en-US" altLang="en-US" smtClean="0">
              <a:solidFill>
                <a:srgbClr val="000000"/>
              </a:solidFill>
            </a:endParaRPr>
          </a:p>
          <a:p>
            <a:pPr marL="547688" indent="-282575" algn="ctr" eaLnBrk="1" hangingPunct="1">
              <a:lnSpc>
                <a:spcPct val="115000"/>
              </a:lnSpc>
              <a:spcBef>
                <a:spcPct val="0"/>
              </a:spcBef>
              <a:buFont typeface="Arial" charset="0"/>
              <a:buNone/>
            </a:pPr>
            <a:r>
              <a:rPr lang="en-US" altLang="en-US" smtClean="0">
                <a:solidFill>
                  <a:srgbClr val="000000"/>
                </a:solidFill>
              </a:rPr>
              <a:t>Work zone of two separate contractors on same street with work zone and cones separate.</a:t>
            </a:r>
          </a:p>
        </p:txBody>
      </p:sp>
      <p:pic>
        <p:nvPicPr>
          <p:cNvPr id="2048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075" name="Title 1"/>
          <p:cNvSpPr>
            <a:spLocks noGrp="1"/>
          </p:cNvSpPr>
          <p:nvPr>
            <p:ph type="title"/>
          </p:nvPr>
        </p:nvSpPr>
        <p:spPr/>
        <p:txBody>
          <a:bodyPr/>
          <a:lstStyle/>
          <a:p>
            <a:pPr eaLnBrk="1" hangingPunct="1"/>
            <a:r>
              <a:rPr lang="en-US" altLang="en-US" smtClean="0">
                <a:solidFill>
                  <a:srgbClr val="000000"/>
                </a:solidFill>
              </a:rPr>
              <a:t>Introduction</a:t>
            </a:r>
          </a:p>
        </p:txBody>
      </p:sp>
      <p:sp>
        <p:nvSpPr>
          <p:cNvPr id="3076" name="Content Placeholder 2"/>
          <p:cNvSpPr>
            <a:spLocks noGrp="1"/>
          </p:cNvSpPr>
          <p:nvPr>
            <p:ph sz="quarter" idx="1"/>
          </p:nvPr>
        </p:nvSpPr>
        <p:spPr/>
        <p:txBody>
          <a:bodyPr/>
          <a:lstStyle/>
          <a:p>
            <a:pPr eaLnBrk="1" hangingPunct="1">
              <a:buSzPct val="85000"/>
            </a:pPr>
            <a:endParaRPr lang="en-US" altLang="en-US" smtClean="0">
              <a:solidFill>
                <a:srgbClr val="000000"/>
              </a:solidFill>
            </a:endParaRPr>
          </a:p>
          <a:p>
            <a:pPr eaLnBrk="1" hangingPunct="1">
              <a:buSzPct val="85000"/>
            </a:pPr>
            <a:r>
              <a:rPr lang="en-US" altLang="en-US" smtClean="0">
                <a:solidFill>
                  <a:srgbClr val="000000"/>
                </a:solidFill>
              </a:rPr>
              <a:t>Contractor safety has always been important in the local government sector where sub-contracting is a normal part of the business</a:t>
            </a:r>
          </a:p>
          <a:p>
            <a:pPr eaLnBrk="1" hangingPunct="1">
              <a:buSzPct val="85000"/>
            </a:pPr>
            <a:endParaRPr lang="en-US" altLang="en-US" smtClean="0">
              <a:solidFill>
                <a:srgbClr val="000000"/>
              </a:solidFill>
            </a:endParaRPr>
          </a:p>
          <a:p>
            <a:pPr eaLnBrk="1" hangingPunct="1">
              <a:buSzPct val="85000"/>
            </a:pPr>
            <a:r>
              <a:rPr lang="en-US" altLang="en-US" smtClean="0">
                <a:solidFill>
                  <a:srgbClr val="000000"/>
                </a:solidFill>
              </a:rPr>
              <a:t>But WorkSafeBC has new policy that re-interprets and greatly expands the scope of employer responsibility for contractor safety </a:t>
            </a:r>
          </a:p>
          <a:p>
            <a:pPr eaLnBrk="1" hangingPunct="1">
              <a:buSzPct val="85000"/>
              <a:buFont typeface="Arial" charset="0"/>
              <a:buNone/>
            </a:pPr>
            <a:endParaRPr lang="en-US" altLang="en-US" smtClean="0">
              <a:solidFill>
                <a:srgbClr val="000000"/>
              </a:solidFill>
            </a:endParaRPr>
          </a:p>
          <a:p>
            <a:pPr eaLnBrk="1" hangingPunct="1">
              <a:buSzPct val="85000"/>
            </a:pPr>
            <a:endParaRPr lang="en-US" altLang="en-US" smtClean="0"/>
          </a:p>
          <a:p>
            <a:pPr eaLnBrk="1" hangingPunct="1">
              <a:buSzPct val="85000"/>
            </a:pPr>
            <a:endParaRPr lang="en-US" altLang="en-US" smtClean="0"/>
          </a:p>
        </p:txBody>
      </p:sp>
      <p:pic>
        <p:nvPicPr>
          <p:cNvPr id="307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1507" name="Title 1"/>
          <p:cNvSpPr>
            <a:spLocks noGrp="1"/>
          </p:cNvSpPr>
          <p:nvPr>
            <p:ph type="title"/>
          </p:nvPr>
        </p:nvSpPr>
        <p:spPr/>
        <p:txBody>
          <a:bodyPr/>
          <a:lstStyle/>
          <a:p>
            <a:pPr eaLnBrk="1" hangingPunct="1"/>
            <a:r>
              <a:rPr lang="en-US" altLang="en-US" smtClean="0">
                <a:solidFill>
                  <a:srgbClr val="000000"/>
                </a:solidFill>
              </a:rPr>
              <a:t>When does the duty apply?</a:t>
            </a:r>
          </a:p>
        </p:txBody>
      </p:sp>
      <p:sp>
        <p:nvSpPr>
          <p:cNvPr id="21508"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Policy says the duty applies </a:t>
            </a:r>
          </a:p>
          <a:p>
            <a:pPr marL="547688" indent="-282575" algn="ctr" eaLnBrk="1" hangingPunct="1">
              <a:lnSpc>
                <a:spcPct val="115000"/>
              </a:lnSpc>
              <a:spcBef>
                <a:spcPct val="0"/>
              </a:spcBef>
              <a:buFont typeface="Arial" charset="0"/>
              <a:buNone/>
            </a:pPr>
            <a:r>
              <a:rPr lang="en-US" altLang="en-US" sz="4400" smtClean="0">
                <a:solidFill>
                  <a:srgbClr val="000000"/>
                </a:solidFill>
              </a:rPr>
              <a:t>in one of two ways:</a:t>
            </a:r>
          </a:p>
          <a:p>
            <a:pPr marL="547688" indent="-282575" algn="ctr"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p:txBody>
      </p:sp>
      <p:pic>
        <p:nvPicPr>
          <p:cNvPr id="2150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2531" name="Title 1"/>
          <p:cNvSpPr>
            <a:spLocks noGrp="1"/>
          </p:cNvSpPr>
          <p:nvPr>
            <p:ph type="title"/>
          </p:nvPr>
        </p:nvSpPr>
        <p:spPr/>
        <p:txBody>
          <a:bodyPr/>
          <a:lstStyle/>
          <a:p>
            <a:pPr eaLnBrk="1" hangingPunct="1"/>
            <a:r>
              <a:rPr lang="en-US" altLang="en-US" smtClean="0">
                <a:solidFill>
                  <a:srgbClr val="000000"/>
                </a:solidFill>
              </a:rPr>
              <a:t>Present at a workplace</a:t>
            </a:r>
          </a:p>
        </p:txBody>
      </p:sp>
      <p:sp>
        <p:nvSpPr>
          <p:cNvPr id="22532" name="Content Placeholder 2"/>
          <p:cNvSpPr>
            <a:spLocks noGrp="1"/>
          </p:cNvSpPr>
          <p:nvPr>
            <p:ph sz="quarter" idx="1"/>
          </p:nvPr>
        </p:nvSpPr>
        <p:spPr>
          <a:xfrm>
            <a:off x="381000" y="1600200"/>
            <a:ext cx="8229600" cy="4800600"/>
          </a:xfrm>
        </p:spPr>
        <p:txBody>
          <a:bodyPr/>
          <a:lstStyle/>
          <a:p>
            <a:pPr marL="1008063" indent="-742950" eaLnBrk="1" hangingPunct="1">
              <a:lnSpc>
                <a:spcPct val="115000"/>
              </a:lnSpc>
              <a:spcBef>
                <a:spcPct val="0"/>
              </a:spcBef>
              <a:buFont typeface="Calibri" pitchFamily="34" charset="0"/>
              <a:buAutoNum type="arabicPeriod"/>
            </a:pPr>
            <a:endParaRPr lang="en-US" altLang="en-US" sz="4400" smtClean="0">
              <a:solidFill>
                <a:srgbClr val="000000"/>
              </a:solidFill>
            </a:endParaRPr>
          </a:p>
          <a:p>
            <a:pPr marL="1008063" indent="-742950" eaLnBrk="1" hangingPunct="1">
              <a:lnSpc>
                <a:spcPct val="115000"/>
              </a:lnSpc>
              <a:spcBef>
                <a:spcPct val="0"/>
              </a:spcBef>
              <a:buFont typeface="Calibri" pitchFamily="34" charset="0"/>
              <a:buAutoNum type="arabicPeriod"/>
            </a:pPr>
            <a:r>
              <a:rPr lang="en-US" altLang="en-US" sz="4400" smtClean="0">
                <a:solidFill>
                  <a:srgbClr val="000000"/>
                </a:solidFill>
              </a:rPr>
              <a:t>Other workers present at a workplace where the employer’s workers are working.</a:t>
            </a:r>
          </a:p>
          <a:p>
            <a:pPr marL="1008063" indent="-742950" algn="ctr" eaLnBrk="1" hangingPunct="1">
              <a:lnSpc>
                <a:spcPct val="115000"/>
              </a:lnSpc>
              <a:spcBef>
                <a:spcPct val="0"/>
              </a:spcBef>
              <a:buFont typeface="Arial" charset="0"/>
              <a:buNone/>
            </a:pPr>
            <a:endParaRPr lang="en-US" altLang="en-US" sz="2800" smtClean="0"/>
          </a:p>
          <a:p>
            <a:pPr marL="1008063" indent="-742950" eaLnBrk="1" hangingPunct="1">
              <a:lnSpc>
                <a:spcPct val="115000"/>
              </a:lnSpc>
              <a:spcBef>
                <a:spcPct val="0"/>
              </a:spcBef>
              <a:buFont typeface="Arial" charset="0"/>
              <a:buNone/>
            </a:pPr>
            <a:endParaRPr lang="en-US" altLang="en-US" sz="2800" smtClean="0"/>
          </a:p>
          <a:p>
            <a:pPr marL="1008063" indent="-742950" eaLnBrk="1" hangingPunct="1">
              <a:lnSpc>
                <a:spcPct val="115000"/>
              </a:lnSpc>
              <a:spcBef>
                <a:spcPct val="0"/>
              </a:spcBef>
              <a:buFont typeface="Arial" charset="0"/>
              <a:buNone/>
            </a:pPr>
            <a:endParaRPr lang="en-US" altLang="en-US" sz="2800" smtClean="0"/>
          </a:p>
        </p:txBody>
      </p:sp>
      <p:pic>
        <p:nvPicPr>
          <p:cNvPr id="2253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3555" name="Title 1"/>
          <p:cNvSpPr>
            <a:spLocks noGrp="1"/>
          </p:cNvSpPr>
          <p:nvPr>
            <p:ph type="title"/>
          </p:nvPr>
        </p:nvSpPr>
        <p:spPr/>
        <p:txBody>
          <a:bodyPr/>
          <a:lstStyle/>
          <a:p>
            <a:pPr eaLnBrk="1" hangingPunct="1"/>
            <a:r>
              <a:rPr lang="en-US" altLang="en-US" smtClean="0">
                <a:solidFill>
                  <a:srgbClr val="000000"/>
                </a:solidFill>
              </a:rPr>
              <a:t>Present at a workplace</a:t>
            </a:r>
          </a:p>
        </p:txBody>
      </p:sp>
      <p:sp>
        <p:nvSpPr>
          <p:cNvPr id="23556"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r>
              <a:rPr lang="en-US" altLang="en-US" sz="4400" smtClean="0">
                <a:solidFill>
                  <a:srgbClr val="000000"/>
                </a:solidFill>
              </a:rPr>
              <a:t>On its face, this means any workplace associated with </a:t>
            </a:r>
          </a:p>
          <a:p>
            <a:pPr marL="547688" indent="-282575" algn="ctr" eaLnBrk="1" hangingPunct="1">
              <a:lnSpc>
                <a:spcPct val="115000"/>
              </a:lnSpc>
              <a:spcBef>
                <a:spcPct val="0"/>
              </a:spcBef>
              <a:buFont typeface="Arial" charset="0"/>
              <a:buNone/>
            </a:pPr>
            <a:r>
              <a:rPr lang="en-US" altLang="en-US" sz="4400" smtClean="0">
                <a:solidFill>
                  <a:srgbClr val="000000"/>
                </a:solidFill>
              </a:rPr>
              <a:t>your business even if it isn’t “your” workplace as long as you have workers present there.</a:t>
            </a:r>
            <a:endParaRPr lang="en-US" altLang="en-US" sz="2800" smtClean="0"/>
          </a:p>
          <a:p>
            <a:pPr marL="547688" indent="-282575"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p:txBody>
      </p:sp>
      <p:pic>
        <p:nvPicPr>
          <p:cNvPr id="2355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4579" name="Title 1"/>
          <p:cNvSpPr>
            <a:spLocks noGrp="1"/>
          </p:cNvSpPr>
          <p:nvPr>
            <p:ph type="title"/>
          </p:nvPr>
        </p:nvSpPr>
        <p:spPr/>
        <p:txBody>
          <a:bodyPr/>
          <a:lstStyle/>
          <a:p>
            <a:pPr eaLnBrk="1" hangingPunct="1"/>
            <a:r>
              <a:rPr lang="en-US" altLang="en-US" smtClean="0">
                <a:solidFill>
                  <a:srgbClr val="000000"/>
                </a:solidFill>
              </a:rPr>
              <a:t>Present at a workplace</a:t>
            </a:r>
          </a:p>
        </p:txBody>
      </p:sp>
      <p:sp>
        <p:nvSpPr>
          <p:cNvPr id="24580" name="Content Placeholder 2"/>
          <p:cNvSpPr>
            <a:spLocks noGrp="1"/>
          </p:cNvSpPr>
          <p:nvPr>
            <p:ph sz="quarter" idx="1"/>
          </p:nvPr>
        </p:nvSpPr>
        <p:spPr>
          <a:xfrm>
            <a:off x="381000" y="1600200"/>
            <a:ext cx="8229600" cy="4800600"/>
          </a:xfrm>
        </p:spPr>
        <p:txBody>
          <a:bodyPr/>
          <a:lstStyle/>
          <a:p>
            <a:pPr marL="1008063" indent="-742950" eaLnBrk="1" hangingPunct="1">
              <a:lnSpc>
                <a:spcPct val="115000"/>
              </a:lnSpc>
              <a:spcBef>
                <a:spcPct val="0"/>
              </a:spcBef>
              <a:buFont typeface="Calibri" pitchFamily="34" charset="0"/>
              <a:buAutoNum type="arabicPeriod"/>
            </a:pPr>
            <a:endParaRPr lang="en-US" altLang="en-US" sz="4400" smtClean="0">
              <a:solidFill>
                <a:srgbClr val="000000"/>
              </a:solidFill>
            </a:endParaRPr>
          </a:p>
          <a:p>
            <a:pPr marL="1008063" indent="-742950" eaLnBrk="1" hangingPunct="1">
              <a:lnSpc>
                <a:spcPct val="115000"/>
              </a:lnSpc>
              <a:spcBef>
                <a:spcPct val="0"/>
              </a:spcBef>
              <a:buFont typeface="Calibri" pitchFamily="34" charset="0"/>
              <a:buAutoNum type="arabicPeriod" startAt="2"/>
            </a:pPr>
            <a:r>
              <a:rPr lang="en-US" altLang="en-US" sz="4400" smtClean="0">
                <a:solidFill>
                  <a:srgbClr val="000000"/>
                </a:solidFill>
              </a:rPr>
              <a:t>Other workers are doing work for the employer’s benefit</a:t>
            </a:r>
          </a:p>
          <a:p>
            <a:pPr marL="1008063" indent="-742950" algn="ctr" eaLnBrk="1" hangingPunct="1">
              <a:lnSpc>
                <a:spcPct val="115000"/>
              </a:lnSpc>
              <a:spcBef>
                <a:spcPct val="0"/>
              </a:spcBef>
              <a:buFont typeface="Arial" charset="0"/>
              <a:buNone/>
            </a:pPr>
            <a:endParaRPr lang="en-US" altLang="en-US" sz="2800" smtClean="0"/>
          </a:p>
          <a:p>
            <a:pPr marL="1008063" indent="-742950" eaLnBrk="1" hangingPunct="1">
              <a:lnSpc>
                <a:spcPct val="115000"/>
              </a:lnSpc>
              <a:spcBef>
                <a:spcPct val="0"/>
              </a:spcBef>
              <a:buFont typeface="Arial" charset="0"/>
              <a:buNone/>
            </a:pPr>
            <a:endParaRPr lang="en-US" altLang="en-US" sz="2800" smtClean="0"/>
          </a:p>
          <a:p>
            <a:pPr marL="1008063" indent="-742950" eaLnBrk="1" hangingPunct="1">
              <a:lnSpc>
                <a:spcPct val="115000"/>
              </a:lnSpc>
              <a:spcBef>
                <a:spcPct val="0"/>
              </a:spcBef>
              <a:buFont typeface="Arial" charset="0"/>
              <a:buNone/>
            </a:pPr>
            <a:endParaRPr lang="en-US" altLang="en-US" sz="2800" smtClean="0"/>
          </a:p>
        </p:txBody>
      </p:sp>
      <p:pic>
        <p:nvPicPr>
          <p:cNvPr id="2458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5603" name="Title 1"/>
          <p:cNvSpPr>
            <a:spLocks noGrp="1"/>
          </p:cNvSpPr>
          <p:nvPr>
            <p:ph type="title"/>
          </p:nvPr>
        </p:nvSpPr>
        <p:spPr>
          <a:xfrm>
            <a:off x="304800" y="228600"/>
            <a:ext cx="8610600" cy="1219200"/>
          </a:xfrm>
        </p:spPr>
        <p:txBody>
          <a:bodyPr/>
          <a:lstStyle/>
          <a:p>
            <a:pPr eaLnBrk="1" hangingPunct="1"/>
            <a:r>
              <a:rPr lang="en-US" altLang="en-US" sz="4000" smtClean="0">
                <a:solidFill>
                  <a:srgbClr val="000000"/>
                </a:solidFill>
              </a:rPr>
              <a:t>Where employer’s work is being done</a:t>
            </a:r>
          </a:p>
        </p:txBody>
      </p:sp>
      <p:sp>
        <p:nvSpPr>
          <p:cNvPr id="25604"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		Policy says that this includes a workplace where other workers are doing work for the employer’s benefit.</a:t>
            </a:r>
          </a:p>
          <a:p>
            <a:pPr marL="547688" indent="-282575"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p:txBody>
      </p:sp>
      <p:pic>
        <p:nvPicPr>
          <p:cNvPr id="2560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6627" name="Title 1"/>
          <p:cNvSpPr>
            <a:spLocks noGrp="1"/>
          </p:cNvSpPr>
          <p:nvPr>
            <p:ph type="title"/>
          </p:nvPr>
        </p:nvSpPr>
        <p:spPr>
          <a:xfrm>
            <a:off x="304800" y="228600"/>
            <a:ext cx="8610600" cy="1219200"/>
          </a:xfrm>
        </p:spPr>
        <p:txBody>
          <a:bodyPr/>
          <a:lstStyle/>
          <a:p>
            <a:pPr eaLnBrk="1" hangingPunct="1"/>
            <a:r>
              <a:rPr lang="en-US" altLang="en-US" sz="4000" smtClean="0">
                <a:solidFill>
                  <a:srgbClr val="000000"/>
                </a:solidFill>
              </a:rPr>
              <a:t>Work for employer’s benefit</a:t>
            </a:r>
          </a:p>
        </p:txBody>
      </p:sp>
      <p:sp>
        <p:nvSpPr>
          <p:cNvPr id="26628"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eaLnBrk="1" hangingPunct="1">
              <a:lnSpc>
                <a:spcPct val="115000"/>
              </a:lnSpc>
              <a:spcBef>
                <a:spcPct val="0"/>
              </a:spcBef>
              <a:buFont typeface="Arial" charset="0"/>
              <a:buNone/>
            </a:pPr>
            <a:endParaRPr lang="en-US" altLang="en-US" sz="4400" smtClean="0">
              <a:solidFill>
                <a:srgbClr val="000000"/>
              </a:solidFill>
            </a:endParaRPr>
          </a:p>
          <a:p>
            <a:pPr marL="547688" indent="-282575" eaLnBrk="1" hangingPunct="1">
              <a:lnSpc>
                <a:spcPct val="115000"/>
              </a:lnSpc>
              <a:spcBef>
                <a:spcPct val="0"/>
              </a:spcBef>
              <a:buFont typeface="Arial" charset="0"/>
              <a:buNone/>
            </a:pPr>
            <a:r>
              <a:rPr lang="en-US" altLang="en-US" sz="4400" smtClean="0">
                <a:solidFill>
                  <a:srgbClr val="000000"/>
                </a:solidFill>
              </a:rPr>
              <a:t>Major expansion of responsibility.</a:t>
            </a:r>
          </a:p>
          <a:p>
            <a:pPr marL="547688" indent="-282575"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p:txBody>
      </p:sp>
      <p:pic>
        <p:nvPicPr>
          <p:cNvPr id="2662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7651" name="Title 1"/>
          <p:cNvSpPr>
            <a:spLocks noGrp="1"/>
          </p:cNvSpPr>
          <p:nvPr>
            <p:ph type="title"/>
          </p:nvPr>
        </p:nvSpPr>
        <p:spPr>
          <a:xfrm>
            <a:off x="304800" y="228600"/>
            <a:ext cx="8610600" cy="1219200"/>
          </a:xfrm>
        </p:spPr>
        <p:txBody>
          <a:bodyPr/>
          <a:lstStyle/>
          <a:p>
            <a:pPr eaLnBrk="1" hangingPunct="1"/>
            <a:r>
              <a:rPr lang="en-US" altLang="en-US" sz="4000" smtClean="0">
                <a:solidFill>
                  <a:srgbClr val="000000"/>
                </a:solidFill>
              </a:rPr>
              <a:t>Where employer’s work is being done</a:t>
            </a:r>
          </a:p>
        </p:txBody>
      </p:sp>
      <p:sp>
        <p:nvSpPr>
          <p:cNvPr id="27652" name="Content Placeholder 2"/>
          <p:cNvSpPr>
            <a:spLocks noGrp="1"/>
          </p:cNvSpPr>
          <p:nvPr>
            <p:ph sz="quarter" idx="1"/>
          </p:nvPr>
        </p:nvSpPr>
        <p:spPr>
          <a:xfrm>
            <a:off x="381000" y="1600200"/>
            <a:ext cx="8229600" cy="4800600"/>
          </a:xfrm>
        </p:spPr>
        <p:txBody>
          <a:bodyPr/>
          <a:lstStyle/>
          <a:p>
            <a:pPr marL="547688" indent="-282575" eaLnBrk="1" hangingPunct="1">
              <a:lnSpc>
                <a:spcPct val="115000"/>
              </a:lnSpc>
              <a:spcBef>
                <a:spcPct val="0"/>
              </a:spcBef>
            </a:pPr>
            <a:r>
              <a:rPr lang="en-US" altLang="en-US" sz="3600" smtClean="0">
                <a:solidFill>
                  <a:srgbClr val="000000"/>
                </a:solidFill>
              </a:rPr>
              <a:t>You drop off a piece of equipment at the dealership for warranty repair work.   Whose benefit?</a:t>
            </a:r>
          </a:p>
          <a:p>
            <a:pPr marL="547688" indent="-282575" eaLnBrk="1" hangingPunct="1">
              <a:lnSpc>
                <a:spcPct val="115000"/>
              </a:lnSpc>
              <a:spcBef>
                <a:spcPct val="0"/>
              </a:spcBef>
            </a:pPr>
            <a:endParaRPr lang="en-US" altLang="en-US" sz="3600" smtClean="0">
              <a:solidFill>
                <a:srgbClr val="000000"/>
              </a:solidFill>
            </a:endParaRPr>
          </a:p>
          <a:p>
            <a:pPr marL="547688" indent="-282575" eaLnBrk="1" hangingPunct="1">
              <a:lnSpc>
                <a:spcPct val="115000"/>
              </a:lnSpc>
              <a:spcBef>
                <a:spcPct val="0"/>
              </a:spcBef>
            </a:pPr>
            <a:r>
              <a:rPr lang="en-US" altLang="en-US" sz="3600" smtClean="0">
                <a:solidFill>
                  <a:srgbClr val="000000"/>
                </a:solidFill>
              </a:rPr>
              <a:t>Who derives a benefit from work being done by the plumbing and heating contractor on a construction site?</a:t>
            </a:r>
          </a:p>
          <a:p>
            <a:pPr marL="547688" indent="-282575" eaLnBrk="1" hangingPunct="1">
              <a:lnSpc>
                <a:spcPct val="115000"/>
              </a:lnSpc>
              <a:spcBef>
                <a:spcPct val="0"/>
              </a:spcBef>
            </a:pPr>
            <a:endParaRPr lang="en-US" altLang="en-US" sz="3600" smtClean="0">
              <a:solidFill>
                <a:srgbClr val="000000"/>
              </a:solidFill>
            </a:endParaRPr>
          </a:p>
          <a:p>
            <a:pPr marL="547688" indent="-282575" eaLnBrk="1" hangingPunct="1">
              <a:lnSpc>
                <a:spcPct val="115000"/>
              </a:lnSpc>
              <a:spcBef>
                <a:spcPct val="0"/>
              </a:spcBef>
            </a:pPr>
            <a:endParaRPr lang="en-US" altLang="en-US" sz="36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p>
        </p:txBody>
      </p:sp>
      <p:pic>
        <p:nvPicPr>
          <p:cNvPr id="2765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8675" name="Title 1"/>
          <p:cNvSpPr>
            <a:spLocks noGrp="1"/>
          </p:cNvSpPr>
          <p:nvPr>
            <p:ph type="title"/>
          </p:nvPr>
        </p:nvSpPr>
        <p:spPr>
          <a:xfrm>
            <a:off x="304800" y="228600"/>
            <a:ext cx="8610600" cy="1219200"/>
          </a:xfrm>
        </p:spPr>
        <p:txBody>
          <a:bodyPr/>
          <a:lstStyle/>
          <a:p>
            <a:pPr eaLnBrk="1" hangingPunct="1"/>
            <a:r>
              <a:rPr lang="en-US" altLang="en-US" sz="4000" smtClean="0">
                <a:solidFill>
                  <a:srgbClr val="000000"/>
                </a:solidFill>
              </a:rPr>
              <a:t>Failure of Policy</a:t>
            </a:r>
          </a:p>
        </p:txBody>
      </p:sp>
      <p:sp>
        <p:nvSpPr>
          <p:cNvPr id="28676" name="Content Placeholder 2"/>
          <p:cNvSpPr>
            <a:spLocks noGrp="1"/>
          </p:cNvSpPr>
          <p:nvPr>
            <p:ph sz="quarter" idx="1"/>
          </p:nvPr>
        </p:nvSpPr>
        <p:spPr>
          <a:xfrm>
            <a:off x="381000" y="1600200"/>
            <a:ext cx="8229600" cy="4800600"/>
          </a:xfrm>
        </p:spPr>
        <p:txBody>
          <a:bodyPr/>
          <a:lstStyle/>
          <a:p>
            <a:pPr marL="547688" indent="-282575" eaLnBrk="1" hangingPunct="1">
              <a:lnSpc>
                <a:spcPct val="115000"/>
              </a:lnSpc>
              <a:spcBef>
                <a:spcPct val="0"/>
              </a:spcBef>
            </a:pPr>
            <a:r>
              <a:rPr lang="en-US" altLang="en-US" sz="3600" smtClean="0">
                <a:solidFill>
                  <a:srgbClr val="000000"/>
                </a:solidFill>
              </a:rPr>
              <a:t>The policy does not give us any sense of what “employer’s work” means.</a:t>
            </a:r>
          </a:p>
          <a:p>
            <a:pPr marL="547688" indent="-282575" eaLnBrk="1" hangingPunct="1">
              <a:lnSpc>
                <a:spcPct val="115000"/>
              </a:lnSpc>
              <a:spcBef>
                <a:spcPct val="0"/>
              </a:spcBef>
            </a:pPr>
            <a:r>
              <a:rPr lang="en-US" altLang="en-US" sz="3600" smtClean="0">
                <a:solidFill>
                  <a:srgbClr val="000000"/>
                </a:solidFill>
              </a:rPr>
              <a:t>Defined helpfully in Review Decisions as a function of “relationship to core business” plus “control”</a:t>
            </a:r>
          </a:p>
          <a:p>
            <a:pPr marL="547688" indent="-282575" eaLnBrk="1" hangingPunct="1">
              <a:lnSpc>
                <a:spcPct val="115000"/>
              </a:lnSpc>
              <a:spcBef>
                <a:spcPct val="0"/>
              </a:spcBef>
            </a:pPr>
            <a:r>
              <a:rPr lang="en-US" altLang="en-US" sz="3600" smtClean="0">
                <a:solidFill>
                  <a:srgbClr val="000000"/>
                </a:solidFill>
              </a:rPr>
              <a:t>Defined in </a:t>
            </a:r>
            <a:r>
              <a:rPr lang="en-US" altLang="en-US" sz="3600" i="1" smtClean="0">
                <a:solidFill>
                  <a:srgbClr val="000000"/>
                </a:solidFill>
              </a:rPr>
              <a:t>Petro Canada</a:t>
            </a:r>
            <a:r>
              <a:rPr lang="en-US" altLang="en-US" sz="3600" smtClean="0">
                <a:solidFill>
                  <a:srgbClr val="000000"/>
                </a:solidFill>
              </a:rPr>
              <a:t> as control over conditions that could be unsafe</a:t>
            </a:r>
          </a:p>
          <a:p>
            <a:pPr marL="547688" indent="-282575" eaLnBrk="1" hangingPunct="1">
              <a:lnSpc>
                <a:spcPct val="115000"/>
              </a:lnSpc>
              <a:spcBef>
                <a:spcPct val="0"/>
              </a:spcBef>
            </a:pPr>
            <a:endParaRPr lang="en-US" altLang="en-US" sz="36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p>
        </p:txBody>
      </p:sp>
      <p:pic>
        <p:nvPicPr>
          <p:cNvPr id="2867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29699" name="Title 1"/>
          <p:cNvSpPr>
            <a:spLocks noGrp="1"/>
          </p:cNvSpPr>
          <p:nvPr>
            <p:ph type="title"/>
          </p:nvPr>
        </p:nvSpPr>
        <p:spPr>
          <a:xfrm>
            <a:off x="304800" y="152400"/>
            <a:ext cx="8610600" cy="1219200"/>
          </a:xfrm>
        </p:spPr>
        <p:txBody>
          <a:bodyPr/>
          <a:lstStyle/>
          <a:p>
            <a:pPr eaLnBrk="1" hangingPunct="1"/>
            <a:r>
              <a:rPr lang="en-US" altLang="en-US" sz="4000" smtClean="0">
                <a:solidFill>
                  <a:srgbClr val="000000"/>
                </a:solidFill>
              </a:rPr>
              <a:t>Steps to ensure worker safety</a:t>
            </a:r>
          </a:p>
        </p:txBody>
      </p:sp>
      <p:sp>
        <p:nvSpPr>
          <p:cNvPr id="29700" name="Content Placeholder 2"/>
          <p:cNvSpPr>
            <a:spLocks noGrp="1"/>
          </p:cNvSpPr>
          <p:nvPr>
            <p:ph sz="quarter" idx="1"/>
          </p:nvPr>
        </p:nvSpPr>
        <p:spPr>
          <a:xfrm>
            <a:off x="381000" y="1600200"/>
            <a:ext cx="8229600" cy="4800600"/>
          </a:xfrm>
        </p:spPr>
        <p:txBody>
          <a:bodyPr/>
          <a:lstStyle/>
          <a:p>
            <a:pPr marL="547688" indent="-282575"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Complying or discharging due diligence.</a:t>
            </a:r>
          </a:p>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Policy identifies 3 factors.</a:t>
            </a:r>
          </a:p>
          <a:p>
            <a:pPr marL="547688" indent="-282575" eaLnBrk="1" hangingPunct="1">
              <a:lnSpc>
                <a:spcPct val="115000"/>
              </a:lnSpc>
              <a:spcBef>
                <a:spcPct val="0"/>
              </a:spcBef>
            </a:pPr>
            <a:endParaRPr lang="en-US" altLang="en-US" sz="36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p>
        </p:txBody>
      </p:sp>
      <p:pic>
        <p:nvPicPr>
          <p:cNvPr id="2970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0723" name="Title 1"/>
          <p:cNvSpPr>
            <a:spLocks noGrp="1"/>
          </p:cNvSpPr>
          <p:nvPr>
            <p:ph type="title"/>
          </p:nvPr>
        </p:nvSpPr>
        <p:spPr>
          <a:xfrm>
            <a:off x="304800" y="152400"/>
            <a:ext cx="8610600" cy="1219200"/>
          </a:xfrm>
        </p:spPr>
        <p:txBody>
          <a:bodyPr/>
          <a:lstStyle/>
          <a:p>
            <a:pPr eaLnBrk="1" hangingPunct="1"/>
            <a:r>
              <a:rPr lang="en-US" altLang="en-US" sz="4000" smtClean="0">
                <a:solidFill>
                  <a:srgbClr val="000000"/>
                </a:solidFill>
              </a:rPr>
              <a:t>Steps to ensure worker safety</a:t>
            </a:r>
          </a:p>
        </p:txBody>
      </p:sp>
      <p:sp>
        <p:nvSpPr>
          <p:cNvPr id="30724" name="Content Placeholder 2"/>
          <p:cNvSpPr>
            <a:spLocks noGrp="1"/>
          </p:cNvSpPr>
          <p:nvPr>
            <p:ph sz="quarter" idx="1"/>
          </p:nvPr>
        </p:nvSpPr>
        <p:spPr>
          <a:xfrm>
            <a:off x="381000" y="1600200"/>
            <a:ext cx="8229600" cy="4800600"/>
          </a:xfrm>
        </p:spPr>
        <p:txBody>
          <a:bodyPr/>
          <a:lstStyle/>
          <a:p>
            <a:pPr marL="1008063" indent="-742950" eaLnBrk="1" hangingPunct="1">
              <a:lnSpc>
                <a:spcPct val="115000"/>
              </a:lnSpc>
              <a:spcBef>
                <a:spcPct val="0"/>
              </a:spcBef>
              <a:buFont typeface="Calibri" pitchFamily="34" charset="0"/>
              <a:buAutoNum type="arabicPeriod"/>
            </a:pPr>
            <a:endParaRPr lang="en-US" altLang="en-US" sz="3600" smtClean="0">
              <a:solidFill>
                <a:srgbClr val="000000"/>
              </a:solidFill>
            </a:endParaRPr>
          </a:p>
          <a:p>
            <a:pPr marL="1008063" indent="-742950" eaLnBrk="1" hangingPunct="1">
              <a:lnSpc>
                <a:spcPct val="115000"/>
              </a:lnSpc>
              <a:spcBef>
                <a:spcPct val="0"/>
              </a:spcBef>
              <a:buFont typeface="Calibri" pitchFamily="34" charset="0"/>
              <a:buAutoNum type="arabicParenR"/>
            </a:pPr>
            <a:r>
              <a:rPr lang="en-US" altLang="en-US" sz="4000" smtClean="0">
                <a:solidFill>
                  <a:srgbClr val="000000"/>
                </a:solidFill>
              </a:rPr>
              <a:t>Degree of control by employer: policy implies that the more control voluntarily assumed by the employer, the more responsibility will be found.</a:t>
            </a:r>
          </a:p>
          <a:p>
            <a:pPr marL="1008063" indent="-742950" eaLnBrk="1" hangingPunct="1">
              <a:lnSpc>
                <a:spcPct val="115000"/>
              </a:lnSpc>
              <a:spcBef>
                <a:spcPct val="0"/>
              </a:spcBef>
              <a:buFont typeface="Arial" charset="0"/>
              <a:buNone/>
            </a:pPr>
            <a:endParaRPr lang="en-US" altLang="en-US" sz="3600" smtClean="0">
              <a:solidFill>
                <a:srgbClr val="000000"/>
              </a:solidFill>
            </a:endParaRPr>
          </a:p>
          <a:p>
            <a:pPr marL="1008063" indent="-742950" eaLnBrk="1" hangingPunct="1">
              <a:lnSpc>
                <a:spcPct val="115000"/>
              </a:lnSpc>
              <a:spcBef>
                <a:spcPct val="0"/>
              </a:spcBef>
              <a:buFont typeface="Arial" charset="0"/>
              <a:buNone/>
            </a:pPr>
            <a:endParaRPr lang="en-US" altLang="en-US" sz="2800" smtClean="0"/>
          </a:p>
        </p:txBody>
      </p:sp>
      <p:pic>
        <p:nvPicPr>
          <p:cNvPr id="3072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099" name="Title 1"/>
          <p:cNvSpPr>
            <a:spLocks noGrp="1"/>
          </p:cNvSpPr>
          <p:nvPr>
            <p:ph type="title"/>
          </p:nvPr>
        </p:nvSpPr>
        <p:spPr/>
        <p:txBody>
          <a:bodyPr/>
          <a:lstStyle/>
          <a:p>
            <a:pPr eaLnBrk="1" hangingPunct="1"/>
            <a:r>
              <a:rPr lang="en-US" altLang="en-US" smtClean="0">
                <a:solidFill>
                  <a:srgbClr val="000000"/>
                </a:solidFill>
              </a:rPr>
              <a:t>The Issues</a:t>
            </a:r>
          </a:p>
        </p:txBody>
      </p:sp>
      <p:sp>
        <p:nvSpPr>
          <p:cNvPr id="4100" name="Content Placeholder 2"/>
          <p:cNvSpPr>
            <a:spLocks noGrp="1"/>
          </p:cNvSpPr>
          <p:nvPr>
            <p:ph sz="quarter" idx="1"/>
          </p:nvPr>
        </p:nvSpPr>
        <p:spPr>
          <a:xfrm>
            <a:off x="457200" y="1600200"/>
            <a:ext cx="8229600" cy="4800600"/>
          </a:xfrm>
        </p:spPr>
        <p:txBody>
          <a:bodyPr/>
          <a:lstStyle/>
          <a:p>
            <a:pPr marL="457200" eaLnBrk="1" hangingPunct="1">
              <a:lnSpc>
                <a:spcPct val="115000"/>
              </a:lnSpc>
              <a:spcBef>
                <a:spcPct val="0"/>
              </a:spcBef>
              <a:buFont typeface="Arial" charset="0"/>
              <a:buNone/>
            </a:pPr>
            <a:endParaRPr lang="en-US" altLang="en-US" sz="2000" smtClean="0">
              <a:solidFill>
                <a:srgbClr val="1F0A0A"/>
              </a:solidFill>
            </a:endParaRPr>
          </a:p>
          <a:p>
            <a:pPr marL="457200" algn="ctr" eaLnBrk="1" hangingPunct="1">
              <a:lnSpc>
                <a:spcPct val="115000"/>
              </a:lnSpc>
              <a:spcBef>
                <a:spcPct val="0"/>
              </a:spcBef>
              <a:buFont typeface="Arial" charset="0"/>
              <a:buNone/>
            </a:pPr>
            <a:r>
              <a:rPr lang="en-US" altLang="en-US" smtClean="0">
                <a:solidFill>
                  <a:srgbClr val="1F0A0A"/>
                </a:solidFill>
              </a:rPr>
              <a:t>What are the new best practices?</a:t>
            </a:r>
          </a:p>
          <a:p>
            <a:pPr marL="457200" algn="ctr" eaLnBrk="1" hangingPunct="1">
              <a:lnSpc>
                <a:spcPct val="115000"/>
              </a:lnSpc>
              <a:spcBef>
                <a:spcPct val="0"/>
              </a:spcBef>
              <a:buFont typeface="Arial" charset="0"/>
              <a:buNone/>
            </a:pPr>
            <a:endParaRPr lang="en-US" altLang="en-US" smtClean="0">
              <a:solidFill>
                <a:srgbClr val="1F0A0A"/>
              </a:solidFill>
            </a:endParaRPr>
          </a:p>
          <a:p>
            <a:pPr marL="457200" algn="ctr" eaLnBrk="1" hangingPunct="1">
              <a:lnSpc>
                <a:spcPct val="115000"/>
              </a:lnSpc>
              <a:spcBef>
                <a:spcPct val="0"/>
              </a:spcBef>
              <a:buFont typeface="Arial" charset="0"/>
              <a:buNone/>
            </a:pPr>
            <a:r>
              <a:rPr lang="en-US" altLang="en-US" smtClean="0">
                <a:solidFill>
                  <a:srgbClr val="1F0A0A"/>
                </a:solidFill>
              </a:rPr>
              <a:t>How will new the new policy around contractor safety change how you do business?</a:t>
            </a:r>
          </a:p>
          <a:p>
            <a:pPr marL="457200" algn="ctr" eaLnBrk="1" hangingPunct="1">
              <a:lnSpc>
                <a:spcPct val="115000"/>
              </a:lnSpc>
              <a:spcBef>
                <a:spcPct val="0"/>
              </a:spcBef>
              <a:buFont typeface="Arial" charset="0"/>
              <a:buNone/>
            </a:pPr>
            <a:endParaRPr lang="en-US" altLang="en-US" smtClean="0">
              <a:solidFill>
                <a:srgbClr val="1F0A0A"/>
              </a:solidFill>
            </a:endParaRPr>
          </a:p>
          <a:p>
            <a:pPr marL="457200" algn="ctr" eaLnBrk="1" hangingPunct="1">
              <a:lnSpc>
                <a:spcPct val="115000"/>
              </a:lnSpc>
              <a:spcBef>
                <a:spcPct val="0"/>
              </a:spcBef>
              <a:buFont typeface="Arial" charset="0"/>
              <a:buNone/>
            </a:pPr>
            <a:r>
              <a:rPr lang="en-US" altLang="en-US" smtClean="0">
                <a:solidFill>
                  <a:srgbClr val="1F0A0A"/>
                </a:solidFill>
              </a:rPr>
              <a:t>How will you handle your expanded responsibilities under the new policy?</a:t>
            </a:r>
          </a:p>
          <a:p>
            <a:pPr marL="457200" eaLnBrk="1" hangingPunct="1">
              <a:lnSpc>
                <a:spcPct val="115000"/>
              </a:lnSpc>
              <a:spcBef>
                <a:spcPct val="0"/>
              </a:spcBef>
              <a:buFont typeface="Arial" charset="0"/>
              <a:buNone/>
            </a:pPr>
            <a:endParaRPr lang="en-US" altLang="en-US" sz="5600" smtClean="0"/>
          </a:p>
        </p:txBody>
      </p:sp>
      <p:pic>
        <p:nvPicPr>
          <p:cNvPr id="4101" name="Picture 7" descr="BP Logo (NEW).bmp"/>
          <p:cNvPicPr>
            <a:picLocks noChangeAspect="1"/>
          </p:cNvPicPr>
          <p:nvPr/>
        </p:nvPicPr>
        <p:blipFill>
          <a:blip r:embed="rId2" cstate="print"/>
          <a:srcRect/>
          <a:stretch>
            <a:fillRect/>
          </a:stretch>
        </p:blipFill>
        <p:spPr bwMode="auto">
          <a:xfrm>
            <a:off x="5715000" y="6065838"/>
            <a:ext cx="3128963"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1747" name="Title 1"/>
          <p:cNvSpPr>
            <a:spLocks noGrp="1"/>
          </p:cNvSpPr>
          <p:nvPr>
            <p:ph type="title"/>
          </p:nvPr>
        </p:nvSpPr>
        <p:spPr>
          <a:xfrm>
            <a:off x="304800" y="152400"/>
            <a:ext cx="8610600" cy="1219200"/>
          </a:xfrm>
        </p:spPr>
        <p:txBody>
          <a:bodyPr/>
          <a:lstStyle/>
          <a:p>
            <a:pPr eaLnBrk="1" hangingPunct="1"/>
            <a:r>
              <a:rPr lang="en-US" altLang="en-US" sz="4000" smtClean="0">
                <a:solidFill>
                  <a:srgbClr val="000000"/>
                </a:solidFill>
              </a:rPr>
              <a:t>Degree of Control</a:t>
            </a:r>
          </a:p>
        </p:txBody>
      </p:sp>
      <p:sp>
        <p:nvSpPr>
          <p:cNvPr id="31748"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endParaRPr lang="en-US" altLang="en-US" sz="36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Does this mean that </a:t>
            </a:r>
          </a:p>
          <a:p>
            <a:pPr marL="547688" indent="-282575" algn="ctr" eaLnBrk="1" hangingPunct="1">
              <a:lnSpc>
                <a:spcPct val="115000"/>
              </a:lnSpc>
              <a:spcBef>
                <a:spcPct val="0"/>
              </a:spcBef>
              <a:buFont typeface="Arial" charset="0"/>
              <a:buNone/>
            </a:pPr>
            <a:r>
              <a:rPr lang="en-US" altLang="en-US" sz="4400" smtClean="0">
                <a:solidFill>
                  <a:srgbClr val="000000"/>
                </a:solidFill>
              </a:rPr>
              <a:t>the less you do,</a:t>
            </a:r>
          </a:p>
          <a:p>
            <a:pPr marL="547688" indent="-282575" algn="ctr" eaLnBrk="1" hangingPunct="1">
              <a:lnSpc>
                <a:spcPct val="115000"/>
              </a:lnSpc>
              <a:spcBef>
                <a:spcPct val="0"/>
              </a:spcBef>
              <a:buFont typeface="Arial" charset="0"/>
              <a:buNone/>
            </a:pPr>
            <a:r>
              <a:rPr lang="en-US" altLang="en-US" sz="4400" smtClean="0">
                <a:solidFill>
                  <a:srgbClr val="000000"/>
                </a:solidFill>
              </a:rPr>
              <a:t> the less liable you will be?</a:t>
            </a:r>
          </a:p>
          <a:p>
            <a:pPr marL="547688" indent="-282575" eaLnBrk="1" hangingPunct="1">
              <a:lnSpc>
                <a:spcPct val="115000"/>
              </a:lnSpc>
              <a:spcBef>
                <a:spcPct val="0"/>
              </a:spcBef>
              <a:buFont typeface="Arial" charset="0"/>
              <a:buNone/>
            </a:pPr>
            <a:endParaRPr lang="en-US" altLang="en-US" sz="2800" smtClean="0"/>
          </a:p>
        </p:txBody>
      </p:sp>
      <p:pic>
        <p:nvPicPr>
          <p:cNvPr id="3174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2771"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Problem/Question</a:t>
            </a:r>
          </a:p>
        </p:txBody>
      </p:sp>
      <p:sp>
        <p:nvSpPr>
          <p:cNvPr id="30724" name="Content Placeholder 2"/>
          <p:cNvSpPr>
            <a:spLocks noGrp="1"/>
          </p:cNvSpPr>
          <p:nvPr>
            <p:ph sz="quarter" idx="1"/>
          </p:nvPr>
        </p:nvSpPr>
        <p:spPr>
          <a:xfrm>
            <a:off x="0" y="1524000"/>
            <a:ext cx="8534400" cy="4419600"/>
          </a:xfrm>
        </p:spPr>
        <p:txBody>
          <a:bodyPr/>
          <a:lstStyle/>
          <a:p>
            <a:pPr marL="1028700" indent="-283464" algn="ctr" eaLnBrk="1" hangingPunct="1">
              <a:lnSpc>
                <a:spcPct val="114000"/>
              </a:lnSpc>
              <a:spcBef>
                <a:spcPct val="0"/>
              </a:spcBef>
              <a:buFont typeface="Arial" charset="0"/>
              <a:buNone/>
              <a:defRPr/>
            </a:pPr>
            <a:r>
              <a:rPr lang="en-US" sz="3700" dirty="0" smtClean="0">
                <a:solidFill>
                  <a:srgbClr val="000000"/>
                </a:solidFill>
              </a:rPr>
              <a:t>Does this mean that there is more responsibility where the employer voluntarily assumes more control or exerts more control because of other obligations, for instance, prime contractor or owner obligations?</a:t>
            </a:r>
          </a:p>
          <a:p>
            <a:pPr marL="1028700" indent="-914400" eaLnBrk="1" hangingPunct="1">
              <a:lnSpc>
                <a:spcPct val="95000"/>
              </a:lnSpc>
              <a:spcBef>
                <a:spcPct val="0"/>
              </a:spcBef>
              <a:buFont typeface="Arial" charset="0"/>
              <a:buNone/>
              <a:defRPr/>
            </a:pPr>
            <a:endParaRPr lang="en-US" sz="4800" dirty="0" smtClean="0"/>
          </a:p>
        </p:txBody>
      </p:sp>
      <p:pic>
        <p:nvPicPr>
          <p:cNvPr id="3277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3795" name="Title 1"/>
          <p:cNvSpPr>
            <a:spLocks noGrp="1"/>
          </p:cNvSpPr>
          <p:nvPr>
            <p:ph type="title"/>
          </p:nvPr>
        </p:nvSpPr>
        <p:spPr>
          <a:xfrm>
            <a:off x="304800" y="152400"/>
            <a:ext cx="8610600" cy="1219200"/>
          </a:xfrm>
        </p:spPr>
        <p:txBody>
          <a:bodyPr/>
          <a:lstStyle/>
          <a:p>
            <a:pPr eaLnBrk="1" hangingPunct="1"/>
            <a:r>
              <a:rPr lang="en-US" altLang="en-US" sz="4000" smtClean="0">
                <a:solidFill>
                  <a:srgbClr val="000000"/>
                </a:solidFill>
              </a:rPr>
              <a:t>Steps to ensure worker safety</a:t>
            </a:r>
          </a:p>
        </p:txBody>
      </p:sp>
      <p:sp>
        <p:nvSpPr>
          <p:cNvPr id="33796" name="Content Placeholder 2"/>
          <p:cNvSpPr>
            <a:spLocks noGrp="1"/>
          </p:cNvSpPr>
          <p:nvPr>
            <p:ph sz="quarter" idx="1"/>
          </p:nvPr>
        </p:nvSpPr>
        <p:spPr>
          <a:xfrm>
            <a:off x="609600" y="1600200"/>
            <a:ext cx="8229600" cy="4800600"/>
          </a:xfrm>
        </p:spPr>
        <p:txBody>
          <a:bodyPr/>
          <a:lstStyle/>
          <a:p>
            <a:pPr marL="547688" indent="-282575" eaLnBrk="1" hangingPunct="1">
              <a:lnSpc>
                <a:spcPct val="115000"/>
              </a:lnSpc>
              <a:spcBef>
                <a:spcPct val="0"/>
              </a:spcBef>
              <a:buFont typeface="Arial" charset="0"/>
              <a:buNone/>
            </a:pPr>
            <a:endParaRPr lang="en-US" altLang="en-US" sz="3600" smtClean="0">
              <a:solidFill>
                <a:srgbClr val="000000"/>
              </a:solidFill>
            </a:endParaRPr>
          </a:p>
          <a:p>
            <a:pPr marL="547688" indent="-282575" eaLnBrk="1" hangingPunct="1">
              <a:lnSpc>
                <a:spcPct val="115000"/>
              </a:lnSpc>
              <a:spcBef>
                <a:spcPct val="0"/>
              </a:spcBef>
              <a:buFont typeface="Calibri" pitchFamily="34" charset="0"/>
              <a:buAutoNum type="arabicParenR" startAt="2"/>
            </a:pPr>
            <a:endParaRPr lang="en-US" altLang="en-US" sz="4000" smtClean="0">
              <a:solidFill>
                <a:srgbClr val="000000"/>
              </a:solidFill>
            </a:endParaRPr>
          </a:p>
          <a:p>
            <a:pPr marL="547688" indent="-282575" eaLnBrk="1" hangingPunct="1">
              <a:lnSpc>
                <a:spcPct val="115000"/>
              </a:lnSpc>
              <a:spcBef>
                <a:spcPct val="0"/>
              </a:spcBef>
              <a:buFont typeface="Calibri" pitchFamily="34" charset="0"/>
              <a:buAutoNum type="arabicParenR" startAt="2"/>
            </a:pPr>
            <a:r>
              <a:rPr lang="en-US" altLang="en-US" sz="4000" smtClean="0">
                <a:solidFill>
                  <a:srgbClr val="000000"/>
                </a:solidFill>
              </a:rPr>
              <a:t>  Level of expertise of employer in work being done</a:t>
            </a:r>
          </a:p>
          <a:p>
            <a:pPr marL="547688" indent="-282575" eaLnBrk="1" hangingPunct="1">
              <a:lnSpc>
                <a:spcPct val="115000"/>
              </a:lnSpc>
              <a:spcBef>
                <a:spcPct val="0"/>
              </a:spcBef>
              <a:buFont typeface="Arial" charset="0"/>
              <a:buNone/>
            </a:pPr>
            <a:endParaRPr lang="en-US" altLang="en-US" sz="2800" smtClean="0"/>
          </a:p>
        </p:txBody>
      </p:sp>
      <p:pic>
        <p:nvPicPr>
          <p:cNvPr id="3379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4819" name="Title 1"/>
          <p:cNvSpPr>
            <a:spLocks noGrp="1"/>
          </p:cNvSpPr>
          <p:nvPr>
            <p:ph type="title"/>
          </p:nvPr>
        </p:nvSpPr>
        <p:spPr>
          <a:xfrm>
            <a:off x="304800" y="152400"/>
            <a:ext cx="8610600" cy="1219200"/>
          </a:xfrm>
        </p:spPr>
        <p:txBody>
          <a:bodyPr/>
          <a:lstStyle/>
          <a:p>
            <a:pPr eaLnBrk="1" hangingPunct="1"/>
            <a:r>
              <a:rPr lang="en-US" altLang="en-US" sz="4000" smtClean="0">
                <a:solidFill>
                  <a:srgbClr val="000000"/>
                </a:solidFill>
              </a:rPr>
              <a:t>Employer Expertise</a:t>
            </a:r>
          </a:p>
        </p:txBody>
      </p:sp>
      <p:sp>
        <p:nvSpPr>
          <p:cNvPr id="34820" name="Content Placeholder 2"/>
          <p:cNvSpPr>
            <a:spLocks noGrp="1"/>
          </p:cNvSpPr>
          <p:nvPr>
            <p:ph sz="quarter" idx="1"/>
          </p:nvPr>
        </p:nvSpPr>
        <p:spPr>
          <a:xfrm>
            <a:off x="609600" y="1752600"/>
            <a:ext cx="8229600" cy="4800600"/>
          </a:xfrm>
        </p:spPr>
        <p:txBody>
          <a:bodyPr/>
          <a:lstStyle/>
          <a:p>
            <a:pPr marL="547688" indent="-282575" eaLnBrk="1" hangingPunct="1">
              <a:lnSpc>
                <a:spcPct val="115000"/>
              </a:lnSpc>
              <a:spcBef>
                <a:spcPct val="0"/>
              </a:spcBef>
              <a:buFont typeface="Arial" charset="0"/>
              <a:buNone/>
            </a:pPr>
            <a:endParaRPr lang="en-US" altLang="en-US" sz="36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Roofing contractor will</a:t>
            </a:r>
          </a:p>
          <a:p>
            <a:pPr marL="547688" indent="-282575" algn="ctr" eaLnBrk="1" hangingPunct="1">
              <a:lnSpc>
                <a:spcPct val="115000"/>
              </a:lnSpc>
              <a:spcBef>
                <a:spcPct val="0"/>
              </a:spcBef>
              <a:buFont typeface="Arial" charset="0"/>
              <a:buNone/>
            </a:pPr>
            <a:r>
              <a:rPr lang="en-US" altLang="en-US" sz="4400" smtClean="0">
                <a:solidFill>
                  <a:srgbClr val="000000"/>
                </a:solidFill>
              </a:rPr>
              <a:t>understand roofing work and </a:t>
            </a:r>
          </a:p>
          <a:p>
            <a:pPr marL="547688" indent="-282575" algn="ctr" eaLnBrk="1" hangingPunct="1">
              <a:lnSpc>
                <a:spcPct val="115000"/>
              </a:lnSpc>
              <a:spcBef>
                <a:spcPct val="0"/>
              </a:spcBef>
              <a:buFont typeface="Arial" charset="0"/>
              <a:buNone/>
            </a:pPr>
            <a:r>
              <a:rPr lang="en-US" altLang="en-US" sz="4400" smtClean="0">
                <a:solidFill>
                  <a:srgbClr val="000000"/>
                </a:solidFill>
              </a:rPr>
              <a:t>safety precautions, but . . .</a:t>
            </a:r>
            <a:r>
              <a:rPr lang="en-US" altLang="en-US" sz="4000" smtClean="0">
                <a:solidFill>
                  <a:srgbClr val="000000"/>
                </a:solidFill>
              </a:rPr>
              <a:t> </a:t>
            </a:r>
          </a:p>
          <a:p>
            <a:pPr marL="547688" indent="-282575" eaLnBrk="1" hangingPunct="1">
              <a:lnSpc>
                <a:spcPct val="115000"/>
              </a:lnSpc>
              <a:spcBef>
                <a:spcPct val="0"/>
              </a:spcBef>
              <a:buFont typeface="Arial" charset="0"/>
              <a:buNone/>
            </a:pPr>
            <a:endParaRPr lang="en-US" altLang="en-US" sz="2800" smtClean="0"/>
          </a:p>
        </p:txBody>
      </p:sp>
      <p:pic>
        <p:nvPicPr>
          <p:cNvPr id="3482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5843" name="Title 1"/>
          <p:cNvSpPr>
            <a:spLocks noGrp="1"/>
          </p:cNvSpPr>
          <p:nvPr>
            <p:ph type="title"/>
          </p:nvPr>
        </p:nvSpPr>
        <p:spPr>
          <a:xfrm>
            <a:off x="304800" y="152400"/>
            <a:ext cx="8610600" cy="1219200"/>
          </a:xfrm>
        </p:spPr>
        <p:txBody>
          <a:bodyPr/>
          <a:lstStyle/>
          <a:p>
            <a:pPr eaLnBrk="1" hangingPunct="1"/>
            <a:r>
              <a:rPr lang="en-US" altLang="en-US" sz="4000" smtClean="0">
                <a:solidFill>
                  <a:srgbClr val="000000"/>
                </a:solidFill>
              </a:rPr>
              <a:t>Steps to ensure worker safety</a:t>
            </a:r>
          </a:p>
        </p:txBody>
      </p:sp>
      <p:sp>
        <p:nvSpPr>
          <p:cNvPr id="35844" name="Content Placeholder 2"/>
          <p:cNvSpPr>
            <a:spLocks noGrp="1"/>
          </p:cNvSpPr>
          <p:nvPr>
            <p:ph sz="quarter" idx="1"/>
          </p:nvPr>
        </p:nvSpPr>
        <p:spPr>
          <a:xfrm>
            <a:off x="381000" y="1600200"/>
            <a:ext cx="8229600" cy="4800600"/>
          </a:xfrm>
        </p:spPr>
        <p:txBody>
          <a:bodyPr/>
          <a:lstStyle/>
          <a:p>
            <a:pPr marL="1008063" indent="-742950" eaLnBrk="1" hangingPunct="1">
              <a:lnSpc>
                <a:spcPct val="115000"/>
              </a:lnSpc>
              <a:spcBef>
                <a:spcPct val="0"/>
              </a:spcBef>
              <a:buFont typeface="Calibri" pitchFamily="34" charset="0"/>
              <a:buAutoNum type="arabicPeriod" startAt="3"/>
            </a:pPr>
            <a:endParaRPr lang="en-US" altLang="en-US" sz="3600" smtClean="0">
              <a:solidFill>
                <a:srgbClr val="000000"/>
              </a:solidFill>
            </a:endParaRPr>
          </a:p>
          <a:p>
            <a:pPr marL="1008063" indent="-742950" eaLnBrk="1" hangingPunct="1">
              <a:lnSpc>
                <a:spcPct val="115000"/>
              </a:lnSpc>
              <a:spcBef>
                <a:spcPct val="0"/>
              </a:spcBef>
              <a:buFont typeface="Calibri" pitchFamily="34" charset="0"/>
              <a:buAutoNum type="arabicParenR" startAt="3"/>
            </a:pPr>
            <a:r>
              <a:rPr lang="en-US" altLang="en-US" sz="4000" smtClean="0">
                <a:solidFill>
                  <a:srgbClr val="000000"/>
                </a:solidFill>
              </a:rPr>
              <a:t>Extent to which employer is or ought to be aware of what is occurring in the workplace.</a:t>
            </a:r>
          </a:p>
          <a:p>
            <a:pPr marL="1008063" indent="-742950" eaLnBrk="1" hangingPunct="1">
              <a:lnSpc>
                <a:spcPct val="115000"/>
              </a:lnSpc>
              <a:spcBef>
                <a:spcPct val="0"/>
              </a:spcBef>
              <a:buFont typeface="Calibri" pitchFamily="34" charset="0"/>
              <a:buAutoNum type="arabicParenR" startAt="3"/>
            </a:pPr>
            <a:endParaRPr lang="en-US" altLang="en-US" sz="3600" smtClean="0">
              <a:solidFill>
                <a:srgbClr val="000000"/>
              </a:solidFill>
            </a:endParaRPr>
          </a:p>
          <a:p>
            <a:pPr marL="1008063" indent="-742950" eaLnBrk="1" hangingPunct="1">
              <a:lnSpc>
                <a:spcPct val="115000"/>
              </a:lnSpc>
              <a:spcBef>
                <a:spcPct val="0"/>
              </a:spcBef>
            </a:pPr>
            <a:endParaRPr lang="en-US" altLang="en-US" sz="3600" smtClean="0">
              <a:solidFill>
                <a:srgbClr val="000000"/>
              </a:solidFill>
            </a:endParaRPr>
          </a:p>
          <a:p>
            <a:pPr marL="1008063" indent="-742950" eaLnBrk="1" hangingPunct="1">
              <a:lnSpc>
                <a:spcPct val="115000"/>
              </a:lnSpc>
              <a:spcBef>
                <a:spcPct val="0"/>
              </a:spcBef>
              <a:buFont typeface="Arial" charset="0"/>
              <a:buNone/>
            </a:pPr>
            <a:endParaRPr lang="en-US" altLang="en-US" sz="2800" smtClean="0"/>
          </a:p>
        </p:txBody>
      </p:sp>
      <p:pic>
        <p:nvPicPr>
          <p:cNvPr id="3584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6867" name="Title 1"/>
          <p:cNvSpPr>
            <a:spLocks noGrp="1"/>
          </p:cNvSpPr>
          <p:nvPr>
            <p:ph type="title"/>
          </p:nvPr>
        </p:nvSpPr>
        <p:spPr>
          <a:xfrm>
            <a:off x="304800" y="152400"/>
            <a:ext cx="8610600" cy="1219200"/>
          </a:xfrm>
        </p:spPr>
        <p:txBody>
          <a:bodyPr/>
          <a:lstStyle/>
          <a:p>
            <a:pPr eaLnBrk="1" hangingPunct="1"/>
            <a:r>
              <a:rPr lang="en-US" altLang="en-US" sz="4000" smtClean="0">
                <a:solidFill>
                  <a:srgbClr val="000000"/>
                </a:solidFill>
              </a:rPr>
              <a:t>Employer Awareness</a:t>
            </a:r>
          </a:p>
        </p:txBody>
      </p:sp>
      <p:sp>
        <p:nvSpPr>
          <p:cNvPr id="36868" name="Content Placeholder 2"/>
          <p:cNvSpPr>
            <a:spLocks noGrp="1"/>
          </p:cNvSpPr>
          <p:nvPr>
            <p:ph sz="quarter" idx="1"/>
          </p:nvPr>
        </p:nvSpPr>
        <p:spPr>
          <a:xfrm>
            <a:off x="381000" y="1600200"/>
            <a:ext cx="8229600" cy="4800600"/>
          </a:xfrm>
        </p:spPr>
        <p:txBody>
          <a:bodyPr/>
          <a:lstStyle/>
          <a:p>
            <a:pPr marL="1008063" indent="-742950" eaLnBrk="1" hangingPunct="1">
              <a:lnSpc>
                <a:spcPct val="115000"/>
              </a:lnSpc>
              <a:spcBef>
                <a:spcPct val="0"/>
              </a:spcBef>
              <a:buFont typeface="Calibri" pitchFamily="34" charset="0"/>
              <a:buAutoNum type="arabicPeriod" startAt="3"/>
            </a:pPr>
            <a:endParaRPr lang="en-US" altLang="en-US" sz="3600" smtClean="0">
              <a:solidFill>
                <a:srgbClr val="000000"/>
              </a:solidFill>
            </a:endParaRPr>
          </a:p>
          <a:p>
            <a:pPr marL="1008063" indent="-742950" algn="ctr" eaLnBrk="1" hangingPunct="1">
              <a:lnSpc>
                <a:spcPct val="115000"/>
              </a:lnSpc>
              <a:spcBef>
                <a:spcPct val="0"/>
              </a:spcBef>
              <a:buFont typeface="Arial" charset="0"/>
              <a:buNone/>
            </a:pPr>
            <a:r>
              <a:rPr lang="en-US" altLang="en-US" sz="4400" smtClean="0">
                <a:solidFill>
                  <a:srgbClr val="000000"/>
                </a:solidFill>
              </a:rPr>
              <a:t>Bringing a subcontractor onto </a:t>
            </a:r>
          </a:p>
          <a:p>
            <a:pPr marL="1008063" indent="-742950" algn="ctr" eaLnBrk="1" hangingPunct="1">
              <a:lnSpc>
                <a:spcPct val="115000"/>
              </a:lnSpc>
              <a:spcBef>
                <a:spcPct val="0"/>
              </a:spcBef>
              <a:buFont typeface="Arial" charset="0"/>
              <a:buNone/>
            </a:pPr>
            <a:r>
              <a:rPr lang="en-US" altLang="en-US" sz="4400" smtClean="0">
                <a:solidFill>
                  <a:srgbClr val="000000"/>
                </a:solidFill>
              </a:rPr>
              <a:t>a fixed worksite </a:t>
            </a:r>
          </a:p>
          <a:p>
            <a:pPr marL="1008063" indent="-742950" algn="ctr" eaLnBrk="1" hangingPunct="1">
              <a:lnSpc>
                <a:spcPct val="115000"/>
              </a:lnSpc>
              <a:spcBef>
                <a:spcPct val="0"/>
              </a:spcBef>
              <a:buFont typeface="Arial" charset="0"/>
              <a:buNone/>
            </a:pPr>
            <a:r>
              <a:rPr lang="en-US" altLang="en-US" sz="4400" smtClean="0">
                <a:solidFill>
                  <a:srgbClr val="000000"/>
                </a:solidFill>
              </a:rPr>
              <a:t>where there is </a:t>
            </a:r>
          </a:p>
          <a:p>
            <a:pPr marL="1008063" indent="-742950" algn="ctr" eaLnBrk="1" hangingPunct="1">
              <a:lnSpc>
                <a:spcPct val="115000"/>
              </a:lnSpc>
              <a:spcBef>
                <a:spcPct val="0"/>
              </a:spcBef>
              <a:buFont typeface="Arial" charset="0"/>
              <a:buNone/>
            </a:pPr>
            <a:r>
              <a:rPr lang="en-US" altLang="en-US" sz="4400" smtClean="0">
                <a:solidFill>
                  <a:srgbClr val="000000"/>
                </a:solidFill>
              </a:rPr>
              <a:t>knowledge of the hazards</a:t>
            </a:r>
          </a:p>
          <a:p>
            <a:pPr marL="1008063" indent="-742950" eaLnBrk="1" hangingPunct="1">
              <a:lnSpc>
                <a:spcPct val="115000"/>
              </a:lnSpc>
              <a:spcBef>
                <a:spcPct val="0"/>
              </a:spcBef>
              <a:buFont typeface="Calibri" pitchFamily="34" charset="0"/>
              <a:buAutoNum type="arabicPeriod" startAt="3"/>
            </a:pPr>
            <a:endParaRPr lang="en-US" altLang="en-US" sz="3600" smtClean="0">
              <a:solidFill>
                <a:srgbClr val="000000"/>
              </a:solidFill>
            </a:endParaRPr>
          </a:p>
          <a:p>
            <a:pPr marL="1008063" indent="-742950" eaLnBrk="1" hangingPunct="1">
              <a:lnSpc>
                <a:spcPct val="115000"/>
              </a:lnSpc>
              <a:spcBef>
                <a:spcPct val="0"/>
              </a:spcBef>
            </a:pPr>
            <a:endParaRPr lang="en-US" altLang="en-US" sz="3600" smtClean="0">
              <a:solidFill>
                <a:srgbClr val="000000"/>
              </a:solidFill>
            </a:endParaRPr>
          </a:p>
          <a:p>
            <a:pPr marL="1008063" indent="-742950" eaLnBrk="1" hangingPunct="1">
              <a:lnSpc>
                <a:spcPct val="115000"/>
              </a:lnSpc>
              <a:spcBef>
                <a:spcPct val="0"/>
              </a:spcBef>
              <a:buFont typeface="Arial" charset="0"/>
              <a:buNone/>
            </a:pPr>
            <a:endParaRPr lang="en-US" altLang="en-US" sz="2800" smtClean="0"/>
          </a:p>
        </p:txBody>
      </p:sp>
      <p:pic>
        <p:nvPicPr>
          <p:cNvPr id="3686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7891" name="Title 1"/>
          <p:cNvSpPr>
            <a:spLocks noGrp="1"/>
          </p:cNvSpPr>
          <p:nvPr>
            <p:ph type="title"/>
          </p:nvPr>
        </p:nvSpPr>
        <p:spPr>
          <a:xfrm>
            <a:off x="304800" y="152400"/>
            <a:ext cx="8610600" cy="1219200"/>
          </a:xfrm>
        </p:spPr>
        <p:txBody>
          <a:bodyPr/>
          <a:lstStyle/>
          <a:p>
            <a:pPr eaLnBrk="1" hangingPunct="1"/>
            <a:r>
              <a:rPr lang="en-US" altLang="en-US" sz="4000" smtClean="0">
                <a:solidFill>
                  <a:srgbClr val="000000"/>
                </a:solidFill>
              </a:rPr>
              <a:t>Employer Awareness</a:t>
            </a:r>
          </a:p>
        </p:txBody>
      </p:sp>
      <p:sp>
        <p:nvSpPr>
          <p:cNvPr id="35844" name="Content Placeholder 2"/>
          <p:cNvSpPr>
            <a:spLocks noGrp="1"/>
          </p:cNvSpPr>
          <p:nvPr>
            <p:ph sz="quarter" idx="1"/>
          </p:nvPr>
        </p:nvSpPr>
        <p:spPr>
          <a:xfrm>
            <a:off x="990600" y="1524000"/>
            <a:ext cx="7086600" cy="4800600"/>
          </a:xfrm>
        </p:spPr>
        <p:txBody>
          <a:bodyPr/>
          <a:lstStyle/>
          <a:p>
            <a:pPr marL="557784" indent="-283464" algn="ctr" eaLnBrk="1" hangingPunct="1">
              <a:lnSpc>
                <a:spcPct val="115000"/>
              </a:lnSpc>
              <a:spcBef>
                <a:spcPct val="0"/>
              </a:spcBef>
              <a:buFont typeface="Arial" charset="0"/>
              <a:buNone/>
              <a:defRPr/>
            </a:pPr>
            <a:endParaRPr lang="en-US" sz="4400" dirty="0" smtClean="0">
              <a:solidFill>
                <a:srgbClr val="000000"/>
              </a:solidFill>
            </a:endParaRPr>
          </a:p>
          <a:p>
            <a:pPr marL="557784" indent="-283464" algn="ctr" eaLnBrk="1" hangingPunct="1">
              <a:lnSpc>
                <a:spcPct val="115000"/>
              </a:lnSpc>
              <a:spcBef>
                <a:spcPct val="0"/>
              </a:spcBef>
              <a:buFont typeface="Arial" charset="0"/>
              <a:buNone/>
              <a:defRPr/>
            </a:pPr>
            <a:r>
              <a:rPr lang="en-US" sz="4400" dirty="0" smtClean="0">
                <a:solidFill>
                  <a:srgbClr val="000000"/>
                </a:solidFill>
              </a:rPr>
              <a:t>Responsibility is not </a:t>
            </a:r>
          </a:p>
          <a:p>
            <a:pPr marL="557784" indent="-283464" algn="ctr" eaLnBrk="1" hangingPunct="1">
              <a:lnSpc>
                <a:spcPct val="115000"/>
              </a:lnSpc>
              <a:spcBef>
                <a:spcPct val="0"/>
              </a:spcBef>
              <a:buFont typeface="Arial" charset="0"/>
              <a:buNone/>
              <a:defRPr/>
            </a:pPr>
            <a:r>
              <a:rPr lang="en-US" sz="4400" dirty="0" smtClean="0">
                <a:solidFill>
                  <a:srgbClr val="000000"/>
                </a:solidFill>
              </a:rPr>
              <a:t>necessarily reduced </a:t>
            </a:r>
          </a:p>
          <a:p>
            <a:pPr marL="557784" indent="-283464" algn="ctr" eaLnBrk="1" hangingPunct="1">
              <a:lnSpc>
                <a:spcPct val="115000"/>
              </a:lnSpc>
              <a:spcBef>
                <a:spcPct val="0"/>
              </a:spcBef>
              <a:buFont typeface="Arial" charset="0"/>
              <a:buNone/>
              <a:defRPr/>
            </a:pPr>
            <a:r>
              <a:rPr lang="en-US" sz="4400" dirty="0" smtClean="0">
                <a:solidFill>
                  <a:srgbClr val="000000"/>
                </a:solidFill>
              </a:rPr>
              <a:t>by lack of awareness</a:t>
            </a:r>
          </a:p>
          <a:p>
            <a:pPr marL="1008063" indent="-742950" eaLnBrk="1" hangingPunct="1">
              <a:lnSpc>
                <a:spcPct val="115000"/>
              </a:lnSpc>
              <a:spcBef>
                <a:spcPct val="0"/>
              </a:spcBef>
              <a:buFont typeface="Calibri" pitchFamily="34" charset="0"/>
              <a:buAutoNum type="arabicPeriod" startAt="3"/>
              <a:defRPr/>
            </a:pPr>
            <a:endParaRPr lang="en-US" sz="3600" dirty="0" smtClean="0">
              <a:solidFill>
                <a:srgbClr val="000000"/>
              </a:solidFill>
            </a:endParaRPr>
          </a:p>
          <a:p>
            <a:pPr marL="1008063" indent="-742950" eaLnBrk="1" hangingPunct="1">
              <a:lnSpc>
                <a:spcPct val="115000"/>
              </a:lnSpc>
              <a:spcBef>
                <a:spcPct val="0"/>
              </a:spcBef>
              <a:defRPr/>
            </a:pPr>
            <a:endParaRPr lang="en-US" sz="3600" dirty="0" smtClean="0">
              <a:solidFill>
                <a:srgbClr val="000000"/>
              </a:solidFill>
            </a:endParaRPr>
          </a:p>
          <a:p>
            <a:pPr marL="1008063" indent="-742950" eaLnBrk="1" hangingPunct="1">
              <a:lnSpc>
                <a:spcPct val="115000"/>
              </a:lnSpc>
              <a:spcBef>
                <a:spcPct val="0"/>
              </a:spcBef>
              <a:buFont typeface="Arial" charset="0"/>
              <a:buNone/>
              <a:defRPr/>
            </a:pPr>
            <a:endParaRPr lang="en-US" sz="2800" dirty="0" smtClean="0"/>
          </a:p>
        </p:txBody>
      </p:sp>
      <p:pic>
        <p:nvPicPr>
          <p:cNvPr id="3789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8915" name="Title 1"/>
          <p:cNvSpPr>
            <a:spLocks noGrp="1"/>
          </p:cNvSpPr>
          <p:nvPr>
            <p:ph type="title"/>
          </p:nvPr>
        </p:nvSpPr>
        <p:spPr>
          <a:xfrm>
            <a:off x="304800" y="152400"/>
            <a:ext cx="8610600" cy="1219200"/>
          </a:xfrm>
        </p:spPr>
        <p:txBody>
          <a:bodyPr/>
          <a:lstStyle/>
          <a:p>
            <a:pPr eaLnBrk="1" hangingPunct="1"/>
            <a:r>
              <a:rPr lang="en-US" altLang="en-US" sz="4000" smtClean="0">
                <a:solidFill>
                  <a:srgbClr val="000000"/>
                </a:solidFill>
              </a:rPr>
              <a:t>Compliance Options</a:t>
            </a:r>
          </a:p>
        </p:txBody>
      </p:sp>
      <p:sp>
        <p:nvSpPr>
          <p:cNvPr id="38916" name="Content Placeholder 2"/>
          <p:cNvSpPr>
            <a:spLocks noGrp="1"/>
          </p:cNvSpPr>
          <p:nvPr>
            <p:ph sz="quarter" idx="1"/>
          </p:nvPr>
        </p:nvSpPr>
        <p:spPr>
          <a:xfrm>
            <a:off x="381000" y="1600200"/>
            <a:ext cx="8229600" cy="4800600"/>
          </a:xfrm>
        </p:spPr>
        <p:txBody>
          <a:bodyPr/>
          <a:lstStyle/>
          <a:p>
            <a:pPr marL="1008063" indent="-742950" algn="ctr" eaLnBrk="1" hangingPunct="1">
              <a:lnSpc>
                <a:spcPct val="115000"/>
              </a:lnSpc>
              <a:spcBef>
                <a:spcPct val="0"/>
              </a:spcBef>
              <a:buFont typeface="Arial" charset="0"/>
              <a:buNone/>
            </a:pPr>
            <a:endParaRPr lang="en-US" altLang="en-US" sz="4400" smtClean="0">
              <a:solidFill>
                <a:srgbClr val="000000"/>
              </a:solidFill>
            </a:endParaRPr>
          </a:p>
          <a:p>
            <a:pPr marL="1008063" indent="-742950" algn="ctr" eaLnBrk="1" hangingPunct="1">
              <a:lnSpc>
                <a:spcPct val="115000"/>
              </a:lnSpc>
              <a:spcBef>
                <a:spcPct val="0"/>
              </a:spcBef>
              <a:buFont typeface="Arial" charset="0"/>
              <a:buNone/>
            </a:pPr>
            <a:r>
              <a:rPr lang="en-US" altLang="en-US" sz="4400" smtClean="0">
                <a:solidFill>
                  <a:srgbClr val="000000"/>
                </a:solidFill>
              </a:rPr>
              <a:t>Monitor or audit safety and work</a:t>
            </a:r>
          </a:p>
          <a:p>
            <a:pPr marL="1008063" indent="-742950" algn="ctr" eaLnBrk="1" hangingPunct="1">
              <a:lnSpc>
                <a:spcPct val="115000"/>
              </a:lnSpc>
              <a:spcBef>
                <a:spcPct val="0"/>
              </a:spcBef>
              <a:buFont typeface="Arial" charset="0"/>
              <a:buNone/>
            </a:pPr>
            <a:r>
              <a:rPr lang="en-US" altLang="en-US" sz="3600" smtClean="0">
                <a:solidFill>
                  <a:srgbClr val="000000"/>
                </a:solidFill>
              </a:rPr>
              <a:t>OR</a:t>
            </a:r>
          </a:p>
          <a:p>
            <a:pPr marL="1008063" indent="-742950" algn="ctr" eaLnBrk="1" hangingPunct="1">
              <a:lnSpc>
                <a:spcPct val="115000"/>
              </a:lnSpc>
              <a:spcBef>
                <a:spcPct val="0"/>
              </a:spcBef>
              <a:buFont typeface="Arial" charset="0"/>
              <a:buNone/>
            </a:pPr>
            <a:r>
              <a:rPr lang="en-US" altLang="en-US" sz="4400" smtClean="0">
                <a:solidFill>
                  <a:srgbClr val="000000"/>
                </a:solidFill>
              </a:rPr>
              <a:t>Actually assume all health and safety functions</a:t>
            </a:r>
          </a:p>
          <a:p>
            <a:pPr marL="1008063" indent="-742950" eaLnBrk="1" hangingPunct="1">
              <a:lnSpc>
                <a:spcPct val="115000"/>
              </a:lnSpc>
              <a:spcBef>
                <a:spcPct val="0"/>
              </a:spcBef>
            </a:pPr>
            <a:endParaRPr lang="en-US" altLang="en-US" sz="3600" smtClean="0">
              <a:solidFill>
                <a:srgbClr val="000000"/>
              </a:solidFill>
            </a:endParaRPr>
          </a:p>
          <a:p>
            <a:pPr marL="1008063" indent="-742950" eaLnBrk="1" hangingPunct="1">
              <a:lnSpc>
                <a:spcPct val="115000"/>
              </a:lnSpc>
              <a:spcBef>
                <a:spcPct val="0"/>
              </a:spcBef>
              <a:buFont typeface="Arial" charset="0"/>
              <a:buNone/>
            </a:pPr>
            <a:endParaRPr lang="en-US" altLang="en-US" sz="2800" smtClean="0"/>
          </a:p>
        </p:txBody>
      </p:sp>
      <p:pic>
        <p:nvPicPr>
          <p:cNvPr id="3891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39939"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Reasonable Steps</a:t>
            </a:r>
          </a:p>
        </p:txBody>
      </p:sp>
      <p:sp>
        <p:nvSpPr>
          <p:cNvPr id="39940" name="Content Placeholder 2"/>
          <p:cNvSpPr>
            <a:spLocks noGrp="1"/>
          </p:cNvSpPr>
          <p:nvPr>
            <p:ph sz="quarter" idx="1"/>
          </p:nvPr>
        </p:nvSpPr>
        <p:spPr>
          <a:xfrm>
            <a:off x="457200" y="1828800"/>
            <a:ext cx="8458200" cy="4191000"/>
          </a:xfrm>
        </p:spPr>
        <p:txBody>
          <a:bodyPr/>
          <a:lstStyle/>
          <a:p>
            <a:pPr marL="1028700" indent="-914400" eaLnBrk="1" hangingPunct="1">
              <a:lnSpc>
                <a:spcPct val="95000"/>
              </a:lnSpc>
              <a:spcBef>
                <a:spcPct val="0"/>
              </a:spcBef>
              <a:buFont typeface="Calibri" pitchFamily="34" charset="0"/>
              <a:buAutoNum type="arabicPeriod"/>
            </a:pPr>
            <a:endParaRPr lang="en-US" altLang="en-US" sz="3900" smtClean="0">
              <a:solidFill>
                <a:srgbClr val="000000"/>
              </a:solidFill>
            </a:endParaRPr>
          </a:p>
          <a:p>
            <a:pPr marL="1028700" indent="-914400" eaLnBrk="1" hangingPunct="1">
              <a:lnSpc>
                <a:spcPct val="95000"/>
              </a:lnSpc>
              <a:spcBef>
                <a:spcPct val="0"/>
              </a:spcBef>
              <a:buFont typeface="Calibri" pitchFamily="34" charset="0"/>
              <a:buAutoNum type="romanUcPeriod"/>
            </a:pPr>
            <a:r>
              <a:rPr lang="en-US" altLang="en-US" sz="3900" smtClean="0">
                <a:solidFill>
                  <a:srgbClr val="000000"/>
                </a:solidFill>
              </a:rPr>
              <a:t>Make reasonable inquiries prior to doing work on the employer’s behalf—whether firm is capable of doing work safely &amp; firm’s plans to safely conduct the work</a:t>
            </a:r>
          </a:p>
          <a:p>
            <a:pPr marL="1028700" indent="-914400" eaLnBrk="1" hangingPunct="1">
              <a:lnSpc>
                <a:spcPct val="95000"/>
              </a:lnSpc>
              <a:spcBef>
                <a:spcPct val="0"/>
              </a:spcBef>
              <a:buFont typeface="Arial" charset="0"/>
              <a:buNone/>
            </a:pPr>
            <a:endParaRPr lang="en-US" altLang="en-US" sz="3900" smtClean="0"/>
          </a:p>
        </p:txBody>
      </p:sp>
      <p:pic>
        <p:nvPicPr>
          <p:cNvPr id="3994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0963"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Reasonable Steps</a:t>
            </a:r>
          </a:p>
        </p:txBody>
      </p:sp>
      <p:sp>
        <p:nvSpPr>
          <p:cNvPr id="40964" name="Content Placeholder 2"/>
          <p:cNvSpPr>
            <a:spLocks noGrp="1"/>
          </p:cNvSpPr>
          <p:nvPr>
            <p:ph sz="quarter" idx="1"/>
          </p:nvPr>
        </p:nvSpPr>
        <p:spPr>
          <a:xfrm>
            <a:off x="152400" y="1828800"/>
            <a:ext cx="8458200" cy="4191000"/>
          </a:xfrm>
        </p:spPr>
        <p:txBody>
          <a:bodyPr/>
          <a:lstStyle/>
          <a:p>
            <a:pPr marL="1028700" indent="-914400" eaLnBrk="1" hangingPunct="1">
              <a:lnSpc>
                <a:spcPct val="95000"/>
              </a:lnSpc>
              <a:spcBef>
                <a:spcPct val="0"/>
              </a:spcBef>
              <a:buFont typeface="Arial" charset="0"/>
              <a:buNone/>
            </a:pPr>
            <a:endParaRPr lang="en-US" altLang="en-US" sz="3700" smtClean="0">
              <a:solidFill>
                <a:srgbClr val="000000"/>
              </a:solidFill>
            </a:endParaRPr>
          </a:p>
          <a:p>
            <a:pPr marL="1028700" indent="-914400" algn="ctr" eaLnBrk="1" hangingPunct="1">
              <a:lnSpc>
                <a:spcPct val="95000"/>
              </a:lnSpc>
              <a:spcBef>
                <a:spcPct val="0"/>
              </a:spcBef>
              <a:buFont typeface="Arial" charset="0"/>
              <a:buNone/>
            </a:pPr>
            <a:r>
              <a:rPr lang="en-US" altLang="en-US" sz="3700" smtClean="0">
                <a:solidFill>
                  <a:srgbClr val="000000"/>
                </a:solidFill>
              </a:rPr>
              <a:t>	Policy indicates that the employer’s expertise may affect the extent of the inquiries necessary to determine whether the firm is capable of safely doing the work and the plans to perform the work safely.</a:t>
            </a:r>
          </a:p>
          <a:p>
            <a:pPr marL="1028700" indent="-914400" eaLnBrk="1" hangingPunct="1">
              <a:lnSpc>
                <a:spcPct val="95000"/>
              </a:lnSpc>
              <a:spcBef>
                <a:spcPct val="0"/>
              </a:spcBef>
              <a:buFont typeface="Arial" charset="0"/>
              <a:buNone/>
            </a:pPr>
            <a:endParaRPr lang="en-US" altLang="en-US" sz="4800" smtClean="0"/>
          </a:p>
        </p:txBody>
      </p:sp>
      <p:pic>
        <p:nvPicPr>
          <p:cNvPr id="4096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5123" name="Title 1"/>
          <p:cNvSpPr>
            <a:spLocks noGrp="1"/>
          </p:cNvSpPr>
          <p:nvPr>
            <p:ph type="title"/>
          </p:nvPr>
        </p:nvSpPr>
        <p:spPr/>
        <p:txBody>
          <a:bodyPr/>
          <a:lstStyle/>
          <a:p>
            <a:pPr eaLnBrk="1" hangingPunct="1"/>
            <a:r>
              <a:rPr lang="en-US" altLang="en-US" smtClean="0">
                <a:solidFill>
                  <a:srgbClr val="000000"/>
                </a:solidFill>
              </a:rPr>
              <a:t>The Issues</a:t>
            </a:r>
          </a:p>
        </p:txBody>
      </p:sp>
      <p:sp>
        <p:nvSpPr>
          <p:cNvPr id="5124" name="Content Placeholder 2"/>
          <p:cNvSpPr>
            <a:spLocks noGrp="1"/>
          </p:cNvSpPr>
          <p:nvPr>
            <p:ph sz="quarter" idx="1"/>
          </p:nvPr>
        </p:nvSpPr>
        <p:spPr>
          <a:xfrm>
            <a:off x="457200" y="1600200"/>
            <a:ext cx="8229600" cy="4800600"/>
          </a:xfrm>
        </p:spPr>
        <p:txBody>
          <a:bodyPr/>
          <a:lstStyle/>
          <a:p>
            <a:pPr marL="457200" eaLnBrk="1" hangingPunct="1">
              <a:lnSpc>
                <a:spcPct val="115000"/>
              </a:lnSpc>
              <a:spcBef>
                <a:spcPct val="0"/>
              </a:spcBef>
              <a:buFont typeface="Arial" charset="0"/>
              <a:buNone/>
            </a:pPr>
            <a:endParaRPr lang="en-US" altLang="en-US" sz="2000" smtClean="0">
              <a:solidFill>
                <a:srgbClr val="1F0A0A"/>
              </a:solidFill>
            </a:endParaRPr>
          </a:p>
          <a:p>
            <a:pPr marL="457200" algn="ctr" eaLnBrk="1" hangingPunct="1">
              <a:lnSpc>
                <a:spcPct val="115000"/>
              </a:lnSpc>
              <a:spcBef>
                <a:spcPct val="0"/>
              </a:spcBef>
              <a:buFont typeface="Arial" charset="0"/>
              <a:buNone/>
            </a:pPr>
            <a:r>
              <a:rPr lang="en-US" altLang="en-US" smtClean="0">
                <a:solidFill>
                  <a:srgbClr val="1F0A0A"/>
                </a:solidFill>
              </a:rPr>
              <a:t>What if you are the prime contractor?</a:t>
            </a:r>
          </a:p>
          <a:p>
            <a:pPr marL="457200" algn="ctr" eaLnBrk="1" hangingPunct="1">
              <a:lnSpc>
                <a:spcPct val="115000"/>
              </a:lnSpc>
              <a:spcBef>
                <a:spcPct val="0"/>
              </a:spcBef>
              <a:buFont typeface="Arial" charset="0"/>
              <a:buNone/>
            </a:pPr>
            <a:endParaRPr lang="en-US" altLang="en-US" smtClean="0">
              <a:solidFill>
                <a:srgbClr val="1F0A0A"/>
              </a:solidFill>
            </a:endParaRPr>
          </a:p>
          <a:p>
            <a:pPr marL="457200" algn="ctr" eaLnBrk="1" hangingPunct="1">
              <a:lnSpc>
                <a:spcPct val="115000"/>
              </a:lnSpc>
              <a:spcBef>
                <a:spcPct val="0"/>
              </a:spcBef>
              <a:buFont typeface="Arial" charset="0"/>
              <a:buNone/>
            </a:pPr>
            <a:r>
              <a:rPr lang="en-US" altLang="en-US" smtClean="0">
                <a:solidFill>
                  <a:srgbClr val="1F0A0A"/>
                </a:solidFill>
              </a:rPr>
              <a:t>What if you are not the prime contractor?</a:t>
            </a:r>
          </a:p>
          <a:p>
            <a:pPr marL="457200" algn="ctr" eaLnBrk="1" hangingPunct="1">
              <a:lnSpc>
                <a:spcPct val="115000"/>
              </a:lnSpc>
              <a:spcBef>
                <a:spcPct val="0"/>
              </a:spcBef>
              <a:buFont typeface="Arial" charset="0"/>
              <a:buNone/>
            </a:pPr>
            <a:endParaRPr lang="en-US" altLang="en-US" smtClean="0">
              <a:solidFill>
                <a:srgbClr val="1F0A0A"/>
              </a:solidFill>
            </a:endParaRPr>
          </a:p>
          <a:p>
            <a:pPr marL="457200" algn="ctr" eaLnBrk="1" hangingPunct="1">
              <a:lnSpc>
                <a:spcPct val="115000"/>
              </a:lnSpc>
              <a:spcBef>
                <a:spcPct val="0"/>
              </a:spcBef>
              <a:buFont typeface="Arial" charset="0"/>
              <a:buNone/>
            </a:pPr>
            <a:r>
              <a:rPr lang="en-US" altLang="en-US" smtClean="0">
                <a:solidFill>
                  <a:srgbClr val="1F0A0A"/>
                </a:solidFill>
              </a:rPr>
              <a:t>What about circumstances where the work takes place off your premises?</a:t>
            </a:r>
          </a:p>
          <a:p>
            <a:pPr marL="457200" eaLnBrk="1" hangingPunct="1">
              <a:lnSpc>
                <a:spcPct val="115000"/>
              </a:lnSpc>
              <a:spcBef>
                <a:spcPct val="0"/>
              </a:spcBef>
              <a:buFont typeface="Arial" charset="0"/>
              <a:buNone/>
            </a:pPr>
            <a:endParaRPr lang="en-US" altLang="en-US" sz="5600" smtClean="0"/>
          </a:p>
        </p:txBody>
      </p:sp>
      <p:pic>
        <p:nvPicPr>
          <p:cNvPr id="512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1987"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Reasonable Steps</a:t>
            </a:r>
          </a:p>
        </p:txBody>
      </p:sp>
      <p:sp>
        <p:nvSpPr>
          <p:cNvPr id="41988" name="Content Placeholder 2"/>
          <p:cNvSpPr>
            <a:spLocks noGrp="1"/>
          </p:cNvSpPr>
          <p:nvPr>
            <p:ph sz="quarter" idx="1"/>
          </p:nvPr>
        </p:nvSpPr>
        <p:spPr>
          <a:xfrm>
            <a:off x="457200" y="1828800"/>
            <a:ext cx="8458200" cy="4191000"/>
          </a:xfrm>
        </p:spPr>
        <p:txBody>
          <a:bodyPr/>
          <a:lstStyle/>
          <a:p>
            <a:pPr marL="1028700" indent="-914400" eaLnBrk="1" hangingPunct="1">
              <a:lnSpc>
                <a:spcPct val="115000"/>
              </a:lnSpc>
              <a:spcBef>
                <a:spcPct val="0"/>
              </a:spcBef>
              <a:buFont typeface="Calibri" pitchFamily="34" charset="0"/>
              <a:buAutoNum type="arabicPeriod" startAt="2"/>
            </a:pPr>
            <a:endParaRPr lang="en-US" altLang="en-US" sz="4400" smtClean="0">
              <a:solidFill>
                <a:srgbClr val="000000"/>
              </a:solidFill>
            </a:endParaRPr>
          </a:p>
          <a:p>
            <a:pPr marL="1028700" indent="-914400" eaLnBrk="1" hangingPunct="1">
              <a:lnSpc>
                <a:spcPct val="115000"/>
              </a:lnSpc>
              <a:spcBef>
                <a:spcPct val="0"/>
              </a:spcBef>
              <a:buFont typeface="Calibri" pitchFamily="34" charset="0"/>
              <a:buAutoNum type="romanUcPeriod" startAt="2"/>
            </a:pPr>
            <a:r>
              <a:rPr lang="en-US" altLang="en-US" sz="4400" smtClean="0">
                <a:solidFill>
                  <a:srgbClr val="000000"/>
                </a:solidFill>
              </a:rPr>
              <a:t>Prevent unsafe conditions or work that may affect other workers and address concerns</a:t>
            </a:r>
          </a:p>
          <a:p>
            <a:pPr marL="1028700" indent="-914400" eaLnBrk="1" hangingPunct="1">
              <a:lnSpc>
                <a:spcPct val="115000"/>
              </a:lnSpc>
              <a:spcBef>
                <a:spcPct val="0"/>
              </a:spcBef>
              <a:buFont typeface="Arial" charset="0"/>
              <a:buNone/>
            </a:pPr>
            <a:endParaRPr lang="en-US" altLang="en-US" sz="5600" smtClean="0"/>
          </a:p>
        </p:txBody>
      </p:sp>
      <p:pic>
        <p:nvPicPr>
          <p:cNvPr id="4198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3011"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Reasonable Steps</a:t>
            </a:r>
          </a:p>
        </p:txBody>
      </p:sp>
      <p:sp>
        <p:nvSpPr>
          <p:cNvPr id="43012" name="Content Placeholder 2"/>
          <p:cNvSpPr>
            <a:spLocks noGrp="1"/>
          </p:cNvSpPr>
          <p:nvPr>
            <p:ph sz="quarter" idx="1"/>
          </p:nvPr>
        </p:nvSpPr>
        <p:spPr>
          <a:xfrm>
            <a:off x="457200" y="1828800"/>
            <a:ext cx="8458200" cy="4191000"/>
          </a:xfrm>
        </p:spPr>
        <p:txBody>
          <a:bodyPr/>
          <a:lstStyle/>
          <a:p>
            <a:pPr marL="1028700" indent="-914400" eaLnBrk="1" hangingPunct="1">
              <a:lnSpc>
                <a:spcPct val="115000"/>
              </a:lnSpc>
              <a:spcBef>
                <a:spcPct val="0"/>
              </a:spcBef>
              <a:buFont typeface="Arial" charset="0"/>
              <a:buNone/>
            </a:pPr>
            <a:endParaRPr lang="en-US" altLang="en-US" sz="4400" smtClean="0">
              <a:solidFill>
                <a:srgbClr val="000000"/>
              </a:solidFill>
            </a:endParaRPr>
          </a:p>
          <a:p>
            <a:pPr marL="1028700" indent="-914400" eaLnBrk="1" hangingPunct="1">
              <a:lnSpc>
                <a:spcPct val="115000"/>
              </a:lnSpc>
              <a:spcBef>
                <a:spcPct val="0"/>
              </a:spcBef>
              <a:buFont typeface="Arial" charset="0"/>
              <a:buNone/>
            </a:pPr>
            <a:r>
              <a:rPr lang="en-US" altLang="en-US" sz="4400" smtClean="0">
                <a:solidFill>
                  <a:srgbClr val="000000"/>
                </a:solidFill>
              </a:rPr>
              <a:t>Policy indicates that the employer’s familiarity with the worksite may affect the ability to identify unsafe conditions or work.</a:t>
            </a:r>
          </a:p>
          <a:p>
            <a:pPr marL="1028700" indent="-914400" eaLnBrk="1" hangingPunct="1">
              <a:lnSpc>
                <a:spcPct val="115000"/>
              </a:lnSpc>
              <a:spcBef>
                <a:spcPct val="0"/>
              </a:spcBef>
              <a:buFont typeface="Arial" charset="0"/>
              <a:buNone/>
            </a:pPr>
            <a:endParaRPr lang="en-US" altLang="en-US" sz="5600" smtClean="0"/>
          </a:p>
        </p:txBody>
      </p:sp>
      <p:pic>
        <p:nvPicPr>
          <p:cNvPr id="4301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4035"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Reasonable Steps</a:t>
            </a:r>
          </a:p>
        </p:txBody>
      </p:sp>
      <p:sp>
        <p:nvSpPr>
          <p:cNvPr id="44036" name="Content Placeholder 2"/>
          <p:cNvSpPr>
            <a:spLocks noGrp="1"/>
          </p:cNvSpPr>
          <p:nvPr>
            <p:ph sz="quarter" idx="1"/>
          </p:nvPr>
        </p:nvSpPr>
        <p:spPr>
          <a:xfrm>
            <a:off x="457200" y="1828800"/>
            <a:ext cx="8458200" cy="4191000"/>
          </a:xfrm>
        </p:spPr>
        <p:txBody>
          <a:bodyPr/>
          <a:lstStyle/>
          <a:p>
            <a:pPr marL="1028700" indent="-914400" eaLnBrk="1" hangingPunct="1">
              <a:lnSpc>
                <a:spcPct val="105000"/>
              </a:lnSpc>
              <a:spcBef>
                <a:spcPct val="0"/>
              </a:spcBef>
              <a:buFont typeface="Arial" charset="0"/>
              <a:buNone/>
            </a:pPr>
            <a:endParaRPr lang="en-US" altLang="en-US" sz="4100" smtClean="0">
              <a:solidFill>
                <a:srgbClr val="000000"/>
              </a:solidFill>
            </a:endParaRPr>
          </a:p>
          <a:p>
            <a:pPr marL="1028700" indent="-914400" eaLnBrk="1" hangingPunct="1">
              <a:lnSpc>
                <a:spcPct val="105000"/>
              </a:lnSpc>
              <a:spcBef>
                <a:spcPct val="0"/>
              </a:spcBef>
              <a:buFont typeface="Calibri" pitchFamily="34" charset="0"/>
              <a:buAutoNum type="romanUcPeriod" startAt="3"/>
            </a:pPr>
            <a:r>
              <a:rPr lang="en-US" altLang="en-US" sz="4100" smtClean="0">
                <a:solidFill>
                  <a:srgbClr val="000000"/>
                </a:solidFill>
              </a:rPr>
              <a:t>Policy states that where there is no control, the duty may be satisfied by reporting others situation to a supervisor of other workers.</a:t>
            </a:r>
          </a:p>
          <a:p>
            <a:pPr marL="1028700" indent="-914400" eaLnBrk="1" hangingPunct="1">
              <a:lnSpc>
                <a:spcPct val="105000"/>
              </a:lnSpc>
              <a:spcBef>
                <a:spcPct val="0"/>
              </a:spcBef>
              <a:buFont typeface="Arial" charset="0"/>
              <a:buNone/>
            </a:pPr>
            <a:endParaRPr lang="en-US" altLang="en-US" sz="5200" smtClean="0"/>
          </a:p>
        </p:txBody>
      </p:sp>
      <p:pic>
        <p:nvPicPr>
          <p:cNvPr id="4403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5059"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Reasonable Steps</a:t>
            </a:r>
          </a:p>
        </p:txBody>
      </p:sp>
      <p:sp>
        <p:nvSpPr>
          <p:cNvPr id="45060" name="Content Placeholder 2"/>
          <p:cNvSpPr>
            <a:spLocks noGrp="1"/>
          </p:cNvSpPr>
          <p:nvPr>
            <p:ph sz="quarter" idx="1"/>
          </p:nvPr>
        </p:nvSpPr>
        <p:spPr>
          <a:xfrm>
            <a:off x="457200" y="1828800"/>
            <a:ext cx="8458200" cy="4191000"/>
          </a:xfrm>
        </p:spPr>
        <p:txBody>
          <a:bodyPr/>
          <a:lstStyle/>
          <a:p>
            <a:pPr marL="1028700" indent="-914400" eaLnBrk="1" hangingPunct="1">
              <a:lnSpc>
                <a:spcPct val="115000"/>
              </a:lnSpc>
              <a:spcBef>
                <a:spcPct val="0"/>
              </a:spcBef>
              <a:buFont typeface="Calibri" pitchFamily="34" charset="0"/>
              <a:buAutoNum type="arabicPeriod" startAt="3"/>
            </a:pPr>
            <a:endParaRPr lang="en-US" altLang="en-US" sz="4400" smtClean="0">
              <a:solidFill>
                <a:srgbClr val="000000"/>
              </a:solidFill>
            </a:endParaRPr>
          </a:p>
          <a:p>
            <a:pPr marL="1028700" indent="-914400" eaLnBrk="1" hangingPunct="1">
              <a:lnSpc>
                <a:spcPct val="115000"/>
              </a:lnSpc>
              <a:spcBef>
                <a:spcPct val="0"/>
              </a:spcBef>
              <a:buFont typeface="Calibri" pitchFamily="34" charset="0"/>
              <a:buAutoNum type="romanUcPeriod" startAt="4"/>
            </a:pPr>
            <a:r>
              <a:rPr lang="en-US" altLang="en-US" sz="4400" smtClean="0">
                <a:solidFill>
                  <a:srgbClr val="000000"/>
                </a:solidFill>
              </a:rPr>
              <a:t>Ensure employer’s workers do not put other workers at risk</a:t>
            </a:r>
          </a:p>
          <a:p>
            <a:pPr marL="1028700" indent="-914400" eaLnBrk="1" hangingPunct="1">
              <a:lnSpc>
                <a:spcPct val="115000"/>
              </a:lnSpc>
              <a:spcBef>
                <a:spcPct val="0"/>
              </a:spcBef>
              <a:buFont typeface="Arial" charset="0"/>
              <a:buNone/>
            </a:pPr>
            <a:endParaRPr lang="en-US" altLang="en-US" sz="5600" smtClean="0"/>
          </a:p>
        </p:txBody>
      </p:sp>
      <p:pic>
        <p:nvPicPr>
          <p:cNvPr id="4506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6083"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Reasonable Steps</a:t>
            </a:r>
          </a:p>
        </p:txBody>
      </p:sp>
      <p:sp>
        <p:nvSpPr>
          <p:cNvPr id="46084" name="Content Placeholder 2"/>
          <p:cNvSpPr>
            <a:spLocks noGrp="1"/>
          </p:cNvSpPr>
          <p:nvPr>
            <p:ph sz="quarter" idx="1"/>
          </p:nvPr>
        </p:nvSpPr>
        <p:spPr>
          <a:xfrm>
            <a:off x="457200" y="1828800"/>
            <a:ext cx="8458200" cy="4191000"/>
          </a:xfrm>
        </p:spPr>
        <p:txBody>
          <a:bodyPr/>
          <a:lstStyle/>
          <a:p>
            <a:pPr marL="1028700" indent="-914400" eaLnBrk="1" hangingPunct="1">
              <a:lnSpc>
                <a:spcPct val="115000"/>
              </a:lnSpc>
              <a:spcBef>
                <a:spcPct val="0"/>
              </a:spcBef>
              <a:buFont typeface="Calibri" pitchFamily="34" charset="0"/>
              <a:buAutoNum type="romanUcPeriod" startAt="5"/>
            </a:pPr>
            <a:r>
              <a:rPr lang="en-US" altLang="en-US" sz="4100" smtClean="0">
                <a:solidFill>
                  <a:srgbClr val="000000"/>
                </a:solidFill>
              </a:rPr>
              <a:t>Address aspect of the employer’s work that could create a hazard for other workers including those coming onto the site after the work day.</a:t>
            </a:r>
          </a:p>
          <a:p>
            <a:pPr marL="1028700" indent="-914400" eaLnBrk="1" hangingPunct="1">
              <a:lnSpc>
                <a:spcPct val="115000"/>
              </a:lnSpc>
              <a:spcBef>
                <a:spcPct val="0"/>
              </a:spcBef>
              <a:buFont typeface="Arial" charset="0"/>
              <a:buNone/>
            </a:pPr>
            <a:endParaRPr lang="en-US" altLang="en-US" sz="5200" smtClean="0"/>
          </a:p>
        </p:txBody>
      </p:sp>
      <p:pic>
        <p:nvPicPr>
          <p:cNvPr id="4608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7107"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Reasonable Steps</a:t>
            </a:r>
          </a:p>
        </p:txBody>
      </p:sp>
      <p:sp>
        <p:nvSpPr>
          <p:cNvPr id="3" name="Content Placeholder 2"/>
          <p:cNvSpPr>
            <a:spLocks noGrp="1"/>
          </p:cNvSpPr>
          <p:nvPr>
            <p:ph sz="quarter" idx="1"/>
          </p:nvPr>
        </p:nvSpPr>
        <p:spPr>
          <a:xfrm>
            <a:off x="457200" y="1828800"/>
            <a:ext cx="8458200" cy="4191000"/>
          </a:xfrm>
        </p:spPr>
        <p:txBody>
          <a:bodyPr rtlCol="0">
            <a:normAutofit fontScale="62500" lnSpcReduction="20000"/>
          </a:bodyPr>
          <a:lstStyle/>
          <a:p>
            <a:pPr marL="1143000" indent="-1028700" eaLnBrk="1" fontAlgn="auto" hangingPunct="1">
              <a:lnSpc>
                <a:spcPct val="115000"/>
              </a:lnSpc>
              <a:spcBef>
                <a:spcPts val="0"/>
              </a:spcBef>
              <a:spcAft>
                <a:spcPts val="0"/>
              </a:spcAft>
              <a:buFont typeface="+mj-lt"/>
              <a:buAutoNum type="romanUcPeriod" startAt="6"/>
              <a:defRPr/>
            </a:pPr>
            <a:r>
              <a:rPr lang="en-US" sz="5600" dirty="0" smtClean="0">
                <a:solidFill>
                  <a:srgbClr val="000000"/>
                </a:solidFill>
              </a:rPr>
              <a:t>Make reasonable inquiries about subcontractor’s plan to safely conduct the work:  involves questions for the subcontractor, extent of which would depend on employer’s level of expertise and the type of work being performed by the subcontractor</a:t>
            </a:r>
          </a:p>
        </p:txBody>
      </p:sp>
      <p:pic>
        <p:nvPicPr>
          <p:cNvPr id="4710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8131" name="Title 1"/>
          <p:cNvSpPr>
            <a:spLocks noGrp="1"/>
          </p:cNvSpPr>
          <p:nvPr>
            <p:ph type="title"/>
          </p:nvPr>
        </p:nvSpPr>
        <p:spPr>
          <a:xfrm>
            <a:off x="381000" y="304800"/>
            <a:ext cx="8229600" cy="1143000"/>
          </a:xfrm>
        </p:spPr>
        <p:txBody>
          <a:bodyPr/>
          <a:lstStyle/>
          <a:p>
            <a:pPr eaLnBrk="1" hangingPunct="1"/>
            <a:r>
              <a:rPr lang="en-US" altLang="en-US" smtClean="0">
                <a:solidFill>
                  <a:srgbClr val="000000"/>
                </a:solidFill>
              </a:rPr>
              <a:t>Reasonable Steps</a:t>
            </a:r>
          </a:p>
        </p:txBody>
      </p:sp>
      <p:sp>
        <p:nvSpPr>
          <p:cNvPr id="48132" name="Content Placeholder 2"/>
          <p:cNvSpPr>
            <a:spLocks noGrp="1"/>
          </p:cNvSpPr>
          <p:nvPr>
            <p:ph sz="quarter" idx="1"/>
          </p:nvPr>
        </p:nvSpPr>
        <p:spPr>
          <a:xfrm>
            <a:off x="457200" y="1828800"/>
            <a:ext cx="8458200" cy="4191000"/>
          </a:xfrm>
        </p:spPr>
        <p:txBody>
          <a:bodyPr/>
          <a:lstStyle/>
          <a:p>
            <a:pPr marL="1143000" indent="-1028700" eaLnBrk="1" hangingPunct="1">
              <a:lnSpc>
                <a:spcPct val="105000"/>
              </a:lnSpc>
              <a:spcBef>
                <a:spcPct val="0"/>
              </a:spcBef>
              <a:buFont typeface="Calibri" pitchFamily="34" charset="0"/>
              <a:buAutoNum type="romanUcPeriod" startAt="7"/>
            </a:pPr>
            <a:r>
              <a:rPr lang="en-US" altLang="en-US" sz="4800" smtClean="0">
                <a:solidFill>
                  <a:srgbClr val="000000"/>
                </a:solidFill>
              </a:rPr>
              <a:t>Providing information about hazards and maintain the safety of the workplace (see also section 119)</a:t>
            </a:r>
          </a:p>
          <a:p>
            <a:pPr marL="1143000" indent="-1028700" eaLnBrk="1" hangingPunct="1">
              <a:lnSpc>
                <a:spcPct val="105000"/>
              </a:lnSpc>
              <a:spcBef>
                <a:spcPct val="0"/>
              </a:spcBef>
            </a:pPr>
            <a:endParaRPr lang="en-US" altLang="en-US" sz="5600" smtClean="0">
              <a:solidFill>
                <a:srgbClr val="000000"/>
              </a:solidFill>
            </a:endParaRPr>
          </a:p>
        </p:txBody>
      </p:sp>
      <p:pic>
        <p:nvPicPr>
          <p:cNvPr id="4813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49155" name="Title 1"/>
          <p:cNvSpPr>
            <a:spLocks noGrp="1"/>
          </p:cNvSpPr>
          <p:nvPr>
            <p:ph type="title"/>
          </p:nvPr>
        </p:nvSpPr>
        <p:spPr>
          <a:xfrm>
            <a:off x="381000" y="228600"/>
            <a:ext cx="8229600" cy="1143000"/>
          </a:xfrm>
        </p:spPr>
        <p:txBody>
          <a:bodyPr/>
          <a:lstStyle/>
          <a:p>
            <a:pPr eaLnBrk="1" hangingPunct="1"/>
            <a:r>
              <a:rPr lang="en-US" altLang="en-US" smtClean="0">
                <a:solidFill>
                  <a:srgbClr val="000000"/>
                </a:solidFill>
              </a:rPr>
              <a:t>Reasonable Steps</a:t>
            </a:r>
          </a:p>
        </p:txBody>
      </p:sp>
      <p:sp>
        <p:nvSpPr>
          <p:cNvPr id="49156" name="Content Placeholder 2"/>
          <p:cNvSpPr>
            <a:spLocks noGrp="1"/>
          </p:cNvSpPr>
          <p:nvPr>
            <p:ph sz="quarter" idx="1"/>
          </p:nvPr>
        </p:nvSpPr>
        <p:spPr>
          <a:xfrm>
            <a:off x="457200" y="1828800"/>
            <a:ext cx="8458200" cy="4191000"/>
          </a:xfrm>
        </p:spPr>
        <p:txBody>
          <a:bodyPr/>
          <a:lstStyle/>
          <a:p>
            <a:pPr marL="1143000" indent="-1028700" eaLnBrk="1" hangingPunct="1">
              <a:lnSpc>
                <a:spcPct val="115000"/>
              </a:lnSpc>
              <a:spcBef>
                <a:spcPct val="0"/>
              </a:spcBef>
              <a:buFont typeface="Calibri" pitchFamily="34" charset="0"/>
              <a:buAutoNum type="romanUcPeriod" startAt="8"/>
            </a:pPr>
            <a:endParaRPr lang="en-US" altLang="en-US" sz="4400" smtClean="0">
              <a:solidFill>
                <a:srgbClr val="000000"/>
              </a:solidFill>
            </a:endParaRPr>
          </a:p>
          <a:p>
            <a:pPr marL="1143000" indent="-1028700" eaLnBrk="1" hangingPunct="1">
              <a:lnSpc>
                <a:spcPct val="115000"/>
              </a:lnSpc>
              <a:spcBef>
                <a:spcPct val="0"/>
              </a:spcBef>
              <a:buFont typeface="Calibri" pitchFamily="34" charset="0"/>
              <a:buAutoNum type="romanUcPeriod" startAt="8"/>
            </a:pPr>
            <a:r>
              <a:rPr lang="en-US" altLang="en-US" sz="4400" smtClean="0">
                <a:solidFill>
                  <a:srgbClr val="000000"/>
                </a:solidFill>
              </a:rPr>
              <a:t> A system to ensure reporting of unsafe conditions or unsafe acts of other workers.</a:t>
            </a:r>
          </a:p>
        </p:txBody>
      </p:sp>
      <p:pic>
        <p:nvPicPr>
          <p:cNvPr id="4915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50179" name="Title 1"/>
          <p:cNvSpPr>
            <a:spLocks noGrp="1"/>
          </p:cNvSpPr>
          <p:nvPr>
            <p:ph type="title"/>
          </p:nvPr>
        </p:nvSpPr>
        <p:spPr>
          <a:xfrm>
            <a:off x="381000" y="304800"/>
            <a:ext cx="8229600" cy="1143000"/>
          </a:xfrm>
        </p:spPr>
        <p:txBody>
          <a:bodyPr/>
          <a:lstStyle/>
          <a:p>
            <a:pPr eaLnBrk="1" hangingPunct="1"/>
            <a:r>
              <a:rPr lang="en-US" altLang="en-US" smtClean="0">
                <a:solidFill>
                  <a:srgbClr val="000000"/>
                </a:solidFill>
              </a:rPr>
              <a:t>Reasonable Steps</a:t>
            </a:r>
          </a:p>
        </p:txBody>
      </p:sp>
      <p:sp>
        <p:nvSpPr>
          <p:cNvPr id="50180" name="Content Placeholder 2"/>
          <p:cNvSpPr>
            <a:spLocks noGrp="1"/>
          </p:cNvSpPr>
          <p:nvPr>
            <p:ph sz="quarter" idx="1"/>
          </p:nvPr>
        </p:nvSpPr>
        <p:spPr>
          <a:xfrm>
            <a:off x="457200" y="1828800"/>
            <a:ext cx="8458200" cy="4191000"/>
          </a:xfrm>
        </p:spPr>
        <p:txBody>
          <a:bodyPr/>
          <a:lstStyle/>
          <a:p>
            <a:pPr marL="1143000" indent="-1028700" eaLnBrk="1" hangingPunct="1">
              <a:lnSpc>
                <a:spcPct val="115000"/>
              </a:lnSpc>
              <a:spcBef>
                <a:spcPct val="0"/>
              </a:spcBef>
              <a:buFont typeface="Calibri" pitchFamily="34" charset="0"/>
              <a:buAutoNum type="romanUcPeriod" startAt="9"/>
            </a:pPr>
            <a:r>
              <a:rPr lang="en-US" altLang="en-US" sz="4000" smtClean="0">
                <a:solidFill>
                  <a:srgbClr val="000000"/>
                </a:solidFill>
              </a:rPr>
              <a:t>Right to stop unsafe work by other workers where there is a significant hazard or unsafe acts or conditions are not being remedied.</a:t>
            </a:r>
          </a:p>
        </p:txBody>
      </p:sp>
      <p:pic>
        <p:nvPicPr>
          <p:cNvPr id="5018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51203"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Warning</a:t>
            </a:r>
          </a:p>
        </p:txBody>
      </p:sp>
      <p:sp>
        <p:nvSpPr>
          <p:cNvPr id="51204" name="Content Placeholder 2"/>
          <p:cNvSpPr>
            <a:spLocks noGrp="1"/>
          </p:cNvSpPr>
          <p:nvPr>
            <p:ph sz="quarter" idx="1"/>
          </p:nvPr>
        </p:nvSpPr>
        <p:spPr>
          <a:xfrm>
            <a:off x="457200" y="1828800"/>
            <a:ext cx="8458200" cy="4191000"/>
          </a:xfrm>
        </p:spPr>
        <p:txBody>
          <a:bodyPr/>
          <a:lstStyle/>
          <a:p>
            <a:pPr marL="457200" algn="ctr" eaLnBrk="1" hangingPunct="1">
              <a:lnSpc>
                <a:spcPct val="115000"/>
              </a:lnSpc>
              <a:spcBef>
                <a:spcPct val="0"/>
              </a:spcBef>
              <a:buFont typeface="Arial" charset="0"/>
              <a:buNone/>
            </a:pPr>
            <a:r>
              <a:rPr lang="en-US" altLang="en-US" sz="4000" i="1" smtClean="0">
                <a:solidFill>
                  <a:srgbClr val="000000"/>
                </a:solidFill>
              </a:rPr>
              <a:t>Section 115(1)(a)(ii) and policy are unique in Canada.  Borrowed solutions from other jurisdictions will not necessarily amount to compliance here.  Use other systems with care.</a:t>
            </a:r>
          </a:p>
        </p:txBody>
      </p:sp>
      <p:pic>
        <p:nvPicPr>
          <p:cNvPr id="5120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6147" name="Title 1"/>
          <p:cNvSpPr>
            <a:spLocks noGrp="1"/>
          </p:cNvSpPr>
          <p:nvPr>
            <p:ph type="title"/>
          </p:nvPr>
        </p:nvSpPr>
        <p:spPr/>
        <p:txBody>
          <a:bodyPr/>
          <a:lstStyle/>
          <a:p>
            <a:pPr eaLnBrk="1" hangingPunct="1"/>
            <a:r>
              <a:rPr lang="en-US" altLang="en-US" smtClean="0">
                <a:solidFill>
                  <a:srgbClr val="000000"/>
                </a:solidFill>
              </a:rPr>
              <a:t>Section 115(1)(a)(ii)</a:t>
            </a:r>
          </a:p>
        </p:txBody>
      </p:sp>
      <p:sp>
        <p:nvSpPr>
          <p:cNvPr id="6148" name="Content Placeholder 2"/>
          <p:cNvSpPr>
            <a:spLocks noGrp="1"/>
          </p:cNvSpPr>
          <p:nvPr>
            <p:ph sz="quarter" idx="1"/>
          </p:nvPr>
        </p:nvSpPr>
        <p:spPr>
          <a:xfrm>
            <a:off x="0" y="1447800"/>
            <a:ext cx="9144000" cy="5410200"/>
          </a:xfrm>
        </p:spPr>
        <p:txBody>
          <a:bodyPr/>
          <a:lstStyle/>
          <a:p>
            <a:pPr lvl="1">
              <a:buFont typeface="Arial" charset="0"/>
              <a:buNone/>
            </a:pPr>
            <a:endParaRPr lang="en-US" altLang="en-US" b="1" smtClean="0">
              <a:solidFill>
                <a:srgbClr val="000000"/>
              </a:solidFill>
            </a:endParaRPr>
          </a:p>
          <a:p>
            <a:pPr lvl="1">
              <a:buFont typeface="Arial" charset="0"/>
              <a:buNone/>
            </a:pPr>
            <a:r>
              <a:rPr lang="en-US" altLang="en-US" b="1" smtClean="0">
                <a:solidFill>
                  <a:srgbClr val="000000"/>
                </a:solidFill>
              </a:rPr>
              <a:t>115</a:t>
            </a:r>
            <a:r>
              <a:rPr lang="en-US" altLang="en-US" smtClean="0">
                <a:solidFill>
                  <a:srgbClr val="000000"/>
                </a:solidFill>
              </a:rPr>
              <a:t>  (1) Every employer must</a:t>
            </a:r>
          </a:p>
          <a:p>
            <a:pPr lvl="1">
              <a:buFont typeface="Arial" charset="0"/>
              <a:buNone/>
            </a:pPr>
            <a:r>
              <a:rPr lang="en-US" altLang="en-US" smtClean="0">
                <a:solidFill>
                  <a:srgbClr val="000000"/>
                </a:solidFill>
              </a:rPr>
              <a:t>(a) ensure the health and safety of</a:t>
            </a:r>
          </a:p>
          <a:p>
            <a:pPr lvl="2">
              <a:buFont typeface="Arial" charset="0"/>
              <a:buNone/>
            </a:pPr>
            <a:r>
              <a:rPr lang="en-US" altLang="en-US" sz="2800" smtClean="0">
                <a:solidFill>
                  <a:srgbClr val="000000"/>
                </a:solidFill>
              </a:rPr>
              <a:t>(i)  all workers working for that employer, and</a:t>
            </a:r>
          </a:p>
          <a:p>
            <a:pPr lvl="2">
              <a:buFont typeface="Arial" charset="0"/>
              <a:buNone/>
            </a:pPr>
            <a:r>
              <a:rPr lang="en-US" altLang="en-US" sz="2800" smtClean="0">
                <a:solidFill>
                  <a:srgbClr val="000000"/>
                </a:solidFill>
              </a:rPr>
              <a:t>(ii)  any other workers present at a workplace at which that employer's work is being carried out, and</a:t>
            </a:r>
          </a:p>
          <a:p>
            <a:pPr lvl="1">
              <a:buFont typeface="Arial" charset="0"/>
              <a:buNone/>
            </a:pPr>
            <a:r>
              <a:rPr lang="en-US" altLang="en-US" smtClean="0">
                <a:solidFill>
                  <a:srgbClr val="000000"/>
                </a:solidFill>
              </a:rPr>
              <a:t>(b) comply with this Part, the regulations and any applicable orders.</a:t>
            </a:r>
          </a:p>
        </p:txBody>
      </p:sp>
      <p:pic>
        <p:nvPicPr>
          <p:cNvPr id="614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52227"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Enforcement Options</a:t>
            </a:r>
          </a:p>
        </p:txBody>
      </p:sp>
      <p:sp>
        <p:nvSpPr>
          <p:cNvPr id="52228" name="Content Placeholder 2"/>
          <p:cNvSpPr>
            <a:spLocks noGrp="1"/>
          </p:cNvSpPr>
          <p:nvPr>
            <p:ph sz="quarter" idx="1"/>
          </p:nvPr>
        </p:nvSpPr>
        <p:spPr>
          <a:xfrm>
            <a:off x="457200" y="1828800"/>
            <a:ext cx="8458200" cy="4191000"/>
          </a:xfrm>
        </p:spPr>
        <p:txBody>
          <a:bodyPr/>
          <a:lstStyle/>
          <a:p>
            <a:pPr marL="857250" lvl="1" eaLnBrk="1" hangingPunct="1">
              <a:lnSpc>
                <a:spcPct val="95000"/>
              </a:lnSpc>
              <a:spcBef>
                <a:spcPct val="0"/>
              </a:spcBef>
              <a:buFont typeface="Arial" charset="0"/>
              <a:buNone/>
            </a:pPr>
            <a:r>
              <a:rPr lang="en-US" altLang="en-US" sz="3200" b="1" smtClean="0">
                <a:solidFill>
                  <a:srgbClr val="1F0A0A"/>
                </a:solidFill>
              </a:rPr>
              <a:t>In order of likelihood and severity:</a:t>
            </a:r>
          </a:p>
          <a:p>
            <a:pPr marL="1257300" lvl="2" eaLnBrk="1" hangingPunct="1">
              <a:lnSpc>
                <a:spcPct val="95000"/>
              </a:lnSpc>
              <a:spcBef>
                <a:spcPct val="0"/>
              </a:spcBef>
            </a:pPr>
            <a:endParaRPr lang="en-US" altLang="en-US" sz="2200" smtClean="0">
              <a:solidFill>
                <a:srgbClr val="1F0A0A"/>
              </a:solidFill>
            </a:endParaRPr>
          </a:p>
          <a:p>
            <a:pPr marL="1257300" lvl="2" eaLnBrk="1" hangingPunct="1">
              <a:lnSpc>
                <a:spcPct val="95000"/>
              </a:lnSpc>
              <a:spcBef>
                <a:spcPct val="0"/>
              </a:spcBef>
            </a:pPr>
            <a:r>
              <a:rPr lang="en-US" altLang="en-US" sz="3000" smtClean="0">
                <a:solidFill>
                  <a:srgbClr val="1F0A0A"/>
                </a:solidFill>
              </a:rPr>
              <a:t>Orders and Compliance orders</a:t>
            </a:r>
          </a:p>
          <a:p>
            <a:pPr marL="1257300" lvl="2" eaLnBrk="1" hangingPunct="1">
              <a:lnSpc>
                <a:spcPct val="95000"/>
              </a:lnSpc>
              <a:spcBef>
                <a:spcPct val="0"/>
              </a:spcBef>
              <a:buFont typeface="Arial" charset="0"/>
              <a:buNone/>
            </a:pPr>
            <a:endParaRPr lang="en-US" altLang="en-US" sz="3000" smtClean="0">
              <a:solidFill>
                <a:srgbClr val="1F0A0A"/>
              </a:solidFill>
            </a:endParaRPr>
          </a:p>
          <a:p>
            <a:pPr marL="1257300" lvl="2" eaLnBrk="1" hangingPunct="1">
              <a:lnSpc>
                <a:spcPct val="95000"/>
              </a:lnSpc>
              <a:spcBef>
                <a:spcPct val="0"/>
              </a:spcBef>
            </a:pPr>
            <a:r>
              <a:rPr lang="en-US" altLang="en-US" sz="3000" smtClean="0">
                <a:solidFill>
                  <a:srgbClr val="1F0A0A"/>
                </a:solidFill>
              </a:rPr>
              <a:t>Administrative Penalties</a:t>
            </a:r>
          </a:p>
          <a:p>
            <a:pPr marL="1257300" lvl="2" eaLnBrk="1" hangingPunct="1">
              <a:lnSpc>
                <a:spcPct val="95000"/>
              </a:lnSpc>
              <a:spcBef>
                <a:spcPct val="0"/>
              </a:spcBef>
            </a:pPr>
            <a:endParaRPr lang="en-US" altLang="en-US" sz="3000" smtClean="0">
              <a:solidFill>
                <a:srgbClr val="1F0A0A"/>
              </a:solidFill>
            </a:endParaRPr>
          </a:p>
          <a:p>
            <a:pPr marL="1257300" lvl="2" eaLnBrk="1" hangingPunct="1">
              <a:lnSpc>
                <a:spcPct val="95000"/>
              </a:lnSpc>
              <a:spcBef>
                <a:spcPct val="0"/>
              </a:spcBef>
            </a:pPr>
            <a:r>
              <a:rPr lang="en-US" altLang="en-US" sz="3000" smtClean="0">
                <a:solidFill>
                  <a:srgbClr val="1F0A0A"/>
                </a:solidFill>
              </a:rPr>
              <a:t>Regulatory Charges</a:t>
            </a:r>
          </a:p>
          <a:p>
            <a:pPr marL="1257300" lvl="2" eaLnBrk="1" hangingPunct="1">
              <a:lnSpc>
                <a:spcPct val="95000"/>
              </a:lnSpc>
              <a:spcBef>
                <a:spcPct val="0"/>
              </a:spcBef>
            </a:pPr>
            <a:endParaRPr lang="en-US" altLang="en-US" sz="3000" smtClean="0">
              <a:solidFill>
                <a:srgbClr val="1F0A0A"/>
              </a:solidFill>
            </a:endParaRPr>
          </a:p>
          <a:p>
            <a:pPr marL="1257300" lvl="2" eaLnBrk="1" hangingPunct="1">
              <a:lnSpc>
                <a:spcPct val="95000"/>
              </a:lnSpc>
              <a:spcBef>
                <a:spcPct val="0"/>
              </a:spcBef>
            </a:pPr>
            <a:r>
              <a:rPr lang="en-US" altLang="en-US" sz="3000" smtClean="0">
                <a:solidFill>
                  <a:srgbClr val="1F0A0A"/>
                </a:solidFill>
              </a:rPr>
              <a:t>Criminal Code Charges</a:t>
            </a:r>
          </a:p>
          <a:p>
            <a:pPr marL="457200" eaLnBrk="1" hangingPunct="1">
              <a:lnSpc>
                <a:spcPct val="95000"/>
              </a:lnSpc>
              <a:spcBef>
                <a:spcPct val="0"/>
              </a:spcBef>
              <a:buFont typeface="Arial" charset="0"/>
              <a:buNone/>
            </a:pPr>
            <a:endParaRPr lang="en-US" altLang="en-US" sz="5200" smtClean="0">
              <a:solidFill>
                <a:srgbClr val="1F0A0A"/>
              </a:solidFill>
            </a:endParaRPr>
          </a:p>
          <a:p>
            <a:pPr marL="457200" eaLnBrk="1" hangingPunct="1">
              <a:lnSpc>
                <a:spcPct val="95000"/>
              </a:lnSpc>
              <a:spcBef>
                <a:spcPct val="0"/>
              </a:spcBef>
              <a:buFont typeface="Arial" charset="0"/>
              <a:buNone/>
            </a:pPr>
            <a:endParaRPr lang="en-US" altLang="en-US" sz="5200" smtClean="0"/>
          </a:p>
        </p:txBody>
      </p:sp>
      <p:pic>
        <p:nvPicPr>
          <p:cNvPr id="52229"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53251" name="Title 1"/>
          <p:cNvSpPr>
            <a:spLocks noGrp="1"/>
          </p:cNvSpPr>
          <p:nvPr>
            <p:ph type="title"/>
          </p:nvPr>
        </p:nvSpPr>
        <p:spPr/>
        <p:txBody>
          <a:bodyPr/>
          <a:lstStyle/>
          <a:p>
            <a:pPr eaLnBrk="1" hangingPunct="1"/>
            <a:r>
              <a:rPr lang="en-US" altLang="en-US" smtClean="0">
                <a:solidFill>
                  <a:srgbClr val="000000"/>
                </a:solidFill>
              </a:rPr>
              <a:t>If you have a contractor incident</a:t>
            </a:r>
          </a:p>
        </p:txBody>
      </p:sp>
      <p:sp>
        <p:nvSpPr>
          <p:cNvPr id="53252" name="Content Placeholder 2"/>
          <p:cNvSpPr>
            <a:spLocks noGrp="1"/>
          </p:cNvSpPr>
          <p:nvPr>
            <p:ph sz="quarter" idx="1"/>
          </p:nvPr>
        </p:nvSpPr>
        <p:spPr>
          <a:xfrm>
            <a:off x="381000" y="1600200"/>
            <a:ext cx="8229600" cy="4800600"/>
          </a:xfrm>
        </p:spPr>
        <p:txBody>
          <a:bodyPr/>
          <a:lstStyle/>
          <a:p>
            <a:pPr marL="547688" indent="-282575" eaLnBrk="1" hangingPunct="1">
              <a:lnSpc>
                <a:spcPct val="115000"/>
              </a:lnSpc>
              <a:spcBef>
                <a:spcPct val="0"/>
              </a:spcBef>
              <a:buFont typeface="Arial" charset="0"/>
              <a:buNone/>
            </a:pPr>
            <a:endParaRPr lang="en-US" altLang="en-US" sz="4000" smtClean="0">
              <a:solidFill>
                <a:srgbClr val="1F0A0A"/>
              </a:solidFill>
            </a:endParaRPr>
          </a:p>
          <a:p>
            <a:pPr marL="547688" indent="-282575" eaLnBrk="1" hangingPunct="1">
              <a:lnSpc>
                <a:spcPct val="115000"/>
              </a:lnSpc>
              <a:spcBef>
                <a:spcPct val="0"/>
              </a:spcBef>
              <a:buFont typeface="Arial" charset="0"/>
              <a:buNone/>
            </a:pPr>
            <a:r>
              <a:rPr lang="en-US" altLang="en-US" sz="4000" smtClean="0">
                <a:solidFill>
                  <a:srgbClr val="1F0A0A"/>
                </a:solidFill>
              </a:rPr>
              <a:t>It may be necessary to report the incident to WorkSafeBC even where the contractor has reported it . . . . . </a:t>
            </a:r>
            <a:endParaRPr lang="en-US" altLang="en-US" sz="4000" smtClean="0"/>
          </a:p>
        </p:txBody>
      </p:sp>
      <p:pic>
        <p:nvPicPr>
          <p:cNvPr id="5325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54275" name="Title 1"/>
          <p:cNvSpPr>
            <a:spLocks noGrp="1"/>
          </p:cNvSpPr>
          <p:nvPr>
            <p:ph type="title"/>
          </p:nvPr>
        </p:nvSpPr>
        <p:spPr/>
        <p:txBody>
          <a:bodyPr/>
          <a:lstStyle/>
          <a:p>
            <a:pPr eaLnBrk="1" hangingPunct="1"/>
            <a:r>
              <a:rPr lang="en-US" altLang="en-US" smtClean="0">
                <a:solidFill>
                  <a:srgbClr val="000000"/>
                </a:solidFill>
              </a:rPr>
              <a:t>If you have a contractor incident</a:t>
            </a:r>
          </a:p>
        </p:txBody>
      </p:sp>
      <p:sp>
        <p:nvSpPr>
          <p:cNvPr id="54276" name="Content Placeholder 2"/>
          <p:cNvSpPr>
            <a:spLocks noGrp="1"/>
          </p:cNvSpPr>
          <p:nvPr>
            <p:ph sz="quarter" idx="1"/>
          </p:nvPr>
        </p:nvSpPr>
        <p:spPr>
          <a:xfrm>
            <a:off x="381000" y="1600200"/>
            <a:ext cx="8229600" cy="4800600"/>
          </a:xfrm>
        </p:spPr>
        <p:txBody>
          <a:bodyPr/>
          <a:lstStyle/>
          <a:p>
            <a:pPr marL="547688" indent="-282575" eaLnBrk="1" hangingPunct="1">
              <a:lnSpc>
                <a:spcPct val="115000"/>
              </a:lnSpc>
              <a:spcBef>
                <a:spcPct val="0"/>
              </a:spcBef>
              <a:buFont typeface="Arial" charset="0"/>
              <a:buNone/>
            </a:pPr>
            <a:endParaRPr lang="en-US" altLang="en-US" sz="2800" smtClean="0">
              <a:solidFill>
                <a:srgbClr val="1F0A0A"/>
              </a:solidFill>
            </a:endParaRPr>
          </a:p>
          <a:p>
            <a:pPr marL="547688" indent="-282575" eaLnBrk="1" hangingPunct="1">
              <a:lnSpc>
                <a:spcPct val="115000"/>
              </a:lnSpc>
              <a:spcBef>
                <a:spcPct val="0"/>
              </a:spcBef>
              <a:buFont typeface="Arial" charset="0"/>
              <a:buNone/>
            </a:pPr>
            <a:endParaRPr lang="en-US" altLang="en-US" sz="2800" smtClean="0">
              <a:solidFill>
                <a:srgbClr val="1F0A0A"/>
              </a:solidFill>
            </a:endParaRPr>
          </a:p>
          <a:p>
            <a:pPr marL="547688" indent="-282575" eaLnBrk="1" hangingPunct="1">
              <a:lnSpc>
                <a:spcPct val="115000"/>
              </a:lnSpc>
              <a:spcBef>
                <a:spcPct val="0"/>
              </a:spcBef>
              <a:buFont typeface="Arial" charset="0"/>
              <a:buNone/>
            </a:pPr>
            <a:r>
              <a:rPr lang="en-US" altLang="en-US" sz="2800" smtClean="0">
                <a:solidFill>
                  <a:srgbClr val="1F0A0A"/>
                </a:solidFill>
              </a:rPr>
              <a:t>If it has a criminal element to it and the police seem interested or do not leave the site soon after the initial call, call legal counsel immediately – avoids the possibility of inadvertently prejudicing someone’s rights.</a:t>
            </a:r>
          </a:p>
        </p:txBody>
      </p:sp>
      <p:pic>
        <p:nvPicPr>
          <p:cNvPr id="5427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55299" name="Title 1"/>
          <p:cNvSpPr>
            <a:spLocks noGrp="1"/>
          </p:cNvSpPr>
          <p:nvPr>
            <p:ph type="title"/>
          </p:nvPr>
        </p:nvSpPr>
        <p:spPr/>
        <p:txBody>
          <a:bodyPr/>
          <a:lstStyle/>
          <a:p>
            <a:pPr eaLnBrk="1" hangingPunct="1"/>
            <a:r>
              <a:rPr lang="en-US" altLang="en-US" smtClean="0">
                <a:solidFill>
                  <a:srgbClr val="000000"/>
                </a:solidFill>
              </a:rPr>
              <a:t>If you have a contractor incident</a:t>
            </a:r>
          </a:p>
        </p:txBody>
      </p:sp>
      <p:sp>
        <p:nvSpPr>
          <p:cNvPr id="55300" name="Content Placeholder 2"/>
          <p:cNvSpPr>
            <a:spLocks noGrp="1"/>
          </p:cNvSpPr>
          <p:nvPr>
            <p:ph sz="quarter" idx="1"/>
          </p:nvPr>
        </p:nvSpPr>
        <p:spPr>
          <a:xfrm>
            <a:off x="381000" y="1600200"/>
            <a:ext cx="8229600" cy="4800600"/>
          </a:xfrm>
        </p:spPr>
        <p:txBody>
          <a:bodyPr/>
          <a:lstStyle/>
          <a:p>
            <a:pPr marL="547688" indent="-282575" eaLnBrk="1" hangingPunct="1">
              <a:lnSpc>
                <a:spcPct val="115000"/>
              </a:lnSpc>
              <a:spcBef>
                <a:spcPct val="0"/>
              </a:spcBef>
              <a:buFont typeface="Arial" charset="0"/>
              <a:buNone/>
            </a:pPr>
            <a:r>
              <a:rPr lang="en-US" altLang="en-US" sz="2800" smtClean="0">
                <a:solidFill>
                  <a:srgbClr val="1F0A0A"/>
                </a:solidFill>
              </a:rPr>
              <a:t>There is an obligation to cooperate with WorkSafeBC and this can come into conflict with possible criminal proceedings or civil claims.</a:t>
            </a:r>
          </a:p>
          <a:p>
            <a:pPr marL="547688" indent="-282575" eaLnBrk="1" hangingPunct="1">
              <a:lnSpc>
                <a:spcPct val="115000"/>
              </a:lnSpc>
              <a:spcBef>
                <a:spcPct val="0"/>
              </a:spcBef>
              <a:buFont typeface="Arial" charset="0"/>
              <a:buNone/>
            </a:pPr>
            <a:endParaRPr lang="en-US" altLang="en-US" sz="2800" smtClean="0">
              <a:solidFill>
                <a:srgbClr val="1F0A0A"/>
              </a:solidFill>
            </a:endParaRPr>
          </a:p>
          <a:p>
            <a:pPr marL="547688" indent="-282575" eaLnBrk="1" hangingPunct="1">
              <a:lnSpc>
                <a:spcPct val="115000"/>
              </a:lnSpc>
              <a:spcBef>
                <a:spcPct val="0"/>
              </a:spcBef>
              <a:buFont typeface="Arial" charset="0"/>
              <a:buNone/>
            </a:pPr>
            <a:r>
              <a:rPr lang="en-US" altLang="en-US" sz="2800" smtClean="0">
                <a:solidFill>
                  <a:srgbClr val="1F0A0A"/>
                </a:solidFill>
              </a:rPr>
              <a:t>It will most likely require an incident investigation with an incident investigation report to WorkSafeBC</a:t>
            </a:r>
          </a:p>
          <a:p>
            <a:pPr marL="547688" indent="-282575" eaLnBrk="1" hangingPunct="1">
              <a:lnSpc>
                <a:spcPct val="115000"/>
              </a:lnSpc>
              <a:spcBef>
                <a:spcPct val="0"/>
              </a:spcBef>
              <a:buFont typeface="Arial" charset="0"/>
              <a:buNone/>
            </a:pPr>
            <a:endParaRPr lang="en-US" altLang="en-US" sz="2800" smtClean="0">
              <a:solidFill>
                <a:srgbClr val="1F0A0A"/>
              </a:solidFill>
            </a:endParaRPr>
          </a:p>
          <a:p>
            <a:pPr marL="547688" indent="-282575" eaLnBrk="1" hangingPunct="1">
              <a:lnSpc>
                <a:spcPct val="115000"/>
              </a:lnSpc>
              <a:spcBef>
                <a:spcPct val="0"/>
              </a:spcBef>
              <a:buFont typeface="Arial" charset="0"/>
              <a:buNone/>
            </a:pPr>
            <a:r>
              <a:rPr lang="en-US" altLang="en-US" sz="2800" smtClean="0">
                <a:solidFill>
                  <a:srgbClr val="1F0A0A"/>
                </a:solidFill>
              </a:rPr>
              <a:t>What are best practices?</a:t>
            </a:r>
          </a:p>
          <a:p>
            <a:pPr marL="547688" indent="-282575" eaLnBrk="1" hangingPunct="1">
              <a:lnSpc>
                <a:spcPct val="115000"/>
              </a:lnSpc>
              <a:spcBef>
                <a:spcPct val="0"/>
              </a:spcBef>
              <a:buFont typeface="Arial" charset="0"/>
              <a:buNone/>
            </a:pPr>
            <a:endParaRPr lang="en-US" altLang="en-US" sz="2800" smtClean="0">
              <a:solidFill>
                <a:srgbClr val="1F0A0A"/>
              </a:solidFill>
            </a:endParaRPr>
          </a:p>
          <a:p>
            <a:pPr marL="547688" indent="-282575" eaLnBrk="1" hangingPunct="1">
              <a:lnSpc>
                <a:spcPct val="115000"/>
              </a:lnSpc>
              <a:spcBef>
                <a:spcPct val="0"/>
              </a:spcBef>
              <a:buFont typeface="Arial" charset="0"/>
              <a:buNone/>
            </a:pPr>
            <a:endParaRPr lang="en-US" altLang="en-US" sz="2800" smtClean="0">
              <a:solidFill>
                <a:srgbClr val="1F0A0A"/>
              </a:solidFill>
            </a:endParaRPr>
          </a:p>
          <a:p>
            <a:pPr marL="547688" indent="-282575" eaLnBrk="1" hangingPunct="1">
              <a:lnSpc>
                <a:spcPct val="115000"/>
              </a:lnSpc>
              <a:spcBef>
                <a:spcPct val="0"/>
              </a:spcBef>
              <a:buFont typeface="Arial" charset="0"/>
              <a:buNone/>
            </a:pPr>
            <a:endParaRPr lang="en-US" altLang="en-US" sz="2800" smtClean="0"/>
          </a:p>
          <a:p>
            <a:pPr marL="547688" indent="-282575" eaLnBrk="1" hangingPunct="1">
              <a:lnSpc>
                <a:spcPct val="115000"/>
              </a:lnSpc>
              <a:spcBef>
                <a:spcPct val="0"/>
              </a:spcBef>
              <a:buFont typeface="Arial" charset="0"/>
              <a:buNone/>
            </a:pPr>
            <a:endParaRPr lang="en-US" altLang="en-US" sz="2800" smtClean="0"/>
          </a:p>
        </p:txBody>
      </p:sp>
      <p:pic>
        <p:nvPicPr>
          <p:cNvPr id="5530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914400" y="1828800"/>
            <a:ext cx="7696200" cy="4602163"/>
          </a:xfrm>
        </p:spPr>
        <p:txBody>
          <a:bodyPr/>
          <a:lstStyle/>
          <a:p>
            <a:pPr eaLnBrk="1" hangingPunct="1">
              <a:lnSpc>
                <a:spcPct val="80000"/>
              </a:lnSpc>
              <a:buFont typeface="Wingdings" pitchFamily="2" charset="2"/>
              <a:buNone/>
              <a:tabLst>
                <a:tab pos="914400" algn="l"/>
                <a:tab pos="3598863" algn="l"/>
              </a:tabLst>
            </a:pPr>
            <a:endParaRPr lang="en-US" altLang="en-US" sz="2500" b="1" smtClean="0">
              <a:solidFill>
                <a:srgbClr val="1F0A0A"/>
              </a:solidFill>
            </a:endParaRPr>
          </a:p>
          <a:p>
            <a:pPr eaLnBrk="1" hangingPunct="1">
              <a:lnSpc>
                <a:spcPct val="80000"/>
              </a:lnSpc>
              <a:buFont typeface="Wingdings" pitchFamily="2" charset="2"/>
              <a:buNone/>
              <a:tabLst>
                <a:tab pos="914400" algn="l"/>
                <a:tab pos="3598863" algn="l"/>
              </a:tabLst>
            </a:pPr>
            <a:endParaRPr lang="en-US" altLang="en-US" sz="2500" b="1" smtClean="0">
              <a:solidFill>
                <a:srgbClr val="1F0A0A"/>
              </a:solidFill>
            </a:endParaRPr>
          </a:p>
          <a:p>
            <a:pPr algn="ctr" eaLnBrk="1" hangingPunct="1">
              <a:lnSpc>
                <a:spcPct val="80000"/>
              </a:lnSpc>
              <a:buFont typeface="Wingdings" pitchFamily="2" charset="2"/>
              <a:buNone/>
              <a:tabLst>
                <a:tab pos="914400" algn="l"/>
                <a:tab pos="3598863" algn="l"/>
              </a:tabLst>
            </a:pPr>
            <a:r>
              <a:rPr lang="en-US" altLang="en-US" sz="2500" b="1" smtClean="0">
                <a:solidFill>
                  <a:srgbClr val="1F0A0A"/>
                </a:solidFill>
              </a:rPr>
              <a:t>Lorna Pawluk</a:t>
            </a:r>
          </a:p>
          <a:p>
            <a:pPr algn="ctr" eaLnBrk="1" hangingPunct="1">
              <a:lnSpc>
                <a:spcPct val="80000"/>
              </a:lnSpc>
              <a:buFont typeface="Wingdings" pitchFamily="2" charset="2"/>
              <a:buNone/>
              <a:tabLst>
                <a:tab pos="914400" algn="l"/>
                <a:tab pos="3598863" algn="l"/>
              </a:tabLst>
            </a:pPr>
            <a:r>
              <a:rPr lang="en-US" altLang="en-US" sz="2500" smtClean="0">
                <a:solidFill>
                  <a:srgbClr val="1F0A0A"/>
                </a:solidFill>
              </a:rPr>
              <a:t>604-266-9066</a:t>
            </a:r>
          </a:p>
          <a:p>
            <a:pPr algn="ctr" eaLnBrk="1" hangingPunct="1">
              <a:lnSpc>
                <a:spcPct val="80000"/>
              </a:lnSpc>
              <a:buFont typeface="Wingdings" pitchFamily="2" charset="2"/>
              <a:buNone/>
              <a:tabLst>
                <a:tab pos="914400" algn="l"/>
                <a:tab pos="3598863" algn="l"/>
              </a:tabLst>
            </a:pPr>
            <a:r>
              <a:rPr lang="en-US" altLang="en-US" sz="2500" smtClean="0">
                <a:solidFill>
                  <a:srgbClr val="1F0A0A"/>
                </a:solidFill>
                <a:hlinkClick r:id="rId2"/>
              </a:rPr>
              <a:t>pawluk@bernardllp.ca</a:t>
            </a:r>
            <a:endParaRPr lang="en-US" altLang="en-US" sz="2500" smtClean="0">
              <a:solidFill>
                <a:srgbClr val="1F0A0A"/>
              </a:solidFill>
            </a:endParaRPr>
          </a:p>
          <a:p>
            <a:pPr algn="ctr" eaLnBrk="1" hangingPunct="1">
              <a:lnSpc>
                <a:spcPct val="80000"/>
              </a:lnSpc>
              <a:buFont typeface="Wingdings" pitchFamily="2" charset="2"/>
              <a:buNone/>
              <a:tabLst>
                <a:tab pos="914400" algn="l"/>
                <a:tab pos="3598863" algn="l"/>
              </a:tabLst>
            </a:pPr>
            <a:endParaRPr lang="en-US" altLang="en-US" sz="2500" smtClean="0">
              <a:solidFill>
                <a:srgbClr val="1F0A0A"/>
              </a:solidFill>
            </a:endParaRPr>
          </a:p>
          <a:p>
            <a:pPr algn="ctr" eaLnBrk="1" hangingPunct="1">
              <a:lnSpc>
                <a:spcPct val="80000"/>
              </a:lnSpc>
              <a:buFont typeface="Wingdings" pitchFamily="2" charset="2"/>
              <a:buNone/>
              <a:tabLst>
                <a:tab pos="914400" algn="l"/>
                <a:tab pos="3598863" algn="l"/>
              </a:tabLst>
            </a:pPr>
            <a:r>
              <a:rPr lang="en-US" altLang="en-US" sz="2500" b="1" smtClean="0">
                <a:solidFill>
                  <a:srgbClr val="1F0A0A"/>
                </a:solidFill>
              </a:rPr>
              <a:t>David Jones</a:t>
            </a:r>
          </a:p>
          <a:p>
            <a:pPr algn="ctr" eaLnBrk="1" hangingPunct="1">
              <a:lnSpc>
                <a:spcPct val="80000"/>
              </a:lnSpc>
              <a:buFont typeface="Wingdings" pitchFamily="2" charset="2"/>
              <a:buNone/>
              <a:tabLst>
                <a:tab pos="914400" algn="l"/>
                <a:tab pos="3598863" algn="l"/>
              </a:tabLst>
            </a:pPr>
            <a:r>
              <a:rPr lang="en-US" altLang="en-US" sz="2500" smtClean="0">
                <a:solidFill>
                  <a:srgbClr val="1F0A0A"/>
                </a:solidFill>
              </a:rPr>
              <a:t>604-661-0609</a:t>
            </a:r>
          </a:p>
          <a:p>
            <a:pPr algn="ctr" eaLnBrk="1" hangingPunct="1">
              <a:lnSpc>
                <a:spcPct val="80000"/>
              </a:lnSpc>
              <a:buFont typeface="Wingdings" pitchFamily="2" charset="2"/>
              <a:buNone/>
              <a:tabLst>
                <a:tab pos="914400" algn="l"/>
                <a:tab pos="3598863" algn="l"/>
              </a:tabLst>
            </a:pPr>
            <a:r>
              <a:rPr lang="en-US" altLang="en-US" sz="2500" smtClean="0">
                <a:solidFill>
                  <a:srgbClr val="1F0A0A"/>
                </a:solidFill>
                <a:hlinkClick r:id="rId3"/>
              </a:rPr>
              <a:t>jones@bernardllp.ca</a:t>
            </a:r>
            <a:endParaRPr lang="en-US" altLang="en-US" sz="2500" smtClean="0">
              <a:solidFill>
                <a:srgbClr val="1F0A0A"/>
              </a:solidFill>
            </a:endParaRPr>
          </a:p>
          <a:p>
            <a:pPr eaLnBrk="1" hangingPunct="1">
              <a:lnSpc>
                <a:spcPct val="80000"/>
              </a:lnSpc>
              <a:buFont typeface="Wingdings" pitchFamily="2" charset="2"/>
              <a:buNone/>
              <a:tabLst>
                <a:tab pos="914400" algn="l"/>
                <a:tab pos="3598863" algn="l"/>
              </a:tabLst>
            </a:pPr>
            <a:endParaRPr lang="en-US" altLang="en-US" sz="2500" smtClean="0">
              <a:solidFill>
                <a:srgbClr val="1F0A0A"/>
              </a:solidFill>
            </a:endParaRPr>
          </a:p>
          <a:p>
            <a:pPr eaLnBrk="1" hangingPunct="1">
              <a:lnSpc>
                <a:spcPct val="80000"/>
              </a:lnSpc>
              <a:buFont typeface="Wingdings" pitchFamily="2" charset="2"/>
              <a:buNone/>
              <a:tabLst>
                <a:tab pos="914400" algn="l"/>
                <a:tab pos="3598863" algn="l"/>
              </a:tabLst>
            </a:pPr>
            <a:endParaRPr lang="en-US" altLang="en-US" sz="2500" smtClean="0">
              <a:solidFill>
                <a:srgbClr val="1F0A0A"/>
              </a:solidFill>
            </a:endParaRPr>
          </a:p>
          <a:p>
            <a:pPr eaLnBrk="1" hangingPunct="1">
              <a:lnSpc>
                <a:spcPct val="80000"/>
              </a:lnSpc>
              <a:buFont typeface="Wingdings" pitchFamily="2" charset="2"/>
              <a:buNone/>
              <a:tabLst>
                <a:tab pos="914400" algn="l"/>
                <a:tab pos="3598863" algn="l"/>
              </a:tabLst>
            </a:pPr>
            <a:endParaRPr lang="en-US" altLang="en-US" sz="2500" smtClean="0">
              <a:solidFill>
                <a:srgbClr val="1F0A0A"/>
              </a:solidFill>
            </a:endParaRPr>
          </a:p>
        </p:txBody>
      </p:sp>
      <p:sp>
        <p:nvSpPr>
          <p:cNvPr id="5"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algn="ct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Thank you</a:t>
            </a:r>
          </a:p>
        </p:txBody>
      </p:sp>
      <p:pic>
        <p:nvPicPr>
          <p:cNvPr id="56324" name="Picture 7" descr="BP Logo (NEW).bmp"/>
          <p:cNvPicPr>
            <a:picLocks noChangeAspect="1"/>
          </p:cNvPicPr>
          <p:nvPr/>
        </p:nvPicPr>
        <p:blipFill>
          <a:blip r:embed="rId4"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7171" name="Title 1"/>
          <p:cNvSpPr>
            <a:spLocks noGrp="1"/>
          </p:cNvSpPr>
          <p:nvPr>
            <p:ph type="title"/>
          </p:nvPr>
        </p:nvSpPr>
        <p:spPr/>
        <p:txBody>
          <a:bodyPr/>
          <a:lstStyle/>
          <a:p>
            <a:pPr eaLnBrk="1" hangingPunct="1"/>
            <a:r>
              <a:rPr lang="en-US" altLang="en-US" smtClean="0">
                <a:solidFill>
                  <a:srgbClr val="000000"/>
                </a:solidFill>
              </a:rPr>
              <a:t>Key Elements-Overview</a:t>
            </a:r>
          </a:p>
        </p:txBody>
      </p:sp>
      <p:sp>
        <p:nvSpPr>
          <p:cNvPr id="7172" name="Content Placeholder 2"/>
          <p:cNvSpPr>
            <a:spLocks noGrp="1"/>
          </p:cNvSpPr>
          <p:nvPr>
            <p:ph sz="quarter" idx="1"/>
          </p:nvPr>
        </p:nvSpPr>
        <p:spPr>
          <a:xfrm>
            <a:off x="381000" y="1600200"/>
            <a:ext cx="8229600" cy="4800600"/>
          </a:xfrm>
        </p:spPr>
        <p:txBody>
          <a:bodyPr/>
          <a:lstStyle/>
          <a:p>
            <a:pPr marL="547688" indent="-282575" eaLnBrk="1" hangingPunct="1">
              <a:lnSpc>
                <a:spcPct val="130000"/>
              </a:lnSpc>
              <a:spcBef>
                <a:spcPct val="0"/>
              </a:spcBef>
            </a:pPr>
            <a:r>
              <a:rPr lang="en-US" altLang="en-US" sz="3700" smtClean="0">
                <a:solidFill>
                  <a:srgbClr val="1F0A0A"/>
                </a:solidFill>
              </a:rPr>
              <a:t>Every employer</a:t>
            </a:r>
          </a:p>
          <a:p>
            <a:pPr marL="547688" indent="-282575" eaLnBrk="1" hangingPunct="1">
              <a:lnSpc>
                <a:spcPct val="130000"/>
              </a:lnSpc>
              <a:spcBef>
                <a:spcPct val="0"/>
              </a:spcBef>
            </a:pPr>
            <a:r>
              <a:rPr lang="en-US" altLang="en-US" sz="3700" smtClean="0">
                <a:solidFill>
                  <a:srgbClr val="1F0A0A"/>
                </a:solidFill>
              </a:rPr>
              <a:t>All workers working for that employer</a:t>
            </a:r>
          </a:p>
          <a:p>
            <a:pPr marL="547688" indent="-282575" eaLnBrk="1" hangingPunct="1">
              <a:lnSpc>
                <a:spcPct val="130000"/>
              </a:lnSpc>
              <a:spcBef>
                <a:spcPct val="0"/>
              </a:spcBef>
            </a:pPr>
            <a:r>
              <a:rPr lang="en-US" altLang="en-US" sz="3700" smtClean="0">
                <a:solidFill>
                  <a:srgbClr val="1F0A0A"/>
                </a:solidFill>
              </a:rPr>
              <a:t>Any other workers </a:t>
            </a:r>
          </a:p>
          <a:p>
            <a:pPr marL="547688" indent="-282575" eaLnBrk="1" hangingPunct="1">
              <a:lnSpc>
                <a:spcPct val="130000"/>
              </a:lnSpc>
              <a:spcBef>
                <a:spcPct val="0"/>
              </a:spcBef>
            </a:pPr>
            <a:r>
              <a:rPr lang="en-US" altLang="en-US" sz="3700" smtClean="0">
                <a:solidFill>
                  <a:srgbClr val="1F0A0A"/>
                </a:solidFill>
              </a:rPr>
              <a:t>Present at a workplace </a:t>
            </a:r>
          </a:p>
          <a:p>
            <a:pPr marL="547688" indent="-282575" eaLnBrk="1" hangingPunct="1">
              <a:lnSpc>
                <a:spcPct val="130000"/>
              </a:lnSpc>
              <a:spcBef>
                <a:spcPct val="0"/>
              </a:spcBef>
            </a:pPr>
            <a:r>
              <a:rPr lang="en-US" altLang="en-US" sz="3700" smtClean="0">
                <a:solidFill>
                  <a:srgbClr val="1F0A0A"/>
                </a:solidFill>
              </a:rPr>
              <a:t>Where that employer’s work is being carried out</a:t>
            </a:r>
          </a:p>
          <a:p>
            <a:pPr marL="547688" indent="-282575" eaLnBrk="1" hangingPunct="1">
              <a:lnSpc>
                <a:spcPct val="95000"/>
              </a:lnSpc>
              <a:spcBef>
                <a:spcPct val="0"/>
              </a:spcBef>
              <a:buFont typeface="Arial" charset="0"/>
              <a:buNone/>
            </a:pPr>
            <a:endParaRPr lang="en-US" altLang="en-US" sz="2600" smtClean="0"/>
          </a:p>
          <a:p>
            <a:pPr marL="547688" indent="-282575" eaLnBrk="1" hangingPunct="1">
              <a:lnSpc>
                <a:spcPct val="95000"/>
              </a:lnSpc>
              <a:spcBef>
                <a:spcPct val="0"/>
              </a:spcBef>
              <a:buFont typeface="Arial" charset="0"/>
              <a:buNone/>
            </a:pPr>
            <a:endParaRPr lang="en-US" altLang="en-US" sz="2600" smtClean="0"/>
          </a:p>
        </p:txBody>
      </p:sp>
      <p:pic>
        <p:nvPicPr>
          <p:cNvPr id="7173"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8195" name="Title 1"/>
          <p:cNvSpPr>
            <a:spLocks noGrp="1"/>
          </p:cNvSpPr>
          <p:nvPr>
            <p:ph type="title"/>
          </p:nvPr>
        </p:nvSpPr>
        <p:spPr/>
        <p:txBody>
          <a:bodyPr/>
          <a:lstStyle/>
          <a:p>
            <a:pPr eaLnBrk="1" hangingPunct="1"/>
            <a:r>
              <a:rPr lang="en-US" altLang="en-US" smtClean="0">
                <a:solidFill>
                  <a:srgbClr val="000000"/>
                </a:solidFill>
              </a:rPr>
              <a:t>Every Employer</a:t>
            </a:r>
          </a:p>
        </p:txBody>
      </p:sp>
      <p:sp>
        <p:nvSpPr>
          <p:cNvPr id="8196" name="Content Placeholder 2"/>
          <p:cNvSpPr>
            <a:spLocks noGrp="1"/>
          </p:cNvSpPr>
          <p:nvPr>
            <p:ph sz="quarter" idx="1"/>
          </p:nvPr>
        </p:nvSpPr>
        <p:spPr>
          <a:xfrm>
            <a:off x="381000" y="1600200"/>
            <a:ext cx="8229600" cy="4800600"/>
          </a:xfrm>
        </p:spPr>
        <p:txBody>
          <a:bodyPr/>
          <a:lstStyle/>
          <a:p>
            <a:pPr marL="547688" indent="-282575" eaLnBrk="1" hangingPunct="1">
              <a:lnSpc>
                <a:spcPct val="115000"/>
              </a:lnSpc>
              <a:spcBef>
                <a:spcPct val="0"/>
              </a:spcBef>
              <a:buFont typeface="Arial" charset="0"/>
              <a:buNone/>
            </a:pPr>
            <a:endParaRPr lang="en-US" altLang="en-US" sz="28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This duty applies to all employers.</a:t>
            </a:r>
          </a:p>
        </p:txBody>
      </p:sp>
      <p:pic>
        <p:nvPicPr>
          <p:cNvPr id="8197"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9219" name="Title 1"/>
          <p:cNvSpPr>
            <a:spLocks noGrp="1"/>
          </p:cNvSpPr>
          <p:nvPr>
            <p:ph type="title"/>
          </p:nvPr>
        </p:nvSpPr>
        <p:spPr/>
        <p:txBody>
          <a:bodyPr/>
          <a:lstStyle/>
          <a:p>
            <a:pPr eaLnBrk="1" hangingPunct="1"/>
            <a:r>
              <a:rPr lang="en-US" altLang="en-US" smtClean="0">
                <a:solidFill>
                  <a:srgbClr val="000000"/>
                </a:solidFill>
              </a:rPr>
              <a:t>All Workers</a:t>
            </a:r>
          </a:p>
        </p:txBody>
      </p:sp>
      <p:sp>
        <p:nvSpPr>
          <p:cNvPr id="9220" name="Content Placeholder 2"/>
          <p:cNvSpPr>
            <a:spLocks noGrp="1"/>
          </p:cNvSpPr>
          <p:nvPr>
            <p:ph sz="quarter" idx="1"/>
          </p:nvPr>
        </p:nvSpPr>
        <p:spPr>
          <a:xfrm>
            <a:off x="228600" y="1524000"/>
            <a:ext cx="8305800" cy="4953000"/>
          </a:xfrm>
        </p:spPr>
        <p:txBody>
          <a:bodyPr/>
          <a:lstStyle/>
          <a:p>
            <a:pPr marL="547688" indent="-282575" eaLnBrk="1" hangingPunct="1">
              <a:lnSpc>
                <a:spcPct val="115000"/>
              </a:lnSpc>
              <a:spcBef>
                <a:spcPct val="0"/>
              </a:spcBef>
              <a:buFont typeface="Arial" charset="0"/>
              <a:buNone/>
            </a:pPr>
            <a:endParaRPr lang="en-US" altLang="en-US" sz="3600" smtClean="0">
              <a:solidFill>
                <a:srgbClr val="000000"/>
              </a:solidFill>
            </a:endParaRPr>
          </a:p>
          <a:p>
            <a:pPr marL="547688" indent="-282575" eaLnBrk="1" hangingPunct="1">
              <a:lnSpc>
                <a:spcPct val="115000"/>
              </a:lnSpc>
              <a:spcBef>
                <a:spcPct val="0"/>
              </a:spcBef>
              <a:buFont typeface="Arial" charset="0"/>
              <a:buNone/>
            </a:pPr>
            <a:r>
              <a:rPr lang="en-US" altLang="en-US" sz="3600" smtClean="0">
                <a:solidFill>
                  <a:srgbClr val="000000"/>
                </a:solidFill>
              </a:rPr>
              <a:t>“Worker” is broader than “employee”.</a:t>
            </a:r>
          </a:p>
          <a:p>
            <a:pPr marL="547688" indent="-282575" eaLnBrk="1" hangingPunct="1">
              <a:lnSpc>
                <a:spcPct val="115000"/>
              </a:lnSpc>
              <a:spcBef>
                <a:spcPct val="0"/>
              </a:spcBef>
              <a:buFont typeface="Arial" charset="0"/>
              <a:buNone/>
            </a:pPr>
            <a:endParaRPr lang="en-US" altLang="en-US" sz="3600" smtClean="0">
              <a:solidFill>
                <a:srgbClr val="000000"/>
              </a:solidFill>
            </a:endParaRPr>
          </a:p>
          <a:p>
            <a:pPr marL="547688" indent="-282575" eaLnBrk="1" hangingPunct="1">
              <a:lnSpc>
                <a:spcPct val="115000"/>
              </a:lnSpc>
              <a:spcBef>
                <a:spcPct val="0"/>
              </a:spcBef>
            </a:pPr>
            <a:r>
              <a:rPr lang="en-US" altLang="en-US" sz="3600" smtClean="0">
                <a:solidFill>
                  <a:srgbClr val="000000"/>
                </a:solidFill>
              </a:rPr>
              <a:t>All employees are workers.</a:t>
            </a:r>
          </a:p>
          <a:p>
            <a:pPr marL="547688" indent="-282575" eaLnBrk="1" hangingPunct="1">
              <a:lnSpc>
                <a:spcPct val="115000"/>
              </a:lnSpc>
              <a:spcBef>
                <a:spcPct val="0"/>
              </a:spcBef>
            </a:pPr>
            <a:endParaRPr lang="en-US" altLang="en-US" sz="3600" smtClean="0">
              <a:solidFill>
                <a:srgbClr val="000000"/>
              </a:solidFill>
            </a:endParaRPr>
          </a:p>
          <a:p>
            <a:pPr marL="547688" indent="-282575" eaLnBrk="1" hangingPunct="1">
              <a:lnSpc>
                <a:spcPct val="115000"/>
              </a:lnSpc>
              <a:spcBef>
                <a:spcPct val="0"/>
              </a:spcBef>
            </a:pPr>
            <a:r>
              <a:rPr lang="en-US" altLang="en-US" sz="3600" smtClean="0">
                <a:solidFill>
                  <a:srgbClr val="000000"/>
                </a:solidFill>
              </a:rPr>
              <a:t>Workers are not necessarily employees.</a:t>
            </a:r>
          </a:p>
          <a:p>
            <a:pPr marL="547688" indent="-282575" eaLnBrk="1" hangingPunct="1">
              <a:lnSpc>
                <a:spcPct val="115000"/>
              </a:lnSpc>
              <a:spcBef>
                <a:spcPct val="0"/>
              </a:spcBef>
              <a:buFont typeface="Arial" charset="0"/>
              <a:buNone/>
            </a:pPr>
            <a:endParaRPr lang="en-US" altLang="en-US" sz="3600" smtClean="0"/>
          </a:p>
          <a:p>
            <a:pPr marL="547688" indent="-282575" eaLnBrk="1" hangingPunct="1">
              <a:lnSpc>
                <a:spcPct val="115000"/>
              </a:lnSpc>
              <a:spcBef>
                <a:spcPct val="0"/>
              </a:spcBef>
              <a:buFont typeface="Arial" charset="0"/>
              <a:buNone/>
            </a:pPr>
            <a:endParaRPr lang="en-US" altLang="en-US" sz="3600" smtClean="0"/>
          </a:p>
        </p:txBody>
      </p:sp>
      <p:pic>
        <p:nvPicPr>
          <p:cNvPr id="9221"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0"/>
            <a:ext cx="9144000" cy="1447800"/>
          </a:xfrm>
          <a:prstGeom prst="rect">
            <a:avLst/>
          </a:prstGeom>
          <a:solidFill>
            <a:srgbClr val="D2E2D2">
              <a:alpha val="80000"/>
            </a:srgbClr>
          </a:solidFill>
        </p:spPr>
        <p:txBody>
          <a:bodyPr anchor="ctr">
            <a:normAutofit/>
          </a:bodyPr>
          <a:lstStyle/>
          <a:p>
            <a:pPr fontAlgn="auto">
              <a:spcAft>
                <a:spcPts val="0"/>
              </a:spcAft>
              <a:tabLst>
                <a:tab pos="358775" algn="l"/>
              </a:tabLst>
              <a:defRPr/>
            </a:pPr>
            <a:r>
              <a:rPr lang="en-US" sz="4800" dirty="0">
                <a:solidFill>
                  <a:schemeClr val="accent6">
                    <a:lumMod val="10000"/>
                  </a:schemeClr>
                </a:solidFill>
                <a:latin typeface="Calibri" pitchFamily="34" charset="0"/>
                <a:ea typeface="+mj-ea"/>
                <a:cs typeface="+mj-cs"/>
              </a:rPr>
              <a:t>   </a:t>
            </a:r>
          </a:p>
        </p:txBody>
      </p:sp>
      <p:sp>
        <p:nvSpPr>
          <p:cNvPr id="10243" name="Title 1"/>
          <p:cNvSpPr>
            <a:spLocks noGrp="1"/>
          </p:cNvSpPr>
          <p:nvPr>
            <p:ph type="title"/>
          </p:nvPr>
        </p:nvSpPr>
        <p:spPr>
          <a:xfrm>
            <a:off x="457200" y="304800"/>
            <a:ext cx="8229600" cy="1143000"/>
          </a:xfrm>
        </p:spPr>
        <p:txBody>
          <a:bodyPr/>
          <a:lstStyle/>
          <a:p>
            <a:pPr eaLnBrk="1" hangingPunct="1"/>
            <a:r>
              <a:rPr lang="en-US" altLang="en-US" smtClean="0">
                <a:solidFill>
                  <a:srgbClr val="000000"/>
                </a:solidFill>
              </a:rPr>
              <a:t>All Workers</a:t>
            </a:r>
          </a:p>
        </p:txBody>
      </p:sp>
      <p:sp>
        <p:nvSpPr>
          <p:cNvPr id="10244" name="Content Placeholder 2"/>
          <p:cNvSpPr>
            <a:spLocks noGrp="1"/>
          </p:cNvSpPr>
          <p:nvPr>
            <p:ph sz="quarter" idx="1"/>
          </p:nvPr>
        </p:nvSpPr>
        <p:spPr>
          <a:xfrm>
            <a:off x="381000" y="1600200"/>
            <a:ext cx="8229600" cy="4800600"/>
          </a:xfrm>
        </p:spPr>
        <p:txBody>
          <a:bodyPr/>
          <a:lstStyle/>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algn="ctr" eaLnBrk="1" hangingPunct="1">
              <a:lnSpc>
                <a:spcPct val="115000"/>
              </a:lnSpc>
              <a:spcBef>
                <a:spcPct val="0"/>
              </a:spcBef>
              <a:buFont typeface="Arial" charset="0"/>
              <a:buNone/>
            </a:pPr>
            <a:r>
              <a:rPr lang="en-US" altLang="en-US" sz="4400" smtClean="0">
                <a:solidFill>
                  <a:srgbClr val="000000"/>
                </a:solidFill>
              </a:rPr>
              <a:t>Permanent employees</a:t>
            </a:r>
          </a:p>
          <a:p>
            <a:pPr marL="547688" indent="-282575" algn="ctr" eaLnBrk="1" hangingPunct="1">
              <a:lnSpc>
                <a:spcPct val="115000"/>
              </a:lnSpc>
              <a:spcBef>
                <a:spcPct val="0"/>
              </a:spcBef>
              <a:buFont typeface="Arial" charset="0"/>
              <a:buNone/>
            </a:pPr>
            <a:r>
              <a:rPr lang="en-US" altLang="en-US" sz="4400" smtClean="0">
                <a:solidFill>
                  <a:srgbClr val="000000"/>
                </a:solidFill>
              </a:rPr>
              <a:t>Part time employees</a:t>
            </a:r>
          </a:p>
          <a:p>
            <a:pPr marL="547688" indent="-282575" algn="ctr" eaLnBrk="1" hangingPunct="1">
              <a:lnSpc>
                <a:spcPct val="115000"/>
              </a:lnSpc>
              <a:spcBef>
                <a:spcPct val="0"/>
              </a:spcBef>
              <a:buFont typeface="Arial" charset="0"/>
              <a:buNone/>
            </a:pPr>
            <a:r>
              <a:rPr lang="en-US" altLang="en-US" sz="4400" smtClean="0">
                <a:solidFill>
                  <a:srgbClr val="000000"/>
                </a:solidFill>
              </a:rPr>
              <a:t>Contract workers</a:t>
            </a:r>
          </a:p>
          <a:p>
            <a:pPr marL="547688" indent="-282575" algn="ctr" eaLnBrk="1" hangingPunct="1">
              <a:lnSpc>
                <a:spcPct val="115000"/>
              </a:lnSpc>
              <a:spcBef>
                <a:spcPct val="0"/>
              </a:spcBef>
              <a:buFont typeface="Arial" charset="0"/>
              <a:buNone/>
            </a:pPr>
            <a:endParaRPr lang="en-US" altLang="en-US" sz="4400" smtClean="0">
              <a:solidFill>
                <a:srgbClr val="000000"/>
              </a:solidFill>
            </a:endParaRPr>
          </a:p>
          <a:p>
            <a:pPr marL="547688" indent="-282575" eaLnBrk="1" hangingPunct="1">
              <a:lnSpc>
                <a:spcPct val="115000"/>
              </a:lnSpc>
              <a:spcBef>
                <a:spcPct val="0"/>
              </a:spcBef>
              <a:buFont typeface="Arial" charset="0"/>
              <a:buNone/>
            </a:pPr>
            <a:endParaRPr lang="en-US" altLang="en-US" sz="2800" smtClean="0"/>
          </a:p>
        </p:txBody>
      </p:sp>
      <p:pic>
        <p:nvPicPr>
          <p:cNvPr id="10245" name="Picture 7" descr="BP Logo (NEW).bmp"/>
          <p:cNvPicPr>
            <a:picLocks noChangeAspect="1"/>
          </p:cNvPicPr>
          <p:nvPr/>
        </p:nvPicPr>
        <p:blipFill>
          <a:blip r:embed="rId2" cstate="print"/>
          <a:srcRect/>
          <a:stretch>
            <a:fillRect/>
          </a:stretch>
        </p:blipFill>
        <p:spPr bwMode="auto">
          <a:xfrm>
            <a:off x="5715000" y="6019800"/>
            <a:ext cx="3128963" cy="56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eo's Powerpoint">
      <a:dk1>
        <a:srgbClr val="D2E2D2"/>
      </a:dk1>
      <a:lt1>
        <a:sysClr val="window" lastClr="FFFFFF"/>
      </a:lt1>
      <a:dk2>
        <a:srgbClr val="D2E2D2"/>
      </a:dk2>
      <a:lt2>
        <a:srgbClr val="EAEBDE"/>
      </a:lt2>
      <a:accent1>
        <a:srgbClr val="FFFFFF"/>
      </a:accent1>
      <a:accent2>
        <a:srgbClr val="FFFFFF"/>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1755</TotalTime>
  <Words>1337</Words>
  <Application>Microsoft Office PowerPoint</Application>
  <PresentationFormat>On-screen Show (4:3)</PresentationFormat>
  <Paragraphs>300</Paragraphs>
  <Slides>54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Wingdings</vt:lpstr>
      <vt:lpstr>Office Theme</vt:lpstr>
      <vt:lpstr>CONTRACTOR SAFETY IN THE LOCAL GOVERNMENT SECTOR</vt:lpstr>
      <vt:lpstr>Introduction</vt:lpstr>
      <vt:lpstr>The Issues</vt:lpstr>
      <vt:lpstr>The Issues</vt:lpstr>
      <vt:lpstr>Section 115(1)(a)(ii)</vt:lpstr>
      <vt:lpstr>Key Elements-Overview</vt:lpstr>
      <vt:lpstr>Every Employer</vt:lpstr>
      <vt:lpstr>All Workers</vt:lpstr>
      <vt:lpstr>All Workers</vt:lpstr>
      <vt:lpstr>Unregistered Contractors</vt:lpstr>
      <vt:lpstr>Registered Contractors</vt:lpstr>
      <vt:lpstr>Independent Employers</vt:lpstr>
      <vt:lpstr>Question/Issue</vt:lpstr>
      <vt:lpstr>Scenario 1</vt:lpstr>
      <vt:lpstr>Scenario 2</vt:lpstr>
      <vt:lpstr>Scenario 3</vt:lpstr>
      <vt:lpstr>Other Examples</vt:lpstr>
      <vt:lpstr>Other Examples</vt:lpstr>
      <vt:lpstr>Other Examples</vt:lpstr>
      <vt:lpstr>When does the duty apply?</vt:lpstr>
      <vt:lpstr>Present at a workplace</vt:lpstr>
      <vt:lpstr>Present at a workplace</vt:lpstr>
      <vt:lpstr>Present at a workplace</vt:lpstr>
      <vt:lpstr>Where employer’s work is being done</vt:lpstr>
      <vt:lpstr>Work for employer’s benefit</vt:lpstr>
      <vt:lpstr>Where employer’s work is being done</vt:lpstr>
      <vt:lpstr>Failure of Policy</vt:lpstr>
      <vt:lpstr>Steps to ensure worker safety</vt:lpstr>
      <vt:lpstr>Steps to ensure worker safety</vt:lpstr>
      <vt:lpstr>Degree of Control</vt:lpstr>
      <vt:lpstr>Problem/Question</vt:lpstr>
      <vt:lpstr>Steps to ensure worker safety</vt:lpstr>
      <vt:lpstr>Employer Expertise</vt:lpstr>
      <vt:lpstr>Steps to ensure worker safety</vt:lpstr>
      <vt:lpstr>Employer Awareness</vt:lpstr>
      <vt:lpstr>Employer Awareness</vt:lpstr>
      <vt:lpstr>Compliance Options</vt:lpstr>
      <vt:lpstr>Reasonable Steps</vt:lpstr>
      <vt:lpstr>Reasonable Steps</vt:lpstr>
      <vt:lpstr>Reasonable Steps</vt:lpstr>
      <vt:lpstr>Reasonable Steps</vt:lpstr>
      <vt:lpstr>Reasonable Steps</vt:lpstr>
      <vt:lpstr>Reasonable Steps</vt:lpstr>
      <vt:lpstr>Reasonable Steps</vt:lpstr>
      <vt:lpstr>Reasonable Steps</vt:lpstr>
      <vt:lpstr>Reasonable Steps</vt:lpstr>
      <vt:lpstr>Reasonable Steps</vt:lpstr>
      <vt:lpstr>Reasonable Steps</vt:lpstr>
      <vt:lpstr>Warning</vt:lpstr>
      <vt:lpstr>Enforcement Options</vt:lpstr>
      <vt:lpstr>If you have a contractor incident</vt:lpstr>
      <vt:lpstr>If you have a contractor incident</vt:lpstr>
      <vt:lpstr>If you have a contractor incident</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Lorna</dc:creator>
  <cp:lastModifiedBy>Terrys Desktop</cp:lastModifiedBy>
  <cp:revision>184</cp:revision>
  <cp:lastPrinted>2013-10-17T22:59:25Z</cp:lastPrinted>
  <dcterms:created xsi:type="dcterms:W3CDTF">2009-10-14T18:20:58Z</dcterms:created>
  <dcterms:modified xsi:type="dcterms:W3CDTF">2013-10-18T17:32:29Z</dcterms:modified>
</cp:coreProperties>
</file>