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Default Extension="vml" ContentType="application/vnd.openxmlformats-officedocument.vmlDrawing"/>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7"/>
  </p:notesMasterIdLst>
  <p:handoutMasterIdLst>
    <p:handoutMasterId r:id="rId48"/>
  </p:handoutMasterIdLst>
  <p:sldIdLst>
    <p:sldId id="256" r:id="rId5"/>
    <p:sldId id="342" r:id="rId6"/>
    <p:sldId id="336" r:id="rId7"/>
    <p:sldId id="337" r:id="rId8"/>
    <p:sldId id="258" r:id="rId9"/>
    <p:sldId id="292" r:id="rId10"/>
    <p:sldId id="293" r:id="rId11"/>
    <p:sldId id="294" r:id="rId12"/>
    <p:sldId id="343" r:id="rId13"/>
    <p:sldId id="295" r:id="rId14"/>
    <p:sldId id="261" r:id="rId15"/>
    <p:sldId id="262" r:id="rId16"/>
    <p:sldId id="263" r:id="rId17"/>
    <p:sldId id="267" r:id="rId18"/>
    <p:sldId id="264" r:id="rId19"/>
    <p:sldId id="265" r:id="rId20"/>
    <p:sldId id="266" r:id="rId21"/>
    <p:sldId id="268" r:id="rId22"/>
    <p:sldId id="269" r:id="rId23"/>
    <p:sldId id="270" r:id="rId24"/>
    <p:sldId id="331" r:id="rId25"/>
    <p:sldId id="332" r:id="rId26"/>
    <p:sldId id="339" r:id="rId27"/>
    <p:sldId id="271" r:id="rId28"/>
    <p:sldId id="321" r:id="rId29"/>
    <p:sldId id="323" r:id="rId30"/>
    <p:sldId id="327" r:id="rId31"/>
    <p:sldId id="328" r:id="rId32"/>
    <p:sldId id="273" r:id="rId33"/>
    <p:sldId id="341" r:id="rId34"/>
    <p:sldId id="304" r:id="rId35"/>
    <p:sldId id="308" r:id="rId36"/>
    <p:sldId id="312" r:id="rId37"/>
    <p:sldId id="344" r:id="rId38"/>
    <p:sldId id="345" r:id="rId39"/>
    <p:sldId id="329" r:id="rId40"/>
    <p:sldId id="330" r:id="rId41"/>
    <p:sldId id="322" r:id="rId42"/>
    <p:sldId id="333" r:id="rId43"/>
    <p:sldId id="320" r:id="rId44"/>
    <p:sldId id="340" r:id="rId45"/>
    <p:sldId id="338" r:id="rId46"/>
  </p:sldIdLst>
  <p:sldSz cx="9144000" cy="6858000" type="screen4x3"/>
  <p:notesSz cx="6858000" cy="92964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B00"/>
    <a:srgbClr val="FFFFFF"/>
    <a:srgbClr val="D1D1FF"/>
    <a:srgbClr val="D9D9FF"/>
    <a:srgbClr val="CCCCFF"/>
    <a:srgbClr val="B5C788"/>
    <a:srgbClr val="EDCD6F"/>
    <a:srgbClr val="86A9B9"/>
    <a:srgbClr val="E5E8D8"/>
    <a:srgbClr val="F6DB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026" autoAdjust="0"/>
  </p:normalViewPr>
  <p:slideViewPr>
    <p:cSldViewPr snapToGrid="0">
      <p:cViewPr varScale="1">
        <p:scale>
          <a:sx n="84" d="100"/>
          <a:sy n="84" d="100"/>
        </p:scale>
        <p:origin x="-638" y="-72"/>
      </p:cViewPr>
      <p:guideLst>
        <p:guide orient="horz" pos="2160"/>
        <p:guide pos="4896"/>
      </p:guideLst>
    </p:cSldViewPr>
  </p:slideViewPr>
  <p:notesTextViewPr>
    <p:cViewPr>
      <p:scale>
        <a:sx n="100" d="100"/>
        <a:sy n="100" d="100"/>
      </p:scale>
      <p:origin x="0" y="0"/>
    </p:cViewPr>
  </p:notesTextViewPr>
  <p:sorterViewPr>
    <p:cViewPr>
      <p:scale>
        <a:sx n="90" d="100"/>
        <a:sy n="90" d="100"/>
      </p:scale>
      <p:origin x="0" y="9163"/>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419DE-7285-4299-A6A3-CB1776147BAE}" type="doc">
      <dgm:prSet loTypeId="urn:microsoft.com/office/officeart/2005/8/layout/target2" loCatId="relationship" qsTypeId="urn:microsoft.com/office/officeart/2005/8/quickstyle/simple1" qsCatId="simple" csTypeId="urn:microsoft.com/office/officeart/2005/8/colors/accent2_3" csCatId="accent2" phldr="1"/>
      <dgm:spPr/>
      <dgm:t>
        <a:bodyPr/>
        <a:lstStyle/>
        <a:p>
          <a:endParaRPr lang="en-CA"/>
        </a:p>
      </dgm:t>
    </dgm:pt>
    <dgm:pt modelId="{D61F4251-CACF-44AE-AAB0-EACA4CAC314F}">
      <dgm:prSet phldrT="[Text]"/>
      <dgm:spPr/>
      <dgm:t>
        <a:bodyPr/>
        <a:lstStyle/>
        <a:p>
          <a:r>
            <a:rPr lang="en-CA" dirty="0" smtClean="0"/>
            <a:t>1</a:t>
          </a:r>
          <a:endParaRPr lang="en-CA" dirty="0"/>
        </a:p>
      </dgm:t>
    </dgm:pt>
    <dgm:pt modelId="{E7FA9355-FB2A-45A6-AEE3-BF7933F8CCD6}" type="parTrans" cxnId="{400167A6-BB6D-48A4-AA2E-E5F009FDE0B9}">
      <dgm:prSet/>
      <dgm:spPr/>
      <dgm:t>
        <a:bodyPr/>
        <a:lstStyle/>
        <a:p>
          <a:endParaRPr lang="en-CA"/>
        </a:p>
      </dgm:t>
    </dgm:pt>
    <dgm:pt modelId="{CCA4985A-FA40-4EF2-9AC9-CB3B550CDDD5}" type="sibTrans" cxnId="{400167A6-BB6D-48A4-AA2E-E5F009FDE0B9}">
      <dgm:prSet/>
      <dgm:spPr/>
      <dgm:t>
        <a:bodyPr/>
        <a:lstStyle/>
        <a:p>
          <a:endParaRPr lang="en-CA"/>
        </a:p>
      </dgm:t>
    </dgm:pt>
    <dgm:pt modelId="{68324C33-00E3-411E-B305-4CB5518885E8}">
      <dgm:prSet phldrT="[Text]"/>
      <dgm:spPr/>
      <dgm:t>
        <a:bodyPr/>
        <a:lstStyle/>
        <a:p>
          <a:r>
            <a:rPr lang="en-CA" dirty="0" smtClean="0"/>
            <a:t>1A</a:t>
          </a:r>
        </a:p>
        <a:p>
          <a:r>
            <a:rPr lang="en-CA" dirty="0" smtClean="0"/>
            <a:t>1B</a:t>
          </a:r>
          <a:endParaRPr lang="en-CA" dirty="0"/>
        </a:p>
      </dgm:t>
    </dgm:pt>
    <dgm:pt modelId="{6058CDBA-BD6E-47EB-B324-F074C5D5E774}" type="parTrans" cxnId="{52E5B95C-6CA6-4A9E-B39F-235FDA9FE096}">
      <dgm:prSet/>
      <dgm:spPr/>
      <dgm:t>
        <a:bodyPr/>
        <a:lstStyle/>
        <a:p>
          <a:endParaRPr lang="en-CA"/>
        </a:p>
      </dgm:t>
    </dgm:pt>
    <dgm:pt modelId="{6CA61F7B-3685-41E1-862F-65082A41F8FD}" type="sibTrans" cxnId="{52E5B95C-6CA6-4A9E-B39F-235FDA9FE096}">
      <dgm:prSet/>
      <dgm:spPr/>
      <dgm:t>
        <a:bodyPr/>
        <a:lstStyle/>
        <a:p>
          <a:endParaRPr lang="en-CA"/>
        </a:p>
      </dgm:t>
    </dgm:pt>
    <dgm:pt modelId="{72BFD0A7-E4F0-4B3C-AC11-DEEF9E5BA17E}">
      <dgm:prSet phldrT="[Text]"/>
      <dgm:spPr/>
      <dgm:t>
        <a:bodyPr/>
        <a:lstStyle/>
        <a:p>
          <a:r>
            <a:rPr lang="en-CA" dirty="0" smtClean="0"/>
            <a:t>2</a:t>
          </a:r>
          <a:endParaRPr lang="en-CA" dirty="0"/>
        </a:p>
      </dgm:t>
    </dgm:pt>
    <dgm:pt modelId="{03884103-7CFD-465D-B3DD-090DDF4FC6EC}" type="parTrans" cxnId="{CB26AAD2-CD6C-40C1-93A1-0BC2F428B47E}">
      <dgm:prSet/>
      <dgm:spPr/>
      <dgm:t>
        <a:bodyPr/>
        <a:lstStyle/>
        <a:p>
          <a:endParaRPr lang="en-CA"/>
        </a:p>
      </dgm:t>
    </dgm:pt>
    <dgm:pt modelId="{811769CA-D9D0-446E-BA35-1FD8BDBD69F0}" type="sibTrans" cxnId="{CB26AAD2-CD6C-40C1-93A1-0BC2F428B47E}">
      <dgm:prSet/>
      <dgm:spPr/>
      <dgm:t>
        <a:bodyPr/>
        <a:lstStyle/>
        <a:p>
          <a:endParaRPr lang="en-CA"/>
        </a:p>
      </dgm:t>
    </dgm:pt>
    <dgm:pt modelId="{12E98CC4-BD90-4C8B-B33B-1D163DDFFE51}">
      <dgm:prSet phldrT="[Text]"/>
      <dgm:spPr/>
      <dgm:t>
        <a:bodyPr/>
        <a:lstStyle/>
        <a:p>
          <a:r>
            <a:rPr lang="en-CA" dirty="0" smtClean="0"/>
            <a:t>2A</a:t>
          </a:r>
          <a:endParaRPr lang="en-CA" dirty="0"/>
        </a:p>
      </dgm:t>
    </dgm:pt>
    <dgm:pt modelId="{DB6257CA-F0FF-4945-97F1-E4435F3C2F2E}" type="parTrans" cxnId="{A2CF6B74-5221-4A95-B745-E2FF61A1E4CE}">
      <dgm:prSet/>
      <dgm:spPr/>
      <dgm:t>
        <a:bodyPr/>
        <a:lstStyle/>
        <a:p>
          <a:endParaRPr lang="en-CA"/>
        </a:p>
      </dgm:t>
    </dgm:pt>
    <dgm:pt modelId="{4D4CC0E1-2E94-4C47-A64E-27FA60488DE9}" type="sibTrans" cxnId="{A2CF6B74-5221-4A95-B745-E2FF61A1E4CE}">
      <dgm:prSet/>
      <dgm:spPr/>
      <dgm:t>
        <a:bodyPr/>
        <a:lstStyle/>
        <a:p>
          <a:endParaRPr lang="en-CA"/>
        </a:p>
      </dgm:t>
    </dgm:pt>
    <dgm:pt modelId="{3261C1D9-A641-4356-929C-DA2A16E745D0}">
      <dgm:prSet phldrT="[Text]"/>
      <dgm:spPr/>
      <dgm:t>
        <a:bodyPr/>
        <a:lstStyle/>
        <a:p>
          <a:r>
            <a:rPr lang="en-CA" dirty="0" smtClean="0"/>
            <a:t>3</a:t>
          </a:r>
          <a:endParaRPr lang="en-CA" dirty="0"/>
        </a:p>
      </dgm:t>
    </dgm:pt>
    <dgm:pt modelId="{ECA258F6-A9B3-49FE-9917-DE1838EF01B9}" type="parTrans" cxnId="{6EE7230E-FFDC-4C24-AD48-2C7DFC988EAB}">
      <dgm:prSet/>
      <dgm:spPr/>
      <dgm:t>
        <a:bodyPr/>
        <a:lstStyle/>
        <a:p>
          <a:endParaRPr lang="en-CA"/>
        </a:p>
      </dgm:t>
    </dgm:pt>
    <dgm:pt modelId="{5037DE44-2D6B-40F3-A689-836FD27C8E61}" type="sibTrans" cxnId="{6EE7230E-FFDC-4C24-AD48-2C7DFC988EAB}">
      <dgm:prSet/>
      <dgm:spPr/>
      <dgm:t>
        <a:bodyPr/>
        <a:lstStyle/>
        <a:p>
          <a:endParaRPr lang="en-CA"/>
        </a:p>
      </dgm:t>
    </dgm:pt>
    <dgm:pt modelId="{15AFF6CE-A4C0-4C65-81DE-31E424A78184}">
      <dgm:prSet phldrT="[Text]"/>
      <dgm:spPr/>
      <dgm:t>
        <a:bodyPr/>
        <a:lstStyle/>
        <a:p>
          <a:r>
            <a:rPr lang="en-CA" dirty="0" smtClean="0"/>
            <a:t>3A</a:t>
          </a:r>
          <a:endParaRPr lang="en-CA" dirty="0"/>
        </a:p>
      </dgm:t>
    </dgm:pt>
    <dgm:pt modelId="{4F744A3F-54BD-4978-97D8-D52C9E93C9EC}" type="parTrans" cxnId="{821268E0-CD7B-45E0-B702-3A9051C608CC}">
      <dgm:prSet/>
      <dgm:spPr/>
      <dgm:t>
        <a:bodyPr/>
        <a:lstStyle/>
        <a:p>
          <a:endParaRPr lang="en-CA"/>
        </a:p>
      </dgm:t>
    </dgm:pt>
    <dgm:pt modelId="{09D9475E-A53A-4B67-9736-9FA8A6F28E8D}" type="sibTrans" cxnId="{821268E0-CD7B-45E0-B702-3A9051C608CC}">
      <dgm:prSet/>
      <dgm:spPr/>
      <dgm:t>
        <a:bodyPr/>
        <a:lstStyle/>
        <a:p>
          <a:endParaRPr lang="en-CA"/>
        </a:p>
      </dgm:t>
    </dgm:pt>
    <dgm:pt modelId="{B1E5DFA8-E104-4B8F-99A4-79D33C5D7E1F}">
      <dgm:prSet phldrT="[Text]"/>
      <dgm:spPr/>
      <dgm:t>
        <a:bodyPr/>
        <a:lstStyle/>
        <a:p>
          <a:r>
            <a:rPr lang="en-CA" dirty="0" smtClean="0"/>
            <a:t>2B</a:t>
          </a:r>
          <a:endParaRPr lang="en-CA" dirty="0"/>
        </a:p>
      </dgm:t>
    </dgm:pt>
    <dgm:pt modelId="{13743447-8D94-441B-89CB-7FCB5F9E7450}" type="parTrans" cxnId="{A45ADF0C-641E-48D4-B6F3-EA4C304987C2}">
      <dgm:prSet/>
      <dgm:spPr/>
      <dgm:t>
        <a:bodyPr/>
        <a:lstStyle/>
        <a:p>
          <a:endParaRPr lang="en-CA"/>
        </a:p>
      </dgm:t>
    </dgm:pt>
    <dgm:pt modelId="{AA1D423C-174F-402A-AA59-D4CB5578551D}" type="sibTrans" cxnId="{A45ADF0C-641E-48D4-B6F3-EA4C304987C2}">
      <dgm:prSet/>
      <dgm:spPr/>
      <dgm:t>
        <a:bodyPr/>
        <a:lstStyle/>
        <a:p>
          <a:endParaRPr lang="en-CA"/>
        </a:p>
      </dgm:t>
    </dgm:pt>
    <dgm:pt modelId="{E156EED5-8AE3-414F-B24D-3804194726CF}" type="pres">
      <dgm:prSet presAssocID="{CED419DE-7285-4299-A6A3-CB1776147BAE}" presName="Name0" presStyleCnt="0">
        <dgm:presLayoutVars>
          <dgm:chMax val="3"/>
          <dgm:chPref val="1"/>
          <dgm:dir/>
          <dgm:animLvl val="lvl"/>
          <dgm:resizeHandles/>
        </dgm:presLayoutVars>
      </dgm:prSet>
      <dgm:spPr/>
      <dgm:t>
        <a:bodyPr/>
        <a:lstStyle/>
        <a:p>
          <a:endParaRPr lang="en-CA"/>
        </a:p>
      </dgm:t>
    </dgm:pt>
    <dgm:pt modelId="{136B9675-36D9-4C1D-8DDF-D738B8559D97}" type="pres">
      <dgm:prSet presAssocID="{CED419DE-7285-4299-A6A3-CB1776147BAE}" presName="outerBox" presStyleCnt="0"/>
      <dgm:spPr/>
    </dgm:pt>
    <dgm:pt modelId="{017634F1-781E-4819-9D16-923D51DA872E}" type="pres">
      <dgm:prSet presAssocID="{CED419DE-7285-4299-A6A3-CB1776147BAE}" presName="outerBoxParent" presStyleLbl="node1" presStyleIdx="0" presStyleCnt="3"/>
      <dgm:spPr/>
      <dgm:t>
        <a:bodyPr/>
        <a:lstStyle/>
        <a:p>
          <a:endParaRPr lang="en-CA"/>
        </a:p>
      </dgm:t>
    </dgm:pt>
    <dgm:pt modelId="{0E14994F-C3A1-42C5-9C6F-A39A0DD79886}" type="pres">
      <dgm:prSet presAssocID="{CED419DE-7285-4299-A6A3-CB1776147BAE}" presName="outerBoxChildren" presStyleCnt="0"/>
      <dgm:spPr/>
    </dgm:pt>
    <dgm:pt modelId="{1ACD12EB-E60D-40FC-8D73-AFE185571A1F}" type="pres">
      <dgm:prSet presAssocID="{68324C33-00E3-411E-B305-4CB5518885E8}" presName="oChild" presStyleLbl="fgAcc1" presStyleIdx="0" presStyleCnt="4">
        <dgm:presLayoutVars>
          <dgm:bulletEnabled val="1"/>
        </dgm:presLayoutVars>
      </dgm:prSet>
      <dgm:spPr/>
      <dgm:t>
        <a:bodyPr/>
        <a:lstStyle/>
        <a:p>
          <a:endParaRPr lang="en-CA"/>
        </a:p>
      </dgm:t>
    </dgm:pt>
    <dgm:pt modelId="{4B94062F-931D-4899-88B6-A3DE88479FB2}" type="pres">
      <dgm:prSet presAssocID="{CED419DE-7285-4299-A6A3-CB1776147BAE}" presName="middleBox" presStyleCnt="0"/>
      <dgm:spPr/>
    </dgm:pt>
    <dgm:pt modelId="{9CDE73DA-F1B5-4E53-91A8-A6CEE4D6155A}" type="pres">
      <dgm:prSet presAssocID="{CED419DE-7285-4299-A6A3-CB1776147BAE}" presName="middleBoxParent" presStyleLbl="node1" presStyleIdx="1" presStyleCnt="3"/>
      <dgm:spPr/>
      <dgm:t>
        <a:bodyPr/>
        <a:lstStyle/>
        <a:p>
          <a:endParaRPr lang="en-CA"/>
        </a:p>
      </dgm:t>
    </dgm:pt>
    <dgm:pt modelId="{688C28B8-ACBE-452B-85E1-D6388AB29B54}" type="pres">
      <dgm:prSet presAssocID="{CED419DE-7285-4299-A6A3-CB1776147BAE}" presName="middleBoxChildren" presStyleCnt="0"/>
      <dgm:spPr/>
    </dgm:pt>
    <dgm:pt modelId="{5EE5CBAD-0FA5-4E6D-A3B0-74B06B287AE6}" type="pres">
      <dgm:prSet presAssocID="{12E98CC4-BD90-4C8B-B33B-1D163DDFFE51}" presName="mChild" presStyleLbl="fgAcc1" presStyleIdx="1" presStyleCnt="4">
        <dgm:presLayoutVars>
          <dgm:bulletEnabled val="1"/>
        </dgm:presLayoutVars>
      </dgm:prSet>
      <dgm:spPr/>
      <dgm:t>
        <a:bodyPr/>
        <a:lstStyle/>
        <a:p>
          <a:endParaRPr lang="en-CA"/>
        </a:p>
      </dgm:t>
    </dgm:pt>
    <dgm:pt modelId="{8F786CF0-FA9C-4F80-8606-49E4C39F3588}" type="pres">
      <dgm:prSet presAssocID="{4D4CC0E1-2E94-4C47-A64E-27FA60488DE9}" presName="middleSibTrans" presStyleCnt="0"/>
      <dgm:spPr/>
    </dgm:pt>
    <dgm:pt modelId="{6B3C551A-F93A-4DD6-B762-696475620C71}" type="pres">
      <dgm:prSet presAssocID="{B1E5DFA8-E104-4B8F-99A4-79D33C5D7E1F}" presName="mChild" presStyleLbl="fgAcc1" presStyleIdx="2" presStyleCnt="4">
        <dgm:presLayoutVars>
          <dgm:bulletEnabled val="1"/>
        </dgm:presLayoutVars>
      </dgm:prSet>
      <dgm:spPr/>
      <dgm:t>
        <a:bodyPr/>
        <a:lstStyle/>
        <a:p>
          <a:endParaRPr lang="en-CA"/>
        </a:p>
      </dgm:t>
    </dgm:pt>
    <dgm:pt modelId="{73549C61-13D0-4668-AA32-46E5200A33F1}" type="pres">
      <dgm:prSet presAssocID="{CED419DE-7285-4299-A6A3-CB1776147BAE}" presName="centerBox" presStyleCnt="0"/>
      <dgm:spPr/>
    </dgm:pt>
    <dgm:pt modelId="{5FA29480-D87E-40F6-AF91-E034B0FAC259}" type="pres">
      <dgm:prSet presAssocID="{CED419DE-7285-4299-A6A3-CB1776147BAE}" presName="centerBoxParent" presStyleLbl="node1" presStyleIdx="2" presStyleCnt="3"/>
      <dgm:spPr/>
      <dgm:t>
        <a:bodyPr/>
        <a:lstStyle/>
        <a:p>
          <a:endParaRPr lang="en-CA"/>
        </a:p>
      </dgm:t>
    </dgm:pt>
    <dgm:pt modelId="{9C11B226-EC1B-4ABA-86B6-D525BC9E33A0}" type="pres">
      <dgm:prSet presAssocID="{CED419DE-7285-4299-A6A3-CB1776147BAE}" presName="centerBoxChildren" presStyleCnt="0"/>
      <dgm:spPr/>
    </dgm:pt>
    <dgm:pt modelId="{51AA68FC-2199-4B03-8363-B8B69D22F1F0}" type="pres">
      <dgm:prSet presAssocID="{15AFF6CE-A4C0-4C65-81DE-31E424A78184}" presName="cChild" presStyleLbl="fgAcc1" presStyleIdx="3" presStyleCnt="4">
        <dgm:presLayoutVars>
          <dgm:bulletEnabled val="1"/>
        </dgm:presLayoutVars>
      </dgm:prSet>
      <dgm:spPr/>
      <dgm:t>
        <a:bodyPr/>
        <a:lstStyle/>
        <a:p>
          <a:endParaRPr lang="en-CA"/>
        </a:p>
      </dgm:t>
    </dgm:pt>
  </dgm:ptLst>
  <dgm:cxnLst>
    <dgm:cxn modelId="{A2CF6B74-5221-4A95-B745-E2FF61A1E4CE}" srcId="{72BFD0A7-E4F0-4B3C-AC11-DEEF9E5BA17E}" destId="{12E98CC4-BD90-4C8B-B33B-1D163DDFFE51}" srcOrd="0" destOrd="0" parTransId="{DB6257CA-F0FF-4945-97F1-E4435F3C2F2E}" sibTransId="{4D4CC0E1-2E94-4C47-A64E-27FA60488DE9}"/>
    <dgm:cxn modelId="{A45ADF0C-641E-48D4-B6F3-EA4C304987C2}" srcId="{72BFD0A7-E4F0-4B3C-AC11-DEEF9E5BA17E}" destId="{B1E5DFA8-E104-4B8F-99A4-79D33C5D7E1F}" srcOrd="1" destOrd="0" parTransId="{13743447-8D94-441B-89CB-7FCB5F9E7450}" sibTransId="{AA1D423C-174F-402A-AA59-D4CB5578551D}"/>
    <dgm:cxn modelId="{6EE7230E-FFDC-4C24-AD48-2C7DFC988EAB}" srcId="{CED419DE-7285-4299-A6A3-CB1776147BAE}" destId="{3261C1D9-A641-4356-929C-DA2A16E745D0}" srcOrd="2" destOrd="0" parTransId="{ECA258F6-A9B3-49FE-9917-DE1838EF01B9}" sibTransId="{5037DE44-2D6B-40F3-A689-836FD27C8E61}"/>
    <dgm:cxn modelId="{8EE14B72-B227-49C9-B9FF-BDD56E2BA2FF}" type="presOf" srcId="{68324C33-00E3-411E-B305-4CB5518885E8}" destId="{1ACD12EB-E60D-40FC-8D73-AFE185571A1F}" srcOrd="0" destOrd="0" presId="urn:microsoft.com/office/officeart/2005/8/layout/target2"/>
    <dgm:cxn modelId="{821268E0-CD7B-45E0-B702-3A9051C608CC}" srcId="{3261C1D9-A641-4356-929C-DA2A16E745D0}" destId="{15AFF6CE-A4C0-4C65-81DE-31E424A78184}" srcOrd="0" destOrd="0" parTransId="{4F744A3F-54BD-4978-97D8-D52C9E93C9EC}" sibTransId="{09D9475E-A53A-4B67-9736-9FA8A6F28E8D}"/>
    <dgm:cxn modelId="{CB26AAD2-CD6C-40C1-93A1-0BC2F428B47E}" srcId="{CED419DE-7285-4299-A6A3-CB1776147BAE}" destId="{72BFD0A7-E4F0-4B3C-AC11-DEEF9E5BA17E}" srcOrd="1" destOrd="0" parTransId="{03884103-7CFD-465D-B3DD-090DDF4FC6EC}" sibTransId="{811769CA-D9D0-446E-BA35-1FD8BDBD69F0}"/>
    <dgm:cxn modelId="{400167A6-BB6D-48A4-AA2E-E5F009FDE0B9}" srcId="{CED419DE-7285-4299-A6A3-CB1776147BAE}" destId="{D61F4251-CACF-44AE-AAB0-EACA4CAC314F}" srcOrd="0" destOrd="0" parTransId="{E7FA9355-FB2A-45A6-AEE3-BF7933F8CCD6}" sibTransId="{CCA4985A-FA40-4EF2-9AC9-CB3B550CDDD5}"/>
    <dgm:cxn modelId="{0F7DDE1F-BEE8-47A7-BC2A-21D33D0F9E82}" type="presOf" srcId="{3261C1D9-A641-4356-929C-DA2A16E745D0}" destId="{5FA29480-D87E-40F6-AF91-E034B0FAC259}" srcOrd="0" destOrd="0" presId="urn:microsoft.com/office/officeart/2005/8/layout/target2"/>
    <dgm:cxn modelId="{DE797A2E-BD57-4422-9D9D-734EE150B64D}" type="presOf" srcId="{12E98CC4-BD90-4C8B-B33B-1D163DDFFE51}" destId="{5EE5CBAD-0FA5-4E6D-A3B0-74B06B287AE6}" srcOrd="0" destOrd="0" presId="urn:microsoft.com/office/officeart/2005/8/layout/target2"/>
    <dgm:cxn modelId="{F038DEDD-37F6-41CA-8E53-2A9ED18EAA0E}" type="presOf" srcId="{15AFF6CE-A4C0-4C65-81DE-31E424A78184}" destId="{51AA68FC-2199-4B03-8363-B8B69D22F1F0}" srcOrd="0" destOrd="0" presId="urn:microsoft.com/office/officeart/2005/8/layout/target2"/>
    <dgm:cxn modelId="{CBFB7A19-5D78-4FE3-B4AB-87C1BA44AFC8}" type="presOf" srcId="{B1E5DFA8-E104-4B8F-99A4-79D33C5D7E1F}" destId="{6B3C551A-F93A-4DD6-B762-696475620C71}" srcOrd="0" destOrd="0" presId="urn:microsoft.com/office/officeart/2005/8/layout/target2"/>
    <dgm:cxn modelId="{D5929891-142F-41FA-AE23-8521570B1DE7}" type="presOf" srcId="{CED419DE-7285-4299-A6A3-CB1776147BAE}" destId="{E156EED5-8AE3-414F-B24D-3804194726CF}" srcOrd="0" destOrd="0" presId="urn:microsoft.com/office/officeart/2005/8/layout/target2"/>
    <dgm:cxn modelId="{52E5B95C-6CA6-4A9E-B39F-235FDA9FE096}" srcId="{D61F4251-CACF-44AE-AAB0-EACA4CAC314F}" destId="{68324C33-00E3-411E-B305-4CB5518885E8}" srcOrd="0" destOrd="0" parTransId="{6058CDBA-BD6E-47EB-B324-F074C5D5E774}" sibTransId="{6CA61F7B-3685-41E1-862F-65082A41F8FD}"/>
    <dgm:cxn modelId="{FFAB2840-CF43-4FEF-BA37-674A2B1AE3EB}" type="presOf" srcId="{D61F4251-CACF-44AE-AAB0-EACA4CAC314F}" destId="{017634F1-781E-4819-9D16-923D51DA872E}" srcOrd="0" destOrd="0" presId="urn:microsoft.com/office/officeart/2005/8/layout/target2"/>
    <dgm:cxn modelId="{2B98BF9F-BB86-41A2-A29F-7DECD089B59F}" type="presOf" srcId="{72BFD0A7-E4F0-4B3C-AC11-DEEF9E5BA17E}" destId="{9CDE73DA-F1B5-4E53-91A8-A6CEE4D6155A}" srcOrd="0" destOrd="0" presId="urn:microsoft.com/office/officeart/2005/8/layout/target2"/>
    <dgm:cxn modelId="{05993436-17CE-4827-AAC9-D389E2DDC223}" type="presParOf" srcId="{E156EED5-8AE3-414F-B24D-3804194726CF}" destId="{136B9675-36D9-4C1D-8DDF-D738B8559D97}" srcOrd="0" destOrd="0" presId="urn:microsoft.com/office/officeart/2005/8/layout/target2"/>
    <dgm:cxn modelId="{B6095193-63F4-466F-A6FC-30137C4F6C99}" type="presParOf" srcId="{136B9675-36D9-4C1D-8DDF-D738B8559D97}" destId="{017634F1-781E-4819-9D16-923D51DA872E}" srcOrd="0" destOrd="0" presId="urn:microsoft.com/office/officeart/2005/8/layout/target2"/>
    <dgm:cxn modelId="{9A7717D7-25F8-42CD-A7C6-C38B6A219179}" type="presParOf" srcId="{136B9675-36D9-4C1D-8DDF-D738B8559D97}" destId="{0E14994F-C3A1-42C5-9C6F-A39A0DD79886}" srcOrd="1" destOrd="0" presId="urn:microsoft.com/office/officeart/2005/8/layout/target2"/>
    <dgm:cxn modelId="{168A7810-27E9-4F68-8C0D-D7D93218E58B}" type="presParOf" srcId="{0E14994F-C3A1-42C5-9C6F-A39A0DD79886}" destId="{1ACD12EB-E60D-40FC-8D73-AFE185571A1F}" srcOrd="0" destOrd="0" presId="urn:microsoft.com/office/officeart/2005/8/layout/target2"/>
    <dgm:cxn modelId="{DFD42F70-9402-4061-851E-841D89DFB41F}" type="presParOf" srcId="{E156EED5-8AE3-414F-B24D-3804194726CF}" destId="{4B94062F-931D-4899-88B6-A3DE88479FB2}" srcOrd="1" destOrd="0" presId="urn:microsoft.com/office/officeart/2005/8/layout/target2"/>
    <dgm:cxn modelId="{F1EC4436-CDA3-497F-9214-2555C851466F}" type="presParOf" srcId="{4B94062F-931D-4899-88B6-A3DE88479FB2}" destId="{9CDE73DA-F1B5-4E53-91A8-A6CEE4D6155A}" srcOrd="0" destOrd="0" presId="urn:microsoft.com/office/officeart/2005/8/layout/target2"/>
    <dgm:cxn modelId="{11A230A4-23A0-4EB1-B67F-D58D40A5EA82}" type="presParOf" srcId="{4B94062F-931D-4899-88B6-A3DE88479FB2}" destId="{688C28B8-ACBE-452B-85E1-D6388AB29B54}" srcOrd="1" destOrd="0" presId="urn:microsoft.com/office/officeart/2005/8/layout/target2"/>
    <dgm:cxn modelId="{D4C04D8F-D372-486D-B7CD-C889436A3EB5}" type="presParOf" srcId="{688C28B8-ACBE-452B-85E1-D6388AB29B54}" destId="{5EE5CBAD-0FA5-4E6D-A3B0-74B06B287AE6}" srcOrd="0" destOrd="0" presId="urn:microsoft.com/office/officeart/2005/8/layout/target2"/>
    <dgm:cxn modelId="{B256188D-E4D4-436D-A74C-3A4D0F0CE3D0}" type="presParOf" srcId="{688C28B8-ACBE-452B-85E1-D6388AB29B54}" destId="{8F786CF0-FA9C-4F80-8606-49E4C39F3588}" srcOrd="1" destOrd="0" presId="urn:microsoft.com/office/officeart/2005/8/layout/target2"/>
    <dgm:cxn modelId="{D66A2153-060F-47E8-A030-FBBC85C25506}" type="presParOf" srcId="{688C28B8-ACBE-452B-85E1-D6388AB29B54}" destId="{6B3C551A-F93A-4DD6-B762-696475620C71}" srcOrd="2" destOrd="0" presId="urn:microsoft.com/office/officeart/2005/8/layout/target2"/>
    <dgm:cxn modelId="{824F595C-C2F1-4944-ACB8-038AC7E4DDEB}" type="presParOf" srcId="{E156EED5-8AE3-414F-B24D-3804194726CF}" destId="{73549C61-13D0-4668-AA32-46E5200A33F1}" srcOrd="2" destOrd="0" presId="urn:microsoft.com/office/officeart/2005/8/layout/target2"/>
    <dgm:cxn modelId="{2F1F814D-220A-4A86-8CA4-80B8D9B13ED5}" type="presParOf" srcId="{73549C61-13D0-4668-AA32-46E5200A33F1}" destId="{5FA29480-D87E-40F6-AF91-E034B0FAC259}" srcOrd="0" destOrd="0" presId="urn:microsoft.com/office/officeart/2005/8/layout/target2"/>
    <dgm:cxn modelId="{8A2D7AA5-E09A-4FC0-A992-9078CC39E8BD}" type="presParOf" srcId="{73549C61-13D0-4668-AA32-46E5200A33F1}" destId="{9C11B226-EC1B-4ABA-86B6-D525BC9E33A0}" srcOrd="1" destOrd="0" presId="urn:microsoft.com/office/officeart/2005/8/layout/target2"/>
    <dgm:cxn modelId="{FD1F3124-49DF-4242-8D26-BEBD31F26827}" type="presParOf" srcId="{9C11B226-EC1B-4ABA-86B6-D525BC9E33A0}" destId="{51AA68FC-2199-4B03-8363-B8B69D22F1F0}" srcOrd="0" destOrd="0" presId="urn:microsoft.com/office/officeart/2005/8/layout/targe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FD446902-D897-4F82-84B4-197A87698174}" type="datetimeFigureOut">
              <a:rPr lang="en-CA" smtClean="0"/>
              <a:pPr/>
              <a:t>17/09/2015</a:t>
            </a:fld>
            <a:endParaRPr lang="en-CA"/>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FF5EE9E-0DA8-468D-BCA9-78C80FF69082}" type="slidenum">
              <a:rPr lang="en-CA" smtClean="0"/>
              <a:pPr/>
              <a:t>‹#›</a:t>
            </a:fld>
            <a:endParaRPr lang="en-CA"/>
          </a:p>
        </p:txBody>
      </p:sp>
    </p:spTree>
    <p:extLst>
      <p:ext uri="{BB962C8B-B14F-4D97-AF65-F5344CB8AC3E}">
        <p14:creationId xmlns="" xmlns:p14="http://schemas.microsoft.com/office/powerpoint/2010/main" val="2579062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C93EF00-9FAF-4E19-8370-2DE8137723EB}" type="datetimeFigureOut">
              <a:rPr lang="en-CA" smtClean="0"/>
              <a:pPr/>
              <a:t>17/09/2015</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3397694-8E34-450C-961A-B3539617CAA6}" type="slidenum">
              <a:rPr lang="en-CA" smtClean="0"/>
              <a:pPr/>
              <a:t>‹#›</a:t>
            </a:fld>
            <a:endParaRPr lang="en-CA"/>
          </a:p>
        </p:txBody>
      </p:sp>
    </p:spTree>
    <p:extLst>
      <p:ext uri="{BB962C8B-B14F-4D97-AF65-F5344CB8AC3E}">
        <p14:creationId xmlns="" xmlns:p14="http://schemas.microsoft.com/office/powerpoint/2010/main" val="3770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Welcome everyone.</a:t>
            </a:r>
          </a:p>
          <a:p>
            <a:r>
              <a:rPr lang="en-CA" dirty="0" smtClean="0"/>
              <a:t>Safety reminders – safety exits and</a:t>
            </a:r>
            <a:r>
              <a:rPr lang="en-CA" baseline="0" dirty="0" smtClean="0"/>
              <a:t> meeting place etc.</a:t>
            </a:r>
          </a:p>
          <a:p>
            <a:r>
              <a:rPr lang="en-CA" dirty="0" smtClean="0"/>
              <a:t>Introductions – Name and SDL etc.</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a few exceptions to this rule. For example, for the Gases under pressure hazard class, the hazard categories are "Compressed gas", "Liquefied gas", "Refrigerated liquefied gas" and "Dissolved gas". These classes relate to the physical state of the gas when packaged and do not describe the degree of hazard. </a:t>
            </a:r>
          </a:p>
          <a:p>
            <a:r>
              <a:rPr lang="en-US" dirty="0" smtClean="0"/>
              <a:t>In addition, the Reproductive Toxicity hazard class has a separate category called "Effects on or via lactation". "Effects on or via lactation" was not assigned a specific numbered category. Reproductive toxicity also has Categories 1 and 2 which relate to effects on fertility and/or the unborn child. Effects on or via lactation is considered a different, but related hazard within the Reproductive toxicity class. </a:t>
            </a:r>
          </a:p>
        </p:txBody>
      </p:sp>
      <p:sp>
        <p:nvSpPr>
          <p:cNvPr id="4" name="Slide Number Placeholder 3"/>
          <p:cNvSpPr>
            <a:spLocks noGrp="1"/>
          </p:cNvSpPr>
          <p:nvPr>
            <p:ph type="sldNum" sz="quarter" idx="10"/>
          </p:nvPr>
        </p:nvSpPr>
        <p:spPr/>
        <p:txBody>
          <a:bodyPr/>
          <a:lstStyle/>
          <a:p>
            <a:fld id="{93397694-8E34-450C-961A-B3539617CAA6}"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 the new pictogram – the central image has not changed much, however the border</a:t>
            </a:r>
            <a:r>
              <a:rPr lang="en-CA" baseline="0" dirty="0" smtClean="0"/>
              <a:t> is now a red diamond instead of the black circle.</a:t>
            </a:r>
          </a:p>
          <a:p>
            <a:endParaRPr lang="en-CA" baseline="0" dirty="0" smtClean="0"/>
          </a:p>
          <a:p>
            <a:r>
              <a:rPr lang="en-US" dirty="0" smtClean="0"/>
              <a:t>Gases under pressure. This class includes compressed gases, liquefied gases, dissolved gases and refrigerated liquefied gases.</a:t>
            </a:r>
            <a:br>
              <a:rPr lang="en-US" dirty="0" smtClean="0"/>
            </a:br>
            <a:r>
              <a:rPr lang="en-US" dirty="0" smtClean="0"/>
              <a:t>Compressed gases, liquefied gases and dissolved gases are hazardous because of the high pressure inside the cylinder or container. The cylinder or container may explode if heated. Refrigerated liquefied gases are very cold and can cause severe cold (cryogenic) burns or injury.</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Flammable gases (Category 1)</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Flammable aerosols (Category 1 and 2)</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Flammable liquids (Category 1, 2 and 3)</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Flammable solids (Category 1 and 2)</a:t>
            </a:r>
          </a:p>
          <a:p>
            <a:pPr marL="233363" indent="-233363">
              <a:buClr>
                <a:srgbClr val="ED8B00"/>
              </a:buClr>
              <a:buSzPct val="120000"/>
              <a:buFont typeface="Wingdings" pitchFamily="2" charset="2"/>
              <a:buChar char="§"/>
            </a:pPr>
            <a:r>
              <a:rPr lang="en-CA" sz="1200" dirty="0" err="1" smtClean="0">
                <a:latin typeface="Verdana" pitchFamily="34" charset="0"/>
                <a:ea typeface="Verdana" pitchFamily="34" charset="0"/>
                <a:cs typeface="Verdana" pitchFamily="34" charset="0"/>
              </a:rPr>
              <a:t>Pyrophoric</a:t>
            </a:r>
            <a:r>
              <a:rPr lang="en-CA" sz="1200" dirty="0" smtClean="0">
                <a:latin typeface="Verdana" pitchFamily="34" charset="0"/>
                <a:ea typeface="Verdana" pitchFamily="34" charset="0"/>
                <a:cs typeface="Verdana" pitchFamily="34" charset="0"/>
              </a:rPr>
              <a:t> liquids (Category 1)</a:t>
            </a:r>
          </a:p>
          <a:p>
            <a:pPr marL="233363" indent="-233363">
              <a:buClr>
                <a:srgbClr val="ED8B00"/>
              </a:buClr>
              <a:buSzPct val="120000"/>
              <a:buFont typeface="Wingdings" pitchFamily="2" charset="2"/>
              <a:buChar char="§"/>
            </a:pPr>
            <a:r>
              <a:rPr lang="en-CA" sz="1200" dirty="0" err="1" smtClean="0">
                <a:latin typeface="Verdana" pitchFamily="34" charset="0"/>
                <a:ea typeface="Verdana" pitchFamily="34" charset="0"/>
                <a:cs typeface="Verdana" pitchFamily="34" charset="0"/>
              </a:rPr>
              <a:t>Pyrophoric</a:t>
            </a:r>
            <a:r>
              <a:rPr lang="en-CA" sz="1200" dirty="0" smtClean="0">
                <a:latin typeface="Verdana" pitchFamily="34" charset="0"/>
                <a:ea typeface="Verdana" pitchFamily="34" charset="0"/>
                <a:cs typeface="Verdana" pitchFamily="34" charset="0"/>
              </a:rPr>
              <a:t> solids (Category 1)</a:t>
            </a:r>
          </a:p>
          <a:p>
            <a:pPr marL="233363" indent="-233363">
              <a:buClr>
                <a:srgbClr val="ED8B00"/>
              </a:buClr>
              <a:buSzPct val="120000"/>
              <a:buFont typeface="Wingdings" pitchFamily="2" charset="2"/>
              <a:buChar char="§"/>
            </a:pPr>
            <a:r>
              <a:rPr lang="en-CA" sz="1200" dirty="0" err="1" smtClean="0">
                <a:latin typeface="Verdana" pitchFamily="34" charset="0"/>
                <a:ea typeface="Verdana" pitchFamily="34" charset="0"/>
                <a:cs typeface="Verdana" pitchFamily="34" charset="0"/>
              </a:rPr>
              <a:t>Pyrophoric</a:t>
            </a:r>
            <a:r>
              <a:rPr lang="en-CA" sz="1200" dirty="0" smtClean="0">
                <a:latin typeface="Verdana" pitchFamily="34" charset="0"/>
                <a:ea typeface="Verdana" pitchFamily="34" charset="0"/>
                <a:cs typeface="Verdana" pitchFamily="34" charset="0"/>
              </a:rPr>
              <a:t> gases (Category 1)</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Self-heating substances and mixtures (Category 1 and 2)</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Substances and mixtures which, in contact with water, emit flammable gases (Category 1, 2 and 3)</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Self-reactive substances and mixtures (Types B*, C, D, E and F)</a:t>
            </a:r>
          </a:p>
          <a:p>
            <a:pPr marL="233363" indent="-233363">
              <a:buClr>
                <a:srgbClr val="ED8B00"/>
              </a:buClr>
              <a:buSzPct val="120000"/>
              <a:buFont typeface="Wingdings" pitchFamily="2" charset="2"/>
              <a:buChar char="§"/>
            </a:pPr>
            <a:r>
              <a:rPr lang="en-CA" sz="1200" dirty="0" smtClean="0">
                <a:latin typeface="Verdana" pitchFamily="34" charset="0"/>
                <a:ea typeface="Verdana" pitchFamily="34" charset="0"/>
                <a:cs typeface="Verdana" pitchFamily="34" charset="0"/>
              </a:rPr>
              <a:t>Organic peroxides (Types B*, C, D, E and F)</a:t>
            </a:r>
          </a:p>
          <a:p>
            <a:pPr marL="233363" indent="-233363">
              <a:buClr>
                <a:srgbClr val="ED8B00"/>
              </a:buClr>
              <a:buSzPct val="120000"/>
              <a:buFont typeface="Wingdings" pitchFamily="2" charset="2"/>
              <a:buChar char="§"/>
            </a:pPr>
            <a:endParaRPr lang="en-CA" sz="1200" dirty="0" smtClean="0">
              <a:latin typeface="Verdana" pitchFamily="34" charset="0"/>
              <a:ea typeface="Verdana" pitchFamily="34" charset="0"/>
              <a:cs typeface="Verdana" pitchFamily="34" charset="0"/>
            </a:endParaRPr>
          </a:p>
          <a:p>
            <a:pPr marL="233363" indent="-233363">
              <a:buClr>
                <a:srgbClr val="ED8B00"/>
              </a:buClr>
              <a:buSzPct val="120000"/>
              <a:buFont typeface="Wingdings" pitchFamily="2" charset="2"/>
              <a:buChar char="§"/>
            </a:pPr>
            <a:endParaRPr lang="en-CA" sz="12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93397694-8E34-450C-961A-B3539617CAA6}"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has been retained</a:t>
            </a:r>
            <a:r>
              <a:rPr lang="en-CA" baseline="0" dirty="0" smtClean="0"/>
              <a:t> from </a:t>
            </a:r>
            <a:r>
              <a:rPr lang="en-CA" baseline="0" smtClean="0"/>
              <a:t>WHMIS 1988.</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need to explain this for information only.</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BC4F29D-A570-4957-8B7E-1F9C14B87A4E}" type="slidenum">
              <a:rPr lang="en-US" smtClean="0"/>
              <a:pPr/>
              <a:t>23</a:t>
            </a:fld>
            <a:endParaRPr lang="en-US" smtClean="0"/>
          </a:p>
        </p:txBody>
      </p:sp>
      <p:sp>
        <p:nvSpPr>
          <p:cNvPr id="41987" name="Rectangle 2"/>
          <p:cNvSpPr>
            <a:spLocks noGrp="1" noRot="1" noChangeAspect="1" noChangeArrowheads="1" noTextEdit="1"/>
          </p:cNvSpPr>
          <p:nvPr>
            <p:ph type="sldImg"/>
          </p:nvPr>
        </p:nvSpPr>
        <p:spPr>
          <a:ln/>
        </p:spPr>
      </p:sp>
      <p:sp>
        <p:nvSpPr>
          <p:cNvPr id="41988" name="Notes Placeholder 4"/>
          <p:cNvSpPr>
            <a:spLocks noGrp="1"/>
          </p:cNvSpPr>
          <p:nvPr/>
        </p:nvSpPr>
        <p:spPr bwMode="auto">
          <a:xfrm>
            <a:off x="685800" y="4414787"/>
            <a:ext cx="5486400" cy="4183781"/>
          </a:xfrm>
          <a:prstGeom prst="rect">
            <a:avLst/>
          </a:prstGeom>
        </p:spPr>
        <p:txBody>
          <a:bodyPr lIns="91434" tIns="45717" rIns="91434" bIns="45717"/>
          <a:lstStyle/>
          <a:p>
            <a:pPr eaLnBrk="0" hangingPunct="0">
              <a:spcBef>
                <a:spcPct val="30000"/>
              </a:spcBef>
            </a:pPr>
            <a:endParaRPr lang="en-US" sz="1200" b="0">
              <a:solidFill>
                <a:schemeClr val="tx1"/>
              </a:solidFill>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baseline="0" dirty="0" smtClean="0">
                <a:solidFill>
                  <a:schemeClr val="tx1"/>
                </a:solidFill>
                <a:latin typeface="+mn-lt"/>
                <a:ea typeface="+mn-ea"/>
                <a:cs typeface="+mn-cs"/>
              </a:rPr>
              <a:t>Hazardous Ingredients</a:t>
            </a:r>
          </a:p>
          <a:p>
            <a:r>
              <a:rPr lang="en-US" sz="1200" kern="1200" baseline="0" dirty="0" smtClean="0">
                <a:solidFill>
                  <a:schemeClr val="tx1"/>
                </a:solidFill>
                <a:latin typeface="+mn-lt"/>
                <a:ea typeface="+mn-ea"/>
                <a:cs typeface="+mn-cs"/>
              </a:rPr>
              <a:t>Although disclosure of hazardous ingredients on a label is not required, the supplier may choose to include them. However, there are requirements for disclosing hazardous substances and ingredients </a:t>
            </a:r>
            <a:r>
              <a:rPr lang="en-CA" sz="1200" kern="1200" baseline="0" dirty="0" smtClean="0">
                <a:solidFill>
                  <a:schemeClr val="tx1"/>
                </a:solidFill>
                <a:latin typeface="+mn-lt"/>
                <a:ea typeface="+mn-ea"/>
                <a:cs typeface="+mn-cs"/>
              </a:rPr>
              <a:t>on the SDS.</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24</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itchFamily="34" charset="0"/>
                <a:ea typeface="Verdana" pitchFamily="34" charset="0"/>
                <a:cs typeface="Verdana" pitchFamily="34" charset="0"/>
              </a:rPr>
              <a:t>If the label is lost, damaged, or no longer readable, the product must be relabeled with a new supplier label or a workplace label. </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Hazardous Ingredients</a:t>
            </a:r>
          </a:p>
          <a:p>
            <a:r>
              <a:rPr lang="en-US" sz="1200" kern="1200" baseline="0" dirty="0" smtClean="0">
                <a:solidFill>
                  <a:schemeClr val="tx1"/>
                </a:solidFill>
                <a:latin typeface="+mn-lt"/>
                <a:ea typeface="+mn-ea"/>
                <a:cs typeface="+mn-cs"/>
              </a:rPr>
              <a:t>Although disclosure of hazardous ingredients on a label is not required, the supplier may choose to include them. However, there are requirements for disclosing hazardous substances and ingredients </a:t>
            </a:r>
            <a:r>
              <a:rPr lang="en-CA" sz="1200" kern="1200" baseline="0" dirty="0" smtClean="0">
                <a:solidFill>
                  <a:schemeClr val="tx1"/>
                </a:solidFill>
                <a:latin typeface="+mn-lt"/>
                <a:ea typeface="+mn-ea"/>
                <a:cs typeface="+mn-cs"/>
              </a:rPr>
              <a:t>on the SDS.</a:t>
            </a:r>
          </a:p>
          <a:p>
            <a:endParaRPr lang="en-CA" sz="1200" kern="1200" baseline="0" dirty="0" smtClean="0">
              <a:solidFill>
                <a:schemeClr val="tx1"/>
              </a:solidFill>
              <a:latin typeface="+mn-lt"/>
              <a:ea typeface="+mn-ea"/>
              <a:cs typeface="+mn-cs"/>
            </a:endParaRPr>
          </a:p>
          <a:p>
            <a:r>
              <a:rPr lang="en-CA" sz="1200" kern="1200" baseline="0" dirty="0" smtClean="0">
                <a:solidFill>
                  <a:schemeClr val="tx1"/>
                </a:solidFill>
                <a:latin typeface="+mn-lt"/>
                <a:ea typeface="+mn-ea"/>
                <a:cs typeface="+mn-cs"/>
              </a:rPr>
              <a:t>For WHMIS 2015 the hatched border is no longer required.</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25</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 WHMIS 2015 – the warning/danger signal</a:t>
            </a:r>
            <a:r>
              <a:rPr lang="en-CA" baseline="0" dirty="0" smtClean="0"/>
              <a:t> word is not required under BC OHS, however, employers may decide to include it as good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safe handling procedures are more prominent.</a:t>
            </a:r>
          </a:p>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26</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27</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change from WHMIS 1988, where a workplace label would be an</a:t>
            </a:r>
            <a:r>
              <a:rPr lang="en-US" baseline="0" dirty="0" smtClean="0"/>
              <a:t> acceptable form of signage.</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28</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MSDS becomes SDS</a:t>
            </a:r>
          </a:p>
          <a:p>
            <a:r>
              <a:rPr lang="en-CA" sz="1200" kern="1200" dirty="0" smtClean="0">
                <a:solidFill>
                  <a:schemeClr val="tx1"/>
                </a:solidFill>
                <a:latin typeface="+mn-lt"/>
                <a:ea typeface="+mn-ea"/>
                <a:cs typeface="+mn-cs"/>
              </a:rPr>
              <a:t>Sections</a:t>
            </a:r>
            <a:r>
              <a:rPr lang="en-CA" sz="1200" kern="1200" baseline="0" dirty="0" smtClean="0">
                <a:solidFill>
                  <a:schemeClr val="tx1"/>
                </a:solidFill>
                <a:latin typeface="+mn-lt"/>
                <a:ea typeface="+mn-ea"/>
                <a:cs typeface="+mn-cs"/>
              </a:rPr>
              <a:t> 12, 13, 14, and 15 are optional in Canada, however the headings must be present in Canada and the information is required for the U.S. and other countries.</a:t>
            </a:r>
          </a:p>
          <a:p>
            <a:r>
              <a:rPr lang="en-CA" sz="1200" kern="1200" baseline="0" dirty="0" smtClean="0">
                <a:solidFill>
                  <a:schemeClr val="tx1"/>
                </a:solidFill>
                <a:latin typeface="+mn-lt"/>
                <a:ea typeface="+mn-ea"/>
                <a:cs typeface="+mn-cs"/>
              </a:rPr>
              <a:t>Section 2 contains the information which should be on the supplier label.</a:t>
            </a:r>
            <a:endParaRPr lang="en-CA" sz="1200" kern="1200" dirty="0" smtClean="0">
              <a:solidFill>
                <a:schemeClr val="tx1"/>
              </a:solidFill>
              <a:latin typeface="+mn-lt"/>
              <a:ea typeface="+mn-ea"/>
              <a:cs typeface="+mn-cs"/>
            </a:endParaRPr>
          </a:p>
          <a:p>
            <a:r>
              <a:rPr lang="en-CA" sz="1200" kern="1200" dirty="0" smtClean="0">
                <a:solidFill>
                  <a:schemeClr val="tx1"/>
                </a:solidFill>
                <a:latin typeface="+mn-lt"/>
                <a:ea typeface="+mn-ea"/>
                <a:cs typeface="+mn-cs"/>
              </a:rPr>
              <a:t>For anyone wondering about the exemptions under WHMIS 2015, they have not changed.  Exemptions remain the same as they are currently. </a:t>
            </a:r>
          </a:p>
          <a:p>
            <a:endParaRPr lang="en-CA"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Verdana" pitchFamily="34" charset="0"/>
                <a:ea typeface="Verdana" pitchFamily="34" charset="0"/>
                <a:cs typeface="Verdana" pitchFamily="34" charset="0"/>
              </a:rPr>
              <a:t>If information for any section is either </a:t>
            </a:r>
            <a:r>
              <a:rPr lang="en-CA" sz="1200" b="1" dirty="0" smtClean="0">
                <a:latin typeface="Verdana" pitchFamily="34" charset="0"/>
                <a:ea typeface="Verdana" pitchFamily="34" charset="0"/>
                <a:cs typeface="Verdana" pitchFamily="34" charset="0"/>
              </a:rPr>
              <a:t>not available </a:t>
            </a:r>
            <a:r>
              <a:rPr lang="en-CA" sz="1200" dirty="0" smtClean="0">
                <a:latin typeface="Verdana" pitchFamily="34" charset="0"/>
                <a:ea typeface="Verdana" pitchFamily="34" charset="0"/>
                <a:cs typeface="Verdana" pitchFamily="34" charset="0"/>
              </a:rPr>
              <a:t>or </a:t>
            </a:r>
            <a:r>
              <a:rPr lang="en-CA" sz="1200" b="1" dirty="0" smtClean="0">
                <a:latin typeface="Verdana" pitchFamily="34" charset="0"/>
                <a:ea typeface="Verdana" pitchFamily="34" charset="0"/>
                <a:cs typeface="Verdana" pitchFamily="34" charset="0"/>
              </a:rPr>
              <a:t>not applicable</a:t>
            </a:r>
            <a:r>
              <a:rPr lang="en-CA" sz="1200" dirty="0" smtClean="0">
                <a:latin typeface="Verdana" pitchFamily="34" charset="0"/>
                <a:ea typeface="Verdana" pitchFamily="34" charset="0"/>
                <a:cs typeface="Verdana" pitchFamily="34" charset="0"/>
              </a:rPr>
              <a:t>, the words must be typed in full.  </a:t>
            </a:r>
            <a:r>
              <a:rPr lang="en-CA" sz="1200" b="1" dirty="0" smtClean="0">
                <a:latin typeface="Verdana" pitchFamily="34" charset="0"/>
                <a:ea typeface="Verdana" pitchFamily="34" charset="0"/>
                <a:cs typeface="Verdana" pitchFamily="34" charset="0"/>
              </a:rPr>
              <a:t>N/A is not acceptable </a:t>
            </a:r>
            <a:r>
              <a:rPr lang="en-CA" sz="1200" dirty="0" smtClean="0">
                <a:latin typeface="Verdana" pitchFamily="34" charset="0"/>
                <a:ea typeface="Verdana" pitchFamily="34" charset="0"/>
                <a:cs typeface="Verdana" pitchFamily="34" charset="0"/>
              </a:rPr>
              <a:t>because it could mean either of these phrases.</a:t>
            </a: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397694-8E34-450C-961A-B3539617CAA6}" type="slidenum">
              <a:rPr lang="en-CA" smtClean="0"/>
              <a:pPr/>
              <a:t>29</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34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dirty="0" smtClean="0">
                <a:latin typeface="Verdana" pitchFamily="34" charset="0"/>
                <a:ea typeface="Verdana" pitchFamily="34" charset="0"/>
                <a:cs typeface="Verdana" pitchFamily="34" charset="0"/>
              </a:rPr>
              <a:t>How long will WHMIS transition last? </a:t>
            </a:r>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Health Canada has developed the approach for transition to WHMIS 2015 based on consultation with stakeholders and WHMIS partners. WHMIS transition will occur in three phases, starting with the coming-into-force of the amended HPA and HPR and concluding in December 2018.</a:t>
            </a:r>
          </a:p>
          <a:p>
            <a:r>
              <a:rPr lang="en-US" sz="1200" dirty="0" smtClean="0">
                <a:latin typeface="Verdana" pitchFamily="34" charset="0"/>
                <a:ea typeface="Verdana" pitchFamily="34" charset="0"/>
                <a:cs typeface="Verdana" pitchFamily="34" charset="0"/>
              </a:rPr>
              <a:t>During the first phase, which started with the coming-into-force of WHMIS 2015 on February 11, 2015, suppliers are able to comply with either the old HPA and CPR (WHMIS 1988) or the new requirements of the HPA and HPR (WHMIS 2015). The first phase of transition will end on May 31, 2017, at which point the transition for manufacturers and importers of hazardous products would be completed (i.e. manufacturers and importers would be required to only sell or import hazardous products with labels and SDSs that are compliant with WHMIS 2015).</a:t>
            </a:r>
          </a:p>
          <a:p>
            <a:r>
              <a:rPr lang="en-US" sz="1200" dirty="0" smtClean="0">
                <a:latin typeface="Verdana" pitchFamily="34" charset="0"/>
                <a:ea typeface="Verdana" pitchFamily="34" charset="0"/>
                <a:cs typeface="Verdana" pitchFamily="34" charset="0"/>
              </a:rPr>
              <a:t>During the second phase, which starts on June 1, 2017 and ends on May 31, 2018, suppliers importing for their own use and distributors would be able to continue to sell and/or import hazardous products with labels and (M)SDSs based on either WHMIS 1988 or WHMIS 2015 requirements.</a:t>
            </a:r>
          </a:p>
          <a:p>
            <a:r>
              <a:rPr lang="en-US" sz="1200" dirty="0" smtClean="0">
                <a:latin typeface="Verdana" pitchFamily="34" charset="0"/>
                <a:ea typeface="Verdana" pitchFamily="34" charset="0"/>
                <a:cs typeface="Verdana" pitchFamily="34" charset="0"/>
              </a:rPr>
              <a:t>During the third phase (June 1, 2018 to November 30, 2018), manufacturers, importers, distributors and suppliers importing for their own use are required to sell or import only those hazardous products that are compliant with WHMIS 2015. At this point, transition to WHMIS 2015 is complete for all suppliers.</a:t>
            </a:r>
          </a:p>
          <a:p>
            <a:r>
              <a:rPr lang="en-US" sz="1200" dirty="0" smtClean="0">
                <a:latin typeface="Verdana" pitchFamily="34" charset="0"/>
                <a:ea typeface="Verdana" pitchFamily="34" charset="0"/>
                <a:cs typeface="Verdana" pitchFamily="34" charset="0"/>
              </a:rPr>
              <a:t>By December 1, 2018, all suppliers and employers will be required to be in compliance with the new HPA and HPR.</a:t>
            </a:r>
          </a:p>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35</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3397694-8E34-450C-961A-B3539617CAA6}" type="slidenum">
              <a:rPr lang="en-CA" smtClean="0"/>
              <a:pPr/>
              <a:t>36</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3397694-8E34-450C-961A-B3539617CAA6}" type="slidenum">
              <a:rPr lang="en-CA" smtClean="0"/>
              <a:pPr/>
              <a:t>37</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38</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CA" dirty="0" smtClean="0">
                <a:latin typeface="Verdana" pitchFamily="34" charset="0"/>
                <a:ea typeface="Verdana" pitchFamily="34" charset="0"/>
                <a:cs typeface="Verdana" pitchFamily="34" charset="0"/>
              </a:rPr>
              <a:t>WHMIS is more than being able to understand the content of a label and (M)SDS </a:t>
            </a:r>
          </a:p>
          <a:p>
            <a:pPr>
              <a:spcAft>
                <a:spcPts val="600"/>
              </a:spcAft>
            </a:pPr>
            <a:r>
              <a:rPr lang="en-CA" dirty="0" smtClean="0">
                <a:latin typeface="Verdana" pitchFamily="34" charset="0"/>
                <a:ea typeface="Verdana" pitchFamily="34" charset="0"/>
                <a:cs typeface="Verdana" pitchFamily="34" charset="0"/>
              </a:rPr>
              <a:t>Employer must train and provide instruction specific to the workplace on:</a:t>
            </a:r>
          </a:p>
          <a:p>
            <a:pPr marL="404813" indent="-404813">
              <a:spcAft>
                <a:spcPts val="600"/>
              </a:spcAft>
            </a:pPr>
            <a:r>
              <a:rPr lang="en-CA" dirty="0" smtClean="0">
                <a:latin typeface="Verdana" pitchFamily="34" charset="0"/>
                <a:ea typeface="Verdana" pitchFamily="34" charset="0"/>
                <a:cs typeface="Verdana" pitchFamily="34" charset="0"/>
              </a:rPr>
              <a:t>(a) procedures for the safe use, storage, handling and disposal of the hazardous product,</a:t>
            </a:r>
          </a:p>
          <a:p>
            <a:pPr marL="404813" indent="-404813">
              <a:spcAft>
                <a:spcPts val="600"/>
              </a:spcAft>
            </a:pPr>
            <a:r>
              <a:rPr lang="en-CA" dirty="0" smtClean="0">
                <a:latin typeface="Verdana" pitchFamily="34" charset="0"/>
                <a:ea typeface="Verdana" pitchFamily="34" charset="0"/>
                <a:cs typeface="Verdana" pitchFamily="34" charset="0"/>
              </a:rPr>
              <a:t>(b) procedures to be followed if the hazardous product escapes/spills </a:t>
            </a:r>
          </a:p>
          <a:p>
            <a:pPr marL="404813" indent="-404813">
              <a:spcAft>
                <a:spcPts val="600"/>
              </a:spcAft>
            </a:pPr>
            <a:r>
              <a:rPr lang="en-CA" dirty="0" smtClean="0">
                <a:latin typeface="Verdana" pitchFamily="34" charset="0"/>
                <a:ea typeface="Verdana" pitchFamily="34" charset="0"/>
                <a:cs typeface="Verdana" pitchFamily="34" charset="0"/>
              </a:rPr>
              <a:t>(c) procedures to be followed in case of an emergency involving a hazardous product.</a:t>
            </a:r>
          </a:p>
        </p:txBody>
      </p:sp>
      <p:sp>
        <p:nvSpPr>
          <p:cNvPr id="4" name="Slide Number Placeholder 3"/>
          <p:cNvSpPr>
            <a:spLocks noGrp="1"/>
          </p:cNvSpPr>
          <p:nvPr>
            <p:ph type="sldNum" sz="quarter" idx="10"/>
          </p:nvPr>
        </p:nvSpPr>
        <p:spPr/>
        <p:txBody>
          <a:bodyPr/>
          <a:lstStyle/>
          <a:p>
            <a:fld id="{93397694-8E34-450C-961A-B3539617CAA6}" type="slidenum">
              <a:rPr lang="en-CA" smtClean="0"/>
              <a:pPr/>
              <a:t>39</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Note the new page has the</a:t>
            </a:r>
            <a:r>
              <a:rPr lang="en-CA" baseline="0" dirty="0" smtClean="0"/>
              <a:t> WHMIS 2015 information in a separate column from the WHMIS 1988 information.</a:t>
            </a:r>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40</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FB9CC4D-6B11-4CF4-BFF4-8BD9328C104A}" type="slidenum">
              <a:rPr lang="en-US" smtClean="0"/>
              <a:pPr/>
              <a:t>41</a:t>
            </a:fld>
            <a:endParaRPr lang="en-US" smtClean="0"/>
          </a:p>
        </p:txBody>
      </p:sp>
      <p:sp>
        <p:nvSpPr>
          <p:cNvPr id="53251" name="Rectangle 2"/>
          <p:cNvSpPr>
            <a:spLocks noGrp="1" noRot="1" noChangeAspect="1" noChangeArrowheads="1" noTextEdit="1"/>
          </p:cNvSpPr>
          <p:nvPr>
            <p:ph type="sldImg"/>
          </p:nvPr>
        </p:nvSpPr>
        <p:spPr>
          <a:ln/>
        </p:spPr>
      </p:sp>
      <p:sp>
        <p:nvSpPr>
          <p:cNvPr id="53252" name="Notes Placeholder 4"/>
          <p:cNvSpPr>
            <a:spLocks noGrp="1"/>
          </p:cNvSpPr>
          <p:nvPr/>
        </p:nvSpPr>
        <p:spPr bwMode="auto">
          <a:xfrm>
            <a:off x="685800" y="4414787"/>
            <a:ext cx="5486400" cy="4183781"/>
          </a:xfrm>
          <a:prstGeom prst="rect">
            <a:avLst/>
          </a:prstGeom>
        </p:spPr>
        <p:txBody>
          <a:bodyPr lIns="91434" tIns="45717" rIns="91434" bIns="45717"/>
          <a:lstStyle/>
          <a:p>
            <a:pPr eaLnBrk="0" hangingPunct="0">
              <a:spcBef>
                <a:spcPct val="30000"/>
              </a:spcBef>
            </a:pPr>
            <a:endParaRPr lang="en-US" sz="1200" b="0">
              <a:solidFill>
                <a:schemeClr val="tx1"/>
              </a:solidFill>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87C9823-9D40-4006-B100-26641F7AF7AB}" type="slidenum">
              <a:rPr lang="en-US" smtClean="0"/>
              <a:pPr/>
              <a:t>42</a:t>
            </a:fld>
            <a:endParaRPr lang="en-US" smtClean="0"/>
          </a:p>
        </p:txBody>
      </p:sp>
      <p:sp>
        <p:nvSpPr>
          <p:cNvPr id="59395" name="Rectangle 7"/>
          <p:cNvSpPr txBox="1">
            <a:spLocks noGrp="1" noChangeArrowheads="1"/>
          </p:cNvSpPr>
          <p:nvPr/>
        </p:nvSpPr>
        <p:spPr bwMode="auto">
          <a:xfrm>
            <a:off x="3884613" y="8831180"/>
            <a:ext cx="2971800" cy="463616"/>
          </a:xfrm>
          <a:prstGeom prst="rect">
            <a:avLst/>
          </a:prstGeom>
          <a:noFill/>
          <a:ln w="9525">
            <a:noFill/>
            <a:miter lim="800000"/>
            <a:headEnd/>
            <a:tailEnd/>
          </a:ln>
        </p:spPr>
        <p:txBody>
          <a:bodyPr lIns="91426" tIns="45713" rIns="91426" bIns="45713" anchor="b"/>
          <a:lstStyle/>
          <a:p>
            <a:pPr algn="r" defTabSz="912813" eaLnBrk="0" hangingPunct="0"/>
            <a:fld id="{FB49859C-E4D5-4F1E-8AF6-9588F94BE908}" type="slidenum">
              <a:rPr lang="en-US" sz="1200"/>
              <a:pPr algn="r" defTabSz="912813" eaLnBrk="0" hangingPunct="0"/>
              <a:t>42</a:t>
            </a:fld>
            <a:endParaRPr lang="en-US" sz="1200"/>
          </a:p>
        </p:txBody>
      </p:sp>
      <p:sp>
        <p:nvSpPr>
          <p:cNvPr id="59396" name="Rectangle 2"/>
          <p:cNvSpPr>
            <a:spLocks noGrp="1" noRot="1" noChangeAspect="1" noChangeArrowheads="1" noTextEdit="1"/>
          </p:cNvSpPr>
          <p:nvPr>
            <p:ph type="sldImg"/>
          </p:nvPr>
        </p:nvSpPr>
        <p:spPr>
          <a:xfrm>
            <a:off x="1112838" y="698500"/>
            <a:ext cx="4641850" cy="3482975"/>
          </a:xfrm>
          <a:ln/>
        </p:spPr>
      </p:sp>
      <p:sp>
        <p:nvSpPr>
          <p:cNvPr id="59397" name="Text Box 6"/>
          <p:cNvSpPr txBox="1">
            <a:spLocks noChangeArrowheads="1"/>
          </p:cNvSpPr>
          <p:nvPr/>
        </p:nvSpPr>
        <p:spPr bwMode="auto">
          <a:xfrm>
            <a:off x="1944689" y="381802"/>
            <a:ext cx="2955925" cy="341697"/>
          </a:xfrm>
          <a:prstGeom prst="rect">
            <a:avLst/>
          </a:prstGeom>
          <a:noFill/>
          <a:ln w="9525" algn="ctr">
            <a:noFill/>
            <a:miter lim="800000"/>
            <a:headEnd/>
            <a:tailEnd/>
          </a:ln>
        </p:spPr>
        <p:txBody>
          <a:bodyPr lIns="90315" tIns="45158" rIns="90315" bIns="45158">
            <a:spAutoFit/>
          </a:bodyPr>
          <a:lstStyle/>
          <a:p>
            <a:pPr marL="338138" indent="-338138" algn="ctr">
              <a:spcBef>
                <a:spcPct val="30000"/>
              </a:spcBef>
            </a:pPr>
            <a:r>
              <a:rPr lang="en-CA" sz="1600"/>
              <a:t>Conclusion </a:t>
            </a:r>
            <a:endParaRPr lang="en-US" sz="1600"/>
          </a:p>
        </p:txBody>
      </p:sp>
      <p:sp>
        <p:nvSpPr>
          <p:cNvPr id="59398" name="Notes Placeholder 6"/>
          <p:cNvSpPr>
            <a:spLocks noGrp="1"/>
          </p:cNvSpPr>
          <p:nvPr/>
        </p:nvSpPr>
        <p:spPr bwMode="auto">
          <a:xfrm>
            <a:off x="685800" y="4414787"/>
            <a:ext cx="5486400" cy="4183781"/>
          </a:xfrm>
          <a:prstGeom prst="rect">
            <a:avLst/>
          </a:prstGeom>
        </p:spPr>
        <p:txBody>
          <a:bodyPr lIns="91434" tIns="45717" rIns="91434" bIns="45717"/>
          <a:lstStyle/>
          <a:p>
            <a:pPr eaLnBrk="0" hangingPunct="0">
              <a:spcBef>
                <a:spcPct val="30000"/>
              </a:spcBef>
            </a:pPr>
            <a:endParaRPr lang="en-US" sz="1200" b="0">
              <a:solidFill>
                <a:schemeClr val="tx1"/>
              </a:solidFill>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smtClean="0"/>
              <a:t>WHMIS 2015 has been developed to align more</a:t>
            </a:r>
            <a:r>
              <a:rPr lang="en-CA" sz="1000" baseline="0" dirty="0" smtClean="0"/>
              <a:t> closely with GHS and the US. Canada and the US have worked together to align their requirements to GHS.</a:t>
            </a:r>
          </a:p>
          <a:p>
            <a:r>
              <a:rPr lang="en-CA" sz="1000" baseline="0" dirty="0" smtClean="0"/>
              <a:t>For various reasons there are a few differences between Canada and the US (the legislative frameworks are slightly different and any changes adopted need to work with the legislation) – for example, Canada has the dual language requirements (English and French) for all supplier labels and safety data sheets. Whereas the US only requires the labels to be in English.</a:t>
            </a:r>
          </a:p>
          <a:p>
            <a:r>
              <a:rPr lang="en-US" sz="1000" dirty="0" smtClean="0"/>
              <a:t>The two major elements of GHS are:</a:t>
            </a:r>
          </a:p>
          <a:p>
            <a:r>
              <a:rPr lang="en-US" sz="1000" dirty="0" smtClean="0"/>
              <a:t>1. Classification of the hazards of chemicals according to the GHS rules:</a:t>
            </a:r>
          </a:p>
          <a:p>
            <a:r>
              <a:rPr lang="en-US" sz="1000" dirty="0" smtClean="0"/>
              <a:t>	GHS provides guidance on classifying pure chemicals and mixtures according to its criteria or rules.</a:t>
            </a:r>
          </a:p>
          <a:p>
            <a:r>
              <a:rPr lang="en-US" sz="1000" dirty="0" smtClean="0"/>
              <a:t>2. Communication of the hazards and precautionary information using Safety Data Sheets and labels:</a:t>
            </a:r>
          </a:p>
          <a:p>
            <a:r>
              <a:rPr lang="en-US" sz="1000" b="1" dirty="0" smtClean="0"/>
              <a:t>	Labels</a:t>
            </a:r>
            <a:r>
              <a:rPr lang="en-US" sz="1000" dirty="0" smtClean="0"/>
              <a:t> - With the GHS system, certain information will appear on the label. For example, the chemical identity may be required. Standardized hazard statements, signal words and symbols will appear on the label according to the classification of that chemical or mixture. Precautionary statements may also be required, if adopted by your regulatory authority.</a:t>
            </a:r>
          </a:p>
          <a:p>
            <a:r>
              <a:rPr lang="en-US" sz="1000" b="1" dirty="0" smtClean="0"/>
              <a:t>Safety Data Sheets (SDS)</a:t>
            </a:r>
            <a:r>
              <a:rPr lang="en-US" sz="1000" dirty="0" smtClean="0"/>
              <a:t> - The GHS SDS has 16 sections in a set order, and minimum information is prescribed.</a:t>
            </a:r>
          </a:p>
          <a:p>
            <a:r>
              <a:rPr lang="en-US" sz="1000" b="1" dirty="0" smtClean="0"/>
              <a:t>What are some key terms in the GHS Vocabulary?</a:t>
            </a:r>
          </a:p>
          <a:p>
            <a:r>
              <a:rPr lang="en-US" sz="1000" b="1" dirty="0" smtClean="0"/>
              <a:t>SDS</a:t>
            </a:r>
            <a:r>
              <a:rPr lang="en-US" sz="1000" dirty="0" smtClean="0"/>
              <a:t> - Safety Data Sheet. SDS is the term used by GHS for Material Safety Data Sheet (MSDS).</a:t>
            </a:r>
          </a:p>
          <a:p>
            <a:r>
              <a:rPr lang="en-US" sz="1000" b="1" dirty="0" smtClean="0"/>
              <a:t>Hazard group</a:t>
            </a:r>
            <a:r>
              <a:rPr lang="en-US" sz="1000" dirty="0" smtClean="0"/>
              <a:t> - While not given a formal definition, GHS divides hazards into three major groups - health, physical and environmental.</a:t>
            </a:r>
          </a:p>
          <a:p>
            <a:r>
              <a:rPr lang="en-US" sz="1000" b="1" dirty="0" smtClean="0"/>
              <a:t>Class</a:t>
            </a:r>
            <a:r>
              <a:rPr lang="en-US" sz="1000" dirty="0" smtClean="0"/>
              <a:t> - Class is the term used to describe the different types of hazards. For example, Gases under Pressure is an example of a class in the physical hazards group.</a:t>
            </a:r>
          </a:p>
          <a:p>
            <a:r>
              <a:rPr lang="en-US" sz="1000" b="1" dirty="0" smtClean="0"/>
              <a:t>Category</a:t>
            </a:r>
            <a:r>
              <a:rPr lang="en-US" sz="1000" dirty="0" smtClean="0"/>
              <a:t> - Category is the name used to describe the sub-sections of classes. For example, Self-Reactive Chemicals have 7 categories. Each category has rules or criteria to determine what chemicals are assigned to that category. Categories are assigned numbers (or letters) with category 1 (or A) being the most hazardous.</a:t>
            </a:r>
          </a:p>
          <a:p>
            <a:r>
              <a:rPr lang="en-US" sz="1000" b="1" dirty="0" smtClean="0"/>
              <a:t>Hazard Statement</a:t>
            </a:r>
            <a:r>
              <a:rPr lang="en-US" sz="1000" dirty="0" smtClean="0"/>
              <a:t> - For each category of a class, a standardized statement is used to describe the hazard. For example, the hazard statement for chemicals which meet the criteria for the class Self-heating substances and mixtures, Category 1 is Self-heating; may catch fire. This hazard statement would appear both on the label and on the SDS.</a:t>
            </a:r>
          </a:p>
          <a:p>
            <a:r>
              <a:rPr lang="en-US" sz="1000" b="1" dirty="0" smtClean="0"/>
              <a:t>Precautionary Statement</a:t>
            </a:r>
            <a:r>
              <a:rPr lang="en-US" sz="1000" dirty="0" smtClean="0"/>
              <a:t> - These statements are standardized phrases that describe the recommended steps to be taken to minimize or prevent adverse effects from exposure to or resulting from improper handling or storage of a hazardous product.</a:t>
            </a:r>
          </a:p>
          <a:p>
            <a:r>
              <a:rPr lang="en-US" sz="1000" b="1" dirty="0" smtClean="0"/>
              <a:t>Signal word </a:t>
            </a:r>
            <a:r>
              <a:rPr lang="en-US" sz="1000" dirty="0" smtClean="0"/>
              <a:t>- There are two signal words in the GHS system - Danger and Warning. These signal words are used to communicate the level of hazard on both the label and the SDS. The appropriate signal word to use is set out by the classification system. For example, the signal word for Self-heating substances and mixtures, Category 1 is Danger while Warning is used for the less serious Category 2. There are categories where no signal word is used.</a:t>
            </a:r>
          </a:p>
          <a:p>
            <a:r>
              <a:rPr lang="en-US" sz="1000" b="1" dirty="0" smtClean="0"/>
              <a:t>Pictogram</a:t>
            </a:r>
            <a:r>
              <a:rPr lang="en-US" sz="1000" dirty="0" smtClean="0"/>
              <a:t> - Pictogram refers to the GHS symbol on the label and SDS. Not all categories have a symbol associated with them.</a:t>
            </a:r>
          </a:p>
          <a:p>
            <a:endParaRPr lang="en-US" dirty="0" smtClean="0"/>
          </a:p>
          <a:p>
            <a:endParaRPr lang="en-CA" dirty="0"/>
          </a:p>
        </p:txBody>
      </p:sp>
      <p:sp>
        <p:nvSpPr>
          <p:cNvPr id="4" name="Slide Number Placeholder 3"/>
          <p:cNvSpPr>
            <a:spLocks noGrp="1"/>
          </p:cNvSpPr>
          <p:nvPr>
            <p:ph type="sldNum" sz="quarter" idx="10"/>
          </p:nvPr>
        </p:nvSpPr>
        <p:spPr/>
        <p:txBody>
          <a:bodyPr/>
          <a:lstStyle/>
          <a:p>
            <a:fld id="{93397694-8E34-450C-961A-B3539617CAA6}"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Verdana" pitchFamily="34" charset="0"/>
                <a:ea typeface="Verdana" pitchFamily="34" charset="0"/>
                <a:cs typeface="Verdana" pitchFamily="34" charset="0"/>
              </a:rPr>
              <a:t>GHS defines a third group, Environmental hazards. This group (and its classes) was not adopted in WHMIS 2015. However, you may see the environmental classes listed on labels and Safety Data Sheets (SDSs). </a:t>
            </a:r>
          </a:p>
          <a:p>
            <a:endParaRPr lang="en-US"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WHMIS 2015 allows inclusion of environmental hazard information.</a:t>
            </a:r>
          </a:p>
          <a:p>
            <a:endParaRPr lang="en-US" sz="1200" dirty="0" smtClean="0">
              <a:latin typeface="Verdana" pitchFamily="34" charset="0"/>
              <a:ea typeface="Verdana" pitchFamily="34" charset="0"/>
              <a:cs typeface="Verdana" pitchFamily="34" charset="0"/>
            </a:endParaRPr>
          </a:p>
          <a:p>
            <a:r>
              <a:rPr lang="en-US" b="1" dirty="0" smtClean="0"/>
              <a:t>Which products are not covered by WHMIS?</a:t>
            </a:r>
          </a:p>
          <a:p>
            <a:r>
              <a:rPr lang="en-US" dirty="0" smtClean="0"/>
              <a:t>The exclusions under WHMIS 2015 are:</a:t>
            </a:r>
          </a:p>
          <a:p>
            <a:r>
              <a:rPr lang="en-US" dirty="0" smtClean="0"/>
              <a:t>Explosives as defined in the </a:t>
            </a:r>
            <a:r>
              <a:rPr lang="en-US" i="1" dirty="0" smtClean="0"/>
              <a:t>Explosives Act</a:t>
            </a:r>
            <a:r>
              <a:rPr lang="en-US" dirty="0" smtClean="0"/>
              <a:t>.</a:t>
            </a:r>
          </a:p>
          <a:p>
            <a:r>
              <a:rPr lang="en-US" dirty="0" smtClean="0"/>
              <a:t>Cosmetic, device, drug or food as defined in the </a:t>
            </a:r>
            <a:r>
              <a:rPr lang="en-US" i="1" dirty="0" smtClean="0"/>
              <a:t>Food and Drugs Act</a:t>
            </a:r>
            <a:r>
              <a:rPr lang="en-US" dirty="0" smtClean="0"/>
              <a:t>.</a:t>
            </a:r>
          </a:p>
          <a:p>
            <a:r>
              <a:rPr lang="en-US" dirty="0" smtClean="0"/>
              <a:t>Pest control products as defined in the </a:t>
            </a:r>
            <a:r>
              <a:rPr lang="en-US" i="1" dirty="0" smtClean="0"/>
              <a:t>Pest Control Products Act</a:t>
            </a:r>
            <a:r>
              <a:rPr lang="en-US" dirty="0" smtClean="0"/>
              <a:t>.</a:t>
            </a:r>
          </a:p>
          <a:p>
            <a:r>
              <a:rPr lang="en-US" dirty="0" smtClean="0"/>
              <a:t>Consumer products as defined in the </a:t>
            </a:r>
            <a:r>
              <a:rPr lang="en-US" i="1" dirty="0" smtClean="0"/>
              <a:t>Canada Consumer Product Safety Act</a:t>
            </a:r>
            <a:r>
              <a:rPr lang="en-US" dirty="0" smtClean="0"/>
              <a:t>.</a:t>
            </a:r>
          </a:p>
          <a:p>
            <a:r>
              <a:rPr lang="en-US" dirty="0" smtClean="0"/>
              <a:t>Wood or products made of wood.</a:t>
            </a:r>
          </a:p>
          <a:p>
            <a:r>
              <a:rPr lang="en-US" dirty="0" smtClean="0"/>
              <a:t>Nuclear substances within the meaning of the </a:t>
            </a:r>
            <a:r>
              <a:rPr lang="en-US" i="1" dirty="0" smtClean="0"/>
              <a:t>Nuclear Safety and Control Act</a:t>
            </a:r>
            <a:r>
              <a:rPr lang="en-US" dirty="0" smtClean="0"/>
              <a:t>, that are radioactive.</a:t>
            </a:r>
          </a:p>
          <a:p>
            <a:r>
              <a:rPr lang="en-US" dirty="0" smtClean="0"/>
              <a:t>Hazardous waste being a hazardous product that is sold for recycling or recovery and is intended for disposal.</a:t>
            </a:r>
          </a:p>
          <a:p>
            <a:r>
              <a:rPr lang="en-US" dirty="0" smtClean="0"/>
              <a:t>Tobacco and tobacco products as defined in the </a:t>
            </a:r>
            <a:r>
              <a:rPr lang="en-US" i="1" dirty="0" smtClean="0"/>
              <a:t>Tobacco Act</a:t>
            </a:r>
            <a:r>
              <a:rPr lang="en-US" dirty="0" smtClean="0"/>
              <a:t>.</a:t>
            </a:r>
          </a:p>
          <a:p>
            <a:r>
              <a:rPr lang="en-US" dirty="0" smtClean="0"/>
              <a:t>Manufactured articles.</a:t>
            </a:r>
          </a:p>
          <a:p>
            <a:r>
              <a:rPr lang="en-US" dirty="0" smtClean="0"/>
              <a:t>Many of these products are covered under other legislation. Note that while a product may be exempt from the requirement to have a WHMIS label and SDS, employers must still provide education and training on health effects, safe use, and storage.</a:t>
            </a:r>
          </a:p>
        </p:txBody>
      </p:sp>
      <p:sp>
        <p:nvSpPr>
          <p:cNvPr id="4" name="Slide Number Placeholder 3"/>
          <p:cNvSpPr>
            <a:spLocks noGrp="1"/>
          </p:cNvSpPr>
          <p:nvPr>
            <p:ph type="sldNum" sz="quarter" idx="10"/>
          </p:nvPr>
        </p:nvSpPr>
        <p:spPr/>
        <p:txBody>
          <a:bodyPr/>
          <a:lstStyle/>
          <a:p>
            <a:fld id="{93397694-8E34-450C-961A-B3539617CAA6}"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smtClean="0">
                <a:latin typeface="Verdana" pitchFamily="34" charset="0"/>
                <a:ea typeface="Verdana" pitchFamily="34" charset="0"/>
                <a:cs typeface="Verdana" pitchFamily="34" charset="0"/>
              </a:rPr>
              <a:t>Most hazard classes are common to GHS, and will be used worldwide by all countries that have adopted GHS. </a:t>
            </a:r>
            <a:br>
              <a:rPr lang="en-US" sz="1200" dirty="0" smtClean="0">
                <a:latin typeface="Verdana" pitchFamily="34" charset="0"/>
                <a:ea typeface="Verdana" pitchFamily="34" charset="0"/>
                <a:cs typeface="Verdana" pitchFamily="34" charset="0"/>
              </a:rPr>
            </a:br>
            <a:r>
              <a:rPr lang="en-US" sz="1200" dirty="0" smtClean="0">
                <a:latin typeface="Verdana" pitchFamily="34" charset="0"/>
                <a:ea typeface="Verdana" pitchFamily="34" charset="0"/>
                <a:cs typeface="Verdana" pitchFamily="34" charset="0"/>
              </a:rPr>
              <a:t>Some hazard classes are specific to WHMIS 2015.</a:t>
            </a:r>
            <a:endParaRPr lang="en-CA"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Note: GHS also defines an Explosive class and the Environmental Hazards group (not mandatory). </a:t>
            </a:r>
          </a:p>
          <a:p>
            <a:r>
              <a:rPr lang="en-US" sz="1200" dirty="0" smtClean="0">
                <a:latin typeface="Verdana" pitchFamily="34" charset="0"/>
                <a:ea typeface="Verdana" pitchFamily="34" charset="0"/>
                <a:cs typeface="Verdana" pitchFamily="34" charset="0"/>
              </a:rPr>
              <a:t>The WHMIS regulations do not currently include the Explosives hazard class. Explosives are covered by other legislation in Canada.</a:t>
            </a:r>
            <a:endParaRPr lang="en-CA" sz="1200" dirty="0" smtClean="0">
              <a:latin typeface="Verdana" pitchFamily="34" charset="0"/>
              <a:ea typeface="Verdana" pitchFamily="34" charset="0"/>
              <a:cs typeface="Verdana" pitchFamily="34" charset="0"/>
            </a:endParaRPr>
          </a:p>
          <a:p>
            <a:endParaRPr lang="en-CA" dirty="0" smtClean="0"/>
          </a:p>
          <a:p>
            <a:endParaRPr lang="en-CA" b="1" dirty="0" smtClean="0"/>
          </a:p>
          <a:p>
            <a:r>
              <a:rPr lang="en-CA" b="1" dirty="0" smtClean="0"/>
              <a:t>Physical Hazards </a:t>
            </a:r>
            <a:endParaRPr lang="en-CA" dirty="0" smtClean="0"/>
          </a:p>
          <a:p>
            <a:r>
              <a:rPr lang="en-CA" dirty="0" smtClean="0"/>
              <a:t>Flammable gases </a:t>
            </a:r>
          </a:p>
          <a:p>
            <a:r>
              <a:rPr lang="en-CA" dirty="0" smtClean="0"/>
              <a:t>Flammable aerosols </a:t>
            </a:r>
          </a:p>
          <a:p>
            <a:r>
              <a:rPr lang="en-CA" dirty="0" smtClean="0"/>
              <a:t>Oxidizing gases </a:t>
            </a:r>
          </a:p>
          <a:p>
            <a:r>
              <a:rPr lang="en-CA" dirty="0" smtClean="0"/>
              <a:t>Gases under pressure </a:t>
            </a:r>
          </a:p>
          <a:p>
            <a:r>
              <a:rPr lang="en-CA" dirty="0" smtClean="0"/>
              <a:t>Flammable liquids </a:t>
            </a:r>
          </a:p>
          <a:p>
            <a:r>
              <a:rPr lang="en-CA" dirty="0" smtClean="0"/>
              <a:t>Flammable solids </a:t>
            </a:r>
          </a:p>
          <a:p>
            <a:r>
              <a:rPr lang="en-CA" dirty="0" smtClean="0"/>
              <a:t>Self-reactive substances and mixtures </a:t>
            </a:r>
          </a:p>
          <a:p>
            <a:r>
              <a:rPr lang="en-CA" dirty="0" err="1" smtClean="0"/>
              <a:t>Pyrophoric</a:t>
            </a:r>
            <a:r>
              <a:rPr lang="en-CA" dirty="0" smtClean="0"/>
              <a:t> liquids </a:t>
            </a:r>
          </a:p>
          <a:p>
            <a:r>
              <a:rPr lang="en-CA" dirty="0" err="1" smtClean="0"/>
              <a:t>Pyrophoric</a:t>
            </a:r>
            <a:r>
              <a:rPr lang="en-CA" dirty="0" smtClean="0"/>
              <a:t> solids </a:t>
            </a:r>
          </a:p>
          <a:p>
            <a:r>
              <a:rPr lang="en-CA" dirty="0" smtClean="0"/>
              <a:t>Self-heating substances and mixtures </a:t>
            </a:r>
          </a:p>
          <a:p>
            <a:r>
              <a:rPr lang="en-CA" dirty="0" smtClean="0"/>
              <a:t>Substances and mixtures which, in contact with water, emit flammable gases </a:t>
            </a:r>
          </a:p>
          <a:p>
            <a:r>
              <a:rPr lang="en-CA" dirty="0" smtClean="0"/>
              <a:t>Oxidizing liquids </a:t>
            </a:r>
          </a:p>
          <a:p>
            <a:r>
              <a:rPr lang="en-CA" dirty="0" smtClean="0"/>
              <a:t>Oxidizing solids </a:t>
            </a:r>
          </a:p>
          <a:p>
            <a:r>
              <a:rPr lang="en-CA" dirty="0" smtClean="0"/>
              <a:t>Organic peroxides </a:t>
            </a:r>
          </a:p>
          <a:p>
            <a:r>
              <a:rPr lang="en-CA" dirty="0" smtClean="0"/>
              <a:t>Corrosive to metals</a:t>
            </a:r>
          </a:p>
          <a:p>
            <a:r>
              <a:rPr lang="en-CA" dirty="0" smtClean="0"/>
              <a:t>Combustible dusts </a:t>
            </a:r>
          </a:p>
          <a:p>
            <a:r>
              <a:rPr lang="en-CA" dirty="0" smtClean="0"/>
              <a:t>Simple </a:t>
            </a:r>
            <a:r>
              <a:rPr lang="en-CA" dirty="0" err="1" smtClean="0"/>
              <a:t>asphyxiants</a:t>
            </a:r>
            <a:r>
              <a:rPr lang="en-CA" dirty="0" smtClean="0"/>
              <a:t> </a:t>
            </a:r>
          </a:p>
          <a:p>
            <a:r>
              <a:rPr lang="en-CA" dirty="0" err="1" smtClean="0"/>
              <a:t>Pyrophoric</a:t>
            </a:r>
            <a:r>
              <a:rPr lang="en-CA" dirty="0" smtClean="0"/>
              <a:t> gases </a:t>
            </a:r>
          </a:p>
          <a:p>
            <a:r>
              <a:rPr lang="en-CA" dirty="0" smtClean="0"/>
              <a:t>Physical hazards not otherwise classified</a:t>
            </a:r>
          </a:p>
          <a:p>
            <a:r>
              <a:rPr lang="en-CA" b="1" dirty="0" smtClean="0"/>
              <a:t>Health Hazards </a:t>
            </a:r>
            <a:endParaRPr lang="en-CA" dirty="0" smtClean="0"/>
          </a:p>
          <a:p>
            <a:r>
              <a:rPr lang="en-CA" dirty="0" smtClean="0"/>
              <a:t>Acute toxicity </a:t>
            </a:r>
          </a:p>
          <a:p>
            <a:r>
              <a:rPr lang="en-CA" dirty="0" smtClean="0"/>
              <a:t>Skin corrosion/irritation </a:t>
            </a:r>
          </a:p>
          <a:p>
            <a:r>
              <a:rPr lang="en-CA" dirty="0" smtClean="0"/>
              <a:t>Serious eye damage/eye irritation </a:t>
            </a:r>
          </a:p>
          <a:p>
            <a:r>
              <a:rPr lang="en-CA" dirty="0" smtClean="0"/>
              <a:t>Respiratory or skin sensitization </a:t>
            </a:r>
          </a:p>
          <a:p>
            <a:r>
              <a:rPr lang="en-CA" dirty="0" smtClean="0"/>
              <a:t>Germ cell </a:t>
            </a:r>
            <a:r>
              <a:rPr lang="en-CA" dirty="0" err="1" smtClean="0"/>
              <a:t>mutagenicity</a:t>
            </a:r>
            <a:r>
              <a:rPr lang="en-CA" dirty="0" smtClean="0"/>
              <a:t> </a:t>
            </a:r>
          </a:p>
          <a:p>
            <a:r>
              <a:rPr lang="en-CA" dirty="0" smtClean="0"/>
              <a:t>Carcinogenicity </a:t>
            </a:r>
          </a:p>
          <a:p>
            <a:r>
              <a:rPr lang="en-CA" dirty="0" smtClean="0"/>
              <a:t>Reproductive toxicity </a:t>
            </a:r>
          </a:p>
          <a:p>
            <a:r>
              <a:rPr lang="en-CA" dirty="0" smtClean="0"/>
              <a:t>Specific target organ toxicity – single exposure </a:t>
            </a:r>
          </a:p>
          <a:p>
            <a:r>
              <a:rPr lang="en-CA" dirty="0" smtClean="0"/>
              <a:t>Specific target organ toxicity – repeated exposure </a:t>
            </a:r>
          </a:p>
          <a:p>
            <a:r>
              <a:rPr lang="en-CA" dirty="0" smtClean="0"/>
              <a:t>Aspiration hazard</a:t>
            </a:r>
          </a:p>
          <a:p>
            <a:r>
              <a:rPr lang="en-CA" dirty="0" err="1" smtClean="0"/>
              <a:t>Biohazardous</a:t>
            </a:r>
            <a:r>
              <a:rPr lang="en-CA" dirty="0" smtClean="0"/>
              <a:t> infectious materials </a:t>
            </a:r>
          </a:p>
          <a:p>
            <a:r>
              <a:rPr lang="en-CA" dirty="0" smtClean="0"/>
              <a:t>Health hazards not otherwise classified</a:t>
            </a:r>
          </a:p>
          <a:p>
            <a:endParaRPr lang="en-US" sz="12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93397694-8E34-450C-961A-B3539617CAA6}"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Each hazard class contains at least one category. The hazard categories are assigned a number (e.g., 1, 2, etc.) Categories may also be called "types". Types are assigned an alphabetical letter (e.g., A, B, etc.). In a few cases, sub-categories are also specified. Subcategories are identified with a number and a letter (e.g., 1A and 1B). </a:t>
            </a:r>
          </a:p>
          <a:p>
            <a:r>
              <a:rPr lang="en-US" dirty="0" smtClean="0"/>
              <a:t>Some hazard classes have only one category (e.g., corrosive to metals), others may have two categories (e.g., carcinogenicity (cancer)) or three categories (e.g., oxidizing liquids). There are a few hazard classes with five or more categories (e.g., organic peroxides).</a:t>
            </a:r>
          </a:p>
          <a:p>
            <a:r>
              <a:rPr lang="en-US" dirty="0" smtClean="0"/>
              <a:t>The category tells you about how hazardous the product is (that is, the severity of hazard).</a:t>
            </a:r>
          </a:p>
          <a:p>
            <a:r>
              <a:rPr lang="en-US" dirty="0" smtClean="0"/>
              <a:t>Category 1 is always the greatest level of hazard (that is, it is the most hazardous within that class). If Category 1 is further divided, Category 1A within the same hazard class is a greater hazard than category 1B.</a:t>
            </a:r>
          </a:p>
          <a:p>
            <a:r>
              <a:rPr lang="en-US" dirty="0" smtClean="0"/>
              <a:t>Category 2 within the same hazard class is more hazardous than category 3, and so on. </a:t>
            </a:r>
          </a:p>
          <a:p>
            <a:r>
              <a:rPr lang="en-US" dirty="0" smtClean="0"/>
              <a:t>There are a few exceptions to this rule. For example, for the Gases under pressure hazard class, the hazard categories are "Compressed gas", "Liquefied gas", "Refrigerated liquefied gas" and "Dissolved gas". These classes relate to the physical state of the gas when packaged and do not describe the degree of hazard. </a:t>
            </a:r>
          </a:p>
          <a:p>
            <a:r>
              <a:rPr lang="en-US" dirty="0" smtClean="0"/>
              <a:t>In addition, the Reproductive Toxicity hazard class has a separate category called "Effects on or via lactation". "Effects on or via lactation" was not assigned a specific numbered category. Reproductive toxicity also has Categories 1 and 2 which relate to effects on fertility and/or the unborn child. Effects on or via lactation is considered a different, but related hazard within the Reproductive toxicity class. </a:t>
            </a:r>
          </a:p>
          <a:p>
            <a:r>
              <a:rPr lang="en-US" dirty="0" smtClean="0"/>
              <a:t>Where a ‘Type’ definition is used instead of a category number, ‘A’ poses the highest level of hazard.</a:t>
            </a:r>
          </a:p>
        </p:txBody>
      </p:sp>
      <p:sp>
        <p:nvSpPr>
          <p:cNvPr id="4" name="Slide Number Placeholder 3"/>
          <p:cNvSpPr>
            <a:spLocks noGrp="1"/>
          </p:cNvSpPr>
          <p:nvPr>
            <p:ph type="sldNum" sz="quarter" idx="10"/>
          </p:nvPr>
        </p:nvSpPr>
        <p:spPr/>
        <p:txBody>
          <a:bodyPr/>
          <a:lstStyle/>
          <a:p>
            <a:fld id="{93397694-8E34-450C-961A-B3539617CAA6}"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dirty="0" smtClean="0">
                <a:latin typeface="Verdana" pitchFamily="34" charset="0"/>
                <a:ea typeface="Verdana" pitchFamily="34" charset="0"/>
                <a:cs typeface="Verdana" pitchFamily="34" charset="0"/>
              </a:rPr>
              <a:t>Most hazard classes are common to GHS, and will be used worldwide by all countries that have adopted GHS. </a:t>
            </a:r>
            <a:br>
              <a:rPr lang="en-US" sz="1200" dirty="0" smtClean="0">
                <a:latin typeface="Verdana" pitchFamily="34" charset="0"/>
                <a:ea typeface="Verdana" pitchFamily="34" charset="0"/>
                <a:cs typeface="Verdana" pitchFamily="34" charset="0"/>
              </a:rPr>
            </a:br>
            <a:r>
              <a:rPr lang="en-US" sz="1200" dirty="0" smtClean="0">
                <a:latin typeface="Verdana" pitchFamily="34" charset="0"/>
                <a:ea typeface="Verdana" pitchFamily="34" charset="0"/>
                <a:cs typeface="Verdana" pitchFamily="34" charset="0"/>
              </a:rPr>
              <a:t>Some hazard classes are specific to WHMIS 2015.</a:t>
            </a:r>
            <a:endParaRPr lang="en-CA" sz="1200" dirty="0" smtClean="0">
              <a:latin typeface="Verdana" pitchFamily="34" charset="0"/>
              <a:ea typeface="Verdana" pitchFamily="34" charset="0"/>
              <a:cs typeface="Verdana" pitchFamily="34" charset="0"/>
            </a:endParaRPr>
          </a:p>
          <a:p>
            <a:r>
              <a:rPr lang="en-US" sz="1200" dirty="0" smtClean="0">
                <a:latin typeface="Verdana" pitchFamily="34" charset="0"/>
                <a:ea typeface="Verdana" pitchFamily="34" charset="0"/>
                <a:cs typeface="Verdana" pitchFamily="34" charset="0"/>
              </a:rPr>
              <a:t>Note: GHS also defines an Explosive class and the Environmental Hazards group (not mandatory). </a:t>
            </a:r>
          </a:p>
          <a:p>
            <a:r>
              <a:rPr lang="en-US" sz="1200" dirty="0" smtClean="0">
                <a:latin typeface="Verdana" pitchFamily="34" charset="0"/>
                <a:ea typeface="Verdana" pitchFamily="34" charset="0"/>
                <a:cs typeface="Verdana" pitchFamily="34" charset="0"/>
              </a:rPr>
              <a:t>The WHMIS regulations do not currently include the Explosives hazard class. Explosives are covered by other legislation in Canada.</a:t>
            </a:r>
            <a:endParaRPr lang="en-CA" sz="1200" dirty="0" smtClean="0">
              <a:latin typeface="Verdana" pitchFamily="34" charset="0"/>
              <a:ea typeface="Verdana" pitchFamily="34" charset="0"/>
              <a:cs typeface="Verdana" pitchFamily="34" charset="0"/>
            </a:endParaRPr>
          </a:p>
          <a:p>
            <a:endParaRPr lang="en-CA" dirty="0" smtClean="0"/>
          </a:p>
          <a:p>
            <a:endParaRPr lang="en-CA" b="1" dirty="0" smtClean="0"/>
          </a:p>
          <a:p>
            <a:r>
              <a:rPr lang="en-CA" b="1" dirty="0" smtClean="0"/>
              <a:t>Physical Hazards </a:t>
            </a:r>
            <a:endParaRPr lang="en-CA" dirty="0" smtClean="0"/>
          </a:p>
          <a:p>
            <a:r>
              <a:rPr lang="en-CA" dirty="0" smtClean="0"/>
              <a:t>Flammable gases </a:t>
            </a:r>
          </a:p>
          <a:p>
            <a:r>
              <a:rPr lang="en-CA" dirty="0" smtClean="0"/>
              <a:t>Flammable aerosols </a:t>
            </a:r>
          </a:p>
          <a:p>
            <a:r>
              <a:rPr lang="en-CA" dirty="0" smtClean="0"/>
              <a:t>Oxidizing gases </a:t>
            </a:r>
          </a:p>
          <a:p>
            <a:r>
              <a:rPr lang="en-CA" dirty="0" smtClean="0"/>
              <a:t>Gases under pressure </a:t>
            </a:r>
          </a:p>
          <a:p>
            <a:r>
              <a:rPr lang="en-CA" dirty="0" smtClean="0"/>
              <a:t>Flammable liquids </a:t>
            </a:r>
          </a:p>
          <a:p>
            <a:r>
              <a:rPr lang="en-CA" dirty="0" smtClean="0"/>
              <a:t>Flammable solids </a:t>
            </a:r>
          </a:p>
          <a:p>
            <a:r>
              <a:rPr lang="en-CA" dirty="0" smtClean="0"/>
              <a:t>Self-reactive substances and mixtures </a:t>
            </a:r>
          </a:p>
          <a:p>
            <a:r>
              <a:rPr lang="en-CA" dirty="0" err="1" smtClean="0"/>
              <a:t>Pyrophoric</a:t>
            </a:r>
            <a:r>
              <a:rPr lang="en-CA" dirty="0" smtClean="0"/>
              <a:t> liquids </a:t>
            </a:r>
          </a:p>
          <a:p>
            <a:r>
              <a:rPr lang="en-CA" dirty="0" err="1" smtClean="0"/>
              <a:t>Pyrophoric</a:t>
            </a:r>
            <a:r>
              <a:rPr lang="en-CA" dirty="0" smtClean="0"/>
              <a:t> solids </a:t>
            </a:r>
          </a:p>
          <a:p>
            <a:r>
              <a:rPr lang="en-CA" dirty="0" smtClean="0"/>
              <a:t>Self-heating substances and mixtures </a:t>
            </a:r>
          </a:p>
          <a:p>
            <a:r>
              <a:rPr lang="en-CA" dirty="0" smtClean="0"/>
              <a:t>Substances and mixtures which, in contact with water, emit flammable gases </a:t>
            </a:r>
          </a:p>
          <a:p>
            <a:r>
              <a:rPr lang="en-CA" dirty="0" smtClean="0"/>
              <a:t>Oxidizing liquids </a:t>
            </a:r>
          </a:p>
          <a:p>
            <a:r>
              <a:rPr lang="en-CA" dirty="0" smtClean="0"/>
              <a:t>Oxidizing solids </a:t>
            </a:r>
          </a:p>
          <a:p>
            <a:r>
              <a:rPr lang="en-CA" dirty="0" smtClean="0"/>
              <a:t>Organic peroxides </a:t>
            </a:r>
          </a:p>
          <a:p>
            <a:r>
              <a:rPr lang="en-CA" dirty="0" smtClean="0"/>
              <a:t>Corrosive to metals</a:t>
            </a:r>
          </a:p>
          <a:p>
            <a:r>
              <a:rPr lang="en-CA" dirty="0" smtClean="0"/>
              <a:t>Combustible dusts </a:t>
            </a:r>
          </a:p>
          <a:p>
            <a:r>
              <a:rPr lang="en-CA" dirty="0" smtClean="0"/>
              <a:t>Simple </a:t>
            </a:r>
            <a:r>
              <a:rPr lang="en-CA" dirty="0" err="1" smtClean="0"/>
              <a:t>asphyxiants</a:t>
            </a:r>
            <a:r>
              <a:rPr lang="en-CA" dirty="0" smtClean="0"/>
              <a:t> </a:t>
            </a:r>
          </a:p>
          <a:p>
            <a:r>
              <a:rPr lang="en-CA" dirty="0" err="1" smtClean="0"/>
              <a:t>Pyrophoric</a:t>
            </a:r>
            <a:r>
              <a:rPr lang="en-CA" dirty="0" smtClean="0"/>
              <a:t> gases </a:t>
            </a:r>
          </a:p>
          <a:p>
            <a:r>
              <a:rPr lang="en-CA" dirty="0" smtClean="0"/>
              <a:t>Physical hazards not otherwise classified</a:t>
            </a:r>
          </a:p>
          <a:p>
            <a:r>
              <a:rPr lang="en-CA" b="1" dirty="0" smtClean="0"/>
              <a:t>Health Hazards </a:t>
            </a:r>
            <a:endParaRPr lang="en-CA" dirty="0" smtClean="0"/>
          </a:p>
          <a:p>
            <a:r>
              <a:rPr lang="en-CA" dirty="0" smtClean="0"/>
              <a:t>Acute toxicity </a:t>
            </a:r>
          </a:p>
          <a:p>
            <a:r>
              <a:rPr lang="en-CA" dirty="0" smtClean="0"/>
              <a:t>Skin corrosion/irritation </a:t>
            </a:r>
          </a:p>
          <a:p>
            <a:r>
              <a:rPr lang="en-CA" dirty="0" smtClean="0"/>
              <a:t>Serious eye damage/eye irritation </a:t>
            </a:r>
          </a:p>
          <a:p>
            <a:r>
              <a:rPr lang="en-CA" dirty="0" smtClean="0"/>
              <a:t>Respiratory or skin sensitization </a:t>
            </a:r>
          </a:p>
          <a:p>
            <a:r>
              <a:rPr lang="en-CA" dirty="0" smtClean="0"/>
              <a:t>Germ cell </a:t>
            </a:r>
            <a:r>
              <a:rPr lang="en-CA" dirty="0" err="1" smtClean="0"/>
              <a:t>mutagenicity</a:t>
            </a:r>
            <a:r>
              <a:rPr lang="en-CA" dirty="0" smtClean="0"/>
              <a:t> </a:t>
            </a:r>
          </a:p>
          <a:p>
            <a:r>
              <a:rPr lang="en-CA" dirty="0" smtClean="0"/>
              <a:t>Carcinogenicity </a:t>
            </a:r>
          </a:p>
          <a:p>
            <a:r>
              <a:rPr lang="en-CA" dirty="0" smtClean="0"/>
              <a:t>Reproductive toxicity </a:t>
            </a:r>
          </a:p>
          <a:p>
            <a:r>
              <a:rPr lang="en-CA" dirty="0" smtClean="0"/>
              <a:t>Specific target organ toxicity – single exposure </a:t>
            </a:r>
          </a:p>
          <a:p>
            <a:r>
              <a:rPr lang="en-CA" dirty="0" smtClean="0"/>
              <a:t>Specific target organ toxicity – repeated exposure </a:t>
            </a:r>
          </a:p>
          <a:p>
            <a:r>
              <a:rPr lang="en-CA" dirty="0" smtClean="0"/>
              <a:t>Aspiration hazard</a:t>
            </a:r>
          </a:p>
          <a:p>
            <a:r>
              <a:rPr lang="en-CA" dirty="0" err="1" smtClean="0"/>
              <a:t>Biohazardous</a:t>
            </a:r>
            <a:r>
              <a:rPr lang="en-CA" dirty="0" smtClean="0"/>
              <a:t> infectious materials </a:t>
            </a:r>
          </a:p>
          <a:p>
            <a:r>
              <a:rPr lang="en-CA" dirty="0" smtClean="0"/>
              <a:t>Health hazards not otherwise classified</a:t>
            </a:r>
          </a:p>
          <a:p>
            <a:endParaRPr lang="en-US" sz="1200" dirty="0" smtClean="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93397694-8E34-450C-961A-B3539617CAA6}"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pic>
        <p:nvPicPr>
          <p:cNvPr id="11" name="Picture 10" descr="powerpoint_wsbc_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21354" y="6358371"/>
            <a:ext cx="1579974" cy="307847"/>
          </a:xfrm>
          <a:prstGeom prst="rect">
            <a:avLst/>
          </a:prstGeom>
        </p:spPr>
      </p:pic>
      <p:sp>
        <p:nvSpPr>
          <p:cNvPr id="12" name="Title 11"/>
          <p:cNvSpPr>
            <a:spLocks noGrp="1"/>
          </p:cNvSpPr>
          <p:nvPr>
            <p:ph type="title" hasCustomPrompt="1"/>
          </p:nvPr>
        </p:nvSpPr>
        <p:spPr>
          <a:xfrm>
            <a:off x="457201" y="2160492"/>
            <a:ext cx="8229600" cy="1025525"/>
          </a:xfrm>
        </p:spPr>
        <p:txBody>
          <a:bodyPr anchor="t"/>
          <a:lstStyle>
            <a:lvl1pPr>
              <a:defRPr>
                <a:solidFill>
                  <a:srgbClr val="353436"/>
                </a:solidFill>
              </a:defRPr>
            </a:lvl1pPr>
          </a:lstStyle>
          <a:p>
            <a:r>
              <a:rPr lang="en-CA" dirty="0" smtClean="0"/>
              <a:t>Click to insert title</a:t>
            </a:r>
            <a:endParaRPr lang="en-US" dirty="0"/>
          </a:p>
        </p:txBody>
      </p:sp>
      <p:sp>
        <p:nvSpPr>
          <p:cNvPr id="17" name="Text Placeholder 16"/>
          <p:cNvSpPr>
            <a:spLocks noGrp="1"/>
          </p:cNvSpPr>
          <p:nvPr>
            <p:ph type="body" sz="quarter" idx="10" hasCustomPrompt="1"/>
          </p:nvPr>
        </p:nvSpPr>
        <p:spPr>
          <a:xfrm>
            <a:off x="457200" y="3373439"/>
            <a:ext cx="8229600" cy="1198562"/>
          </a:xfrm>
        </p:spPr>
        <p:txBody>
          <a:bodyPr/>
          <a:lstStyle>
            <a:lvl1pPr marL="0" indent="0" algn="l">
              <a:buNone/>
              <a:defRPr sz="25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CA" dirty="0" smtClean="0"/>
              <a:t>Click to insert subtitle</a:t>
            </a:r>
          </a:p>
        </p:txBody>
      </p:sp>
      <p:sp>
        <p:nvSpPr>
          <p:cNvPr id="8" name="Text Placeholder 7"/>
          <p:cNvSpPr>
            <a:spLocks noGrp="1"/>
          </p:cNvSpPr>
          <p:nvPr>
            <p:ph type="body" sz="quarter" idx="12" hasCustomPrompt="1"/>
          </p:nvPr>
        </p:nvSpPr>
        <p:spPr>
          <a:xfrm>
            <a:off x="457199" y="4733637"/>
            <a:ext cx="3710709" cy="1050636"/>
          </a:xfrm>
        </p:spPr>
        <p:txBody>
          <a:bodyPr/>
          <a:lstStyle>
            <a:lvl1pPr marL="0" indent="0">
              <a:buNone/>
              <a:defRPr baseline="0">
                <a:solidFill>
                  <a:srgbClr val="776E64"/>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insert date</a:t>
            </a:r>
          </a:p>
        </p:txBody>
      </p:sp>
      <p:pic>
        <p:nvPicPr>
          <p:cNvPr id="6" name="Picture 5" descr="powerpoint_wsbc_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21354" y="6358371"/>
            <a:ext cx="1579974" cy="307847"/>
          </a:xfrm>
          <a:prstGeom prst="rect">
            <a:avLst/>
          </a:prstGeom>
        </p:spPr>
      </p:pic>
      <p:pic>
        <p:nvPicPr>
          <p:cNvPr id="7" name="Picture 6" descr="powerpoint_wsbc_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21354" y="6358371"/>
            <a:ext cx="1579974" cy="307847"/>
          </a:xfrm>
          <a:prstGeom prst="rect">
            <a:avLst/>
          </a:prstGeom>
        </p:spPr>
      </p:pic>
      <p:pic>
        <p:nvPicPr>
          <p:cNvPr id="9" name="Picture 8" descr="powerpoint_wsbc_logo.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21354" y="6358371"/>
            <a:ext cx="1579974" cy="3078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slide 2">
    <p:bg>
      <p:bgPr>
        <a:solidFill>
          <a:schemeClr val="bg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accent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339752" y="4653136"/>
            <a:ext cx="6211416" cy="1025525"/>
          </a:xfrm>
        </p:spPr>
        <p:txBody>
          <a:bodyPr/>
          <a:lstStyle>
            <a:lvl1pPr algn="r">
              <a:defRPr baseline="0">
                <a:solidFill>
                  <a:schemeClr val="accent1"/>
                </a:solidFill>
              </a:defRPr>
            </a:lvl1pPr>
          </a:lstStyle>
          <a:p>
            <a:r>
              <a:rPr lang="en-CA" dirty="0" smtClean="0"/>
              <a:t>Click to insert section title</a:t>
            </a:r>
            <a:endParaRPr lang="en-US" dirty="0"/>
          </a:p>
        </p:txBody>
      </p:sp>
    </p:spTree>
    <p:extLst>
      <p:ext uri="{BB962C8B-B14F-4D97-AF65-F5344CB8AC3E}">
        <p14:creationId xmlns="" xmlns:p14="http://schemas.microsoft.com/office/powerpoint/2010/main" val="288360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Blank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Welcome slide">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7620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Course title — </a:t>
            </a:r>
          </a:p>
          <a:p>
            <a:pPr lvl="0"/>
            <a:r>
              <a:rPr lang="en-US" dirty="0" smtClean="0"/>
              <a:t>Lesson title </a:t>
            </a:r>
          </a:p>
          <a:p>
            <a:pPr lvl="0"/>
            <a:endParaRPr lang="en-US" dirty="0" smtClean="0"/>
          </a:p>
        </p:txBody>
      </p:sp>
      <p:sp>
        <p:nvSpPr>
          <p:cNvPr id="12" name="Text Placeholder 7"/>
          <p:cNvSpPr>
            <a:spLocks noGrp="1"/>
          </p:cNvSpPr>
          <p:nvPr>
            <p:ph type="body" sz="quarter" idx="12" hasCustomPrompt="1"/>
          </p:nvPr>
        </p:nvSpPr>
        <p:spPr>
          <a:xfrm>
            <a:off x="914400" y="3581400"/>
            <a:ext cx="5486400" cy="1676400"/>
          </a:xfrm>
          <a:prstGeom prst="rect">
            <a:avLst/>
          </a:prstGeom>
        </p:spPr>
        <p:txBody>
          <a:bodyPr/>
          <a:lstStyle>
            <a:lvl1pPr>
              <a:buFont typeface="Wingdings" pitchFamily="2" charset="2"/>
              <a:buChar char="§"/>
              <a:defRPr sz="1600" baseline="0">
                <a:latin typeface="Verdana" pitchFamily="34" charset="0"/>
              </a:defRPr>
            </a:lvl1pPr>
            <a:lvl2pPr>
              <a:buFont typeface="Wingdings" pitchFamily="2" charset="2"/>
              <a:buChar char="Ø"/>
              <a:defRPr sz="1600" baseline="0">
                <a:latin typeface="Verdana" pitchFamily="34" charset="0"/>
              </a:defRPr>
            </a:lvl2pPr>
            <a:lvl3pPr>
              <a:buFont typeface="Arial" pitchFamily="34" charset="0"/>
              <a:buNone/>
              <a:defRPr sz="1800">
                <a:latin typeface="Articulate" pitchFamily="2" charset="0"/>
              </a:defRPr>
            </a:lvl3pPr>
            <a:lvl4pPr>
              <a:buFont typeface="Arial" pitchFamily="34" charset="0"/>
              <a:buNone/>
              <a:defRPr sz="1800">
                <a:latin typeface="Articulate" pitchFamily="2" charset="0"/>
              </a:defRPr>
            </a:lvl4pPr>
            <a:lvl5pPr>
              <a:buFont typeface="Arial" pitchFamily="34" charset="0"/>
              <a:buNone/>
              <a:defRPr sz="1800">
                <a:latin typeface="Articulate" pitchFamily="2" charset="0"/>
              </a:defRPr>
            </a:lvl5pPr>
          </a:lstStyle>
          <a:p>
            <a:pPr lvl="0"/>
            <a:r>
              <a:rPr lang="en-US" dirty="0" smtClean="0"/>
              <a:t>Lesson goals/outcomes</a:t>
            </a:r>
          </a:p>
          <a:p>
            <a:pPr lvl="1"/>
            <a:r>
              <a:rPr lang="en-US" dirty="0" smtClean="0"/>
              <a:t>Sub-goals</a:t>
            </a:r>
          </a:p>
        </p:txBody>
      </p:sp>
      <p:sp>
        <p:nvSpPr>
          <p:cNvPr id="11" name="Text Placeholder 10"/>
          <p:cNvSpPr>
            <a:spLocks noGrp="1"/>
          </p:cNvSpPr>
          <p:nvPr>
            <p:ph type="body" sz="quarter" idx="13" hasCustomPrompt="1"/>
          </p:nvPr>
        </p:nvSpPr>
        <p:spPr>
          <a:xfrm>
            <a:off x="457200" y="2286000"/>
            <a:ext cx="6324600" cy="1143000"/>
          </a:xfrm>
          <a:prstGeom prst="rect">
            <a:avLst/>
          </a:prstGeom>
        </p:spPr>
        <p:txBody>
          <a:bodyPr/>
          <a:lstStyle>
            <a:lvl1pPr>
              <a:buNone/>
              <a:defRPr sz="1600" baseline="0">
                <a:latin typeface="Verdana" pitchFamily="34" charset="0"/>
              </a:defRPr>
            </a:lvl1pPr>
            <a:lvl2pPr>
              <a:buNone/>
              <a:defRPr/>
            </a:lvl2pPr>
          </a:lstStyle>
          <a:p>
            <a:pPr lvl="0"/>
            <a:r>
              <a:rPr lang="en-US" dirty="0" smtClean="0"/>
              <a:t>Welcome message </a:t>
            </a:r>
          </a:p>
        </p:txBody>
      </p:sp>
      <p:sp>
        <p:nvSpPr>
          <p:cNvPr id="10" name="Text Placeholder 10"/>
          <p:cNvSpPr>
            <a:spLocks noGrp="1"/>
          </p:cNvSpPr>
          <p:nvPr>
            <p:ph type="body" sz="quarter" idx="14" hasCustomPrompt="1"/>
          </p:nvPr>
        </p:nvSpPr>
        <p:spPr>
          <a:xfrm>
            <a:off x="457200" y="5715000"/>
            <a:ext cx="6324600" cy="457200"/>
          </a:xfrm>
          <a:prstGeom prst="rect">
            <a:avLst/>
          </a:prstGeom>
        </p:spPr>
        <p:txBody>
          <a:bodyPr/>
          <a:lstStyle>
            <a:lvl1pPr>
              <a:buNone/>
              <a:defRPr sz="1600" baseline="0">
                <a:latin typeface="Verdana" pitchFamily="34" charset="0"/>
              </a:defRPr>
            </a:lvl1pPr>
            <a:lvl2pPr>
              <a:buNone/>
              <a:defRPr/>
            </a:lvl2pPr>
          </a:lstStyle>
          <a:p>
            <a:pPr lvl="0"/>
            <a:r>
              <a:rPr lang="en-US" dirty="0" smtClean="0"/>
              <a:t>Lesson time</a:t>
            </a:r>
          </a:p>
        </p:txBody>
      </p:sp>
      <p:sp>
        <p:nvSpPr>
          <p:cNvPr id="14"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Assessing your learning ">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9144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Assessing learning greeting</a:t>
            </a:r>
          </a:p>
          <a:p>
            <a:pPr lvl="0"/>
            <a:endParaRPr lang="en-US" dirty="0" smtClean="0"/>
          </a:p>
        </p:txBody>
      </p:sp>
      <p:sp>
        <p:nvSpPr>
          <p:cNvPr id="12" name="Text Placeholder 7"/>
          <p:cNvSpPr>
            <a:spLocks noGrp="1"/>
          </p:cNvSpPr>
          <p:nvPr>
            <p:ph type="body" sz="quarter" idx="12" hasCustomPrompt="1"/>
          </p:nvPr>
        </p:nvSpPr>
        <p:spPr>
          <a:xfrm>
            <a:off x="914400" y="2590800"/>
            <a:ext cx="5486400" cy="2438400"/>
          </a:xfrm>
          <a:prstGeom prst="rect">
            <a:avLst/>
          </a:prstGeom>
        </p:spPr>
        <p:txBody>
          <a:bodyPr/>
          <a:lstStyle>
            <a:lvl1pPr>
              <a:buFont typeface="Wingdings" pitchFamily="2" charset="2"/>
              <a:buChar char="§"/>
              <a:defRPr sz="2000" baseline="0">
                <a:latin typeface="Verdana" pitchFamily="34" charset="0"/>
              </a:defRPr>
            </a:lvl1pPr>
            <a:lvl2pPr>
              <a:spcBef>
                <a:spcPts val="1200"/>
              </a:spcBef>
              <a:buFont typeface="Wingdings" pitchFamily="2" charset="2"/>
              <a:buChar char="Ø"/>
              <a:defRPr sz="1600" baseline="0">
                <a:latin typeface="Verdana" pitchFamily="34" charset="0"/>
              </a:defRPr>
            </a:lvl2pPr>
            <a:lvl3pPr>
              <a:buFont typeface="Arial" pitchFamily="34" charset="0"/>
              <a:buNone/>
              <a:defRPr sz="1800">
                <a:latin typeface="Articulate" pitchFamily="2" charset="0"/>
              </a:defRPr>
            </a:lvl3pPr>
            <a:lvl4pPr>
              <a:buFont typeface="Arial" pitchFamily="34" charset="0"/>
              <a:buNone/>
              <a:defRPr sz="1800">
                <a:latin typeface="Articulate" pitchFamily="2" charset="0"/>
              </a:defRPr>
            </a:lvl4pPr>
            <a:lvl5pPr>
              <a:buFont typeface="Arial" pitchFamily="34" charset="0"/>
              <a:buNone/>
              <a:defRPr sz="1800">
                <a:latin typeface="Articulate" pitchFamily="2" charset="0"/>
              </a:defRPr>
            </a:lvl5pPr>
          </a:lstStyle>
          <a:p>
            <a:pPr lvl="0"/>
            <a:r>
              <a:rPr lang="en-US" dirty="0" smtClean="0"/>
              <a:t>Assessment method</a:t>
            </a:r>
          </a:p>
          <a:p>
            <a:pPr lvl="0"/>
            <a:r>
              <a:rPr lang="en-US" dirty="0" smtClean="0"/>
              <a:t>Final Quiz</a:t>
            </a:r>
          </a:p>
          <a:p>
            <a:pPr lvl="1"/>
            <a:r>
              <a:rPr lang="en-US" dirty="0" smtClean="0"/>
              <a:t>instructions </a:t>
            </a:r>
          </a:p>
        </p:txBody>
      </p:sp>
      <p:sp>
        <p:nvSpPr>
          <p:cNvPr id="11"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body text with image">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9144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Primary body at 20 pts.</a:t>
            </a:r>
          </a:p>
          <a:p>
            <a:pPr lvl="0"/>
            <a:endParaRPr lang="en-US" dirty="0" smtClean="0"/>
          </a:p>
        </p:txBody>
      </p:sp>
      <p:sp>
        <p:nvSpPr>
          <p:cNvPr id="11" name="Text Placeholder 10"/>
          <p:cNvSpPr>
            <a:spLocks noGrp="1"/>
          </p:cNvSpPr>
          <p:nvPr>
            <p:ph type="body" sz="quarter" idx="13" hasCustomPrompt="1"/>
          </p:nvPr>
        </p:nvSpPr>
        <p:spPr>
          <a:xfrm>
            <a:off x="457200" y="2667000"/>
            <a:ext cx="5943600" cy="3048000"/>
          </a:xfrm>
          <a:prstGeom prst="rect">
            <a:avLst/>
          </a:prstGeom>
        </p:spPr>
        <p:txBody>
          <a:bodyPr/>
          <a:lstStyle>
            <a:lvl1pPr>
              <a:buNone/>
              <a:defRPr sz="1600" baseline="0">
                <a:latin typeface="Verdana" pitchFamily="34" charset="0"/>
              </a:defRPr>
            </a:lvl1pPr>
            <a:lvl2pPr>
              <a:buNone/>
              <a:defRPr/>
            </a:lvl2pPr>
          </a:lstStyle>
          <a:p>
            <a:pPr lvl="0"/>
            <a:r>
              <a:rPr lang="en-US" dirty="0" smtClean="0"/>
              <a:t>Secondary body text at 16 pts.</a:t>
            </a:r>
          </a:p>
        </p:txBody>
      </p:sp>
      <p:sp>
        <p:nvSpPr>
          <p:cNvPr id="13" name="Picture Placeholder 13"/>
          <p:cNvSpPr>
            <a:spLocks noGrp="1"/>
          </p:cNvSpPr>
          <p:nvPr>
            <p:ph type="pic" sz="quarter" idx="14" hasCustomPrompt="1"/>
          </p:nvPr>
        </p:nvSpPr>
        <p:spPr>
          <a:xfrm>
            <a:off x="6553200" y="4343400"/>
            <a:ext cx="2438400" cy="1676400"/>
          </a:xfrm>
          <a:prstGeom prst="rect">
            <a:avLst/>
          </a:prstGeom>
        </p:spPr>
        <p:txBody>
          <a:bodyPr/>
          <a:lstStyle>
            <a:lvl1pPr>
              <a:defRPr sz="1600">
                <a:latin typeface="Verdana" pitchFamily="34" charset="0"/>
              </a:defRPr>
            </a:lvl1pPr>
          </a:lstStyle>
          <a:p>
            <a:r>
              <a:rPr lang="en-US" dirty="0" smtClean="0"/>
              <a:t>Insert image here</a:t>
            </a:r>
            <a:endParaRPr lang="en-CA" dirty="0"/>
          </a:p>
        </p:txBody>
      </p:sp>
      <p:sp>
        <p:nvSpPr>
          <p:cNvPr id="14"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body text, char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4343400" cy="14478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Primary body text 20 pts.</a:t>
            </a:r>
          </a:p>
          <a:p>
            <a:pPr lvl="0"/>
            <a:endParaRPr lang="en-US" dirty="0" smtClean="0"/>
          </a:p>
        </p:txBody>
      </p:sp>
      <p:sp>
        <p:nvSpPr>
          <p:cNvPr id="10" name="Chart Placeholder 9"/>
          <p:cNvSpPr>
            <a:spLocks noGrp="1"/>
          </p:cNvSpPr>
          <p:nvPr>
            <p:ph type="chart" sz="quarter" idx="12"/>
          </p:nvPr>
        </p:nvSpPr>
        <p:spPr>
          <a:xfrm>
            <a:off x="5029200" y="2057400"/>
            <a:ext cx="3886200" cy="2514600"/>
          </a:xfrm>
          <a:prstGeom prst="rect">
            <a:avLst/>
          </a:prstGeom>
        </p:spPr>
        <p:txBody>
          <a:bodyPr/>
          <a:lstStyle>
            <a:lvl1pPr>
              <a:buNone/>
              <a:defRPr sz="1600">
                <a:latin typeface="Verdana" pitchFamily="34" charset="0"/>
              </a:defRPr>
            </a:lvl1pPr>
          </a:lstStyle>
          <a:p>
            <a:endParaRPr lang="en-CA"/>
          </a:p>
        </p:txBody>
      </p:sp>
      <p:sp>
        <p:nvSpPr>
          <p:cNvPr id="11" name="Text Placeholder 9"/>
          <p:cNvSpPr>
            <a:spLocks noGrp="1"/>
          </p:cNvSpPr>
          <p:nvPr>
            <p:ph type="body" sz="quarter" idx="13" hasCustomPrompt="1"/>
          </p:nvPr>
        </p:nvSpPr>
        <p:spPr>
          <a:xfrm>
            <a:off x="457200" y="2971800"/>
            <a:ext cx="4343400" cy="3200400"/>
          </a:xfrm>
          <a:prstGeom prst="rect">
            <a:avLst/>
          </a:prstGeom>
        </p:spPr>
        <p:txBody>
          <a:bodyPr/>
          <a:lstStyle>
            <a:lvl1pPr>
              <a:buNone/>
              <a:defRPr sz="1600" baseline="0">
                <a:latin typeface="Verdana" pitchFamily="34" charset="0"/>
              </a:defRPr>
            </a:lvl1pPr>
            <a:lvl2pPr>
              <a:buNone/>
              <a:defRPr/>
            </a:lvl2pPr>
            <a:lvl3pPr>
              <a:buNone/>
              <a:defRPr/>
            </a:lvl3pPr>
            <a:lvl4pPr>
              <a:buNone/>
              <a:defRPr/>
            </a:lvl4pPr>
            <a:lvl5pPr>
              <a:buNone/>
              <a:defRPr/>
            </a:lvl5pPr>
          </a:lstStyle>
          <a:p>
            <a:pPr lvl="0"/>
            <a:r>
              <a:rPr lang="en-US" dirty="0" smtClean="0"/>
              <a:t>Secondary body text 16 pts.</a:t>
            </a:r>
          </a:p>
          <a:p>
            <a:pPr lvl="0"/>
            <a:endParaRPr lang="en-US" dirty="0" smtClean="0"/>
          </a:p>
        </p:txBody>
      </p:sp>
      <p:sp>
        <p:nvSpPr>
          <p:cNvPr id="13"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body text, media">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4343400" cy="14478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Primary body text 20 pts.</a:t>
            </a:r>
          </a:p>
          <a:p>
            <a:pPr lvl="0"/>
            <a:endParaRPr lang="en-US" dirty="0" smtClean="0"/>
          </a:p>
        </p:txBody>
      </p:sp>
      <p:sp>
        <p:nvSpPr>
          <p:cNvPr id="11" name="Text Placeholder 9"/>
          <p:cNvSpPr>
            <a:spLocks noGrp="1"/>
          </p:cNvSpPr>
          <p:nvPr>
            <p:ph type="body" sz="quarter" idx="13" hasCustomPrompt="1"/>
          </p:nvPr>
        </p:nvSpPr>
        <p:spPr>
          <a:xfrm>
            <a:off x="457200" y="2971800"/>
            <a:ext cx="4343400" cy="3200400"/>
          </a:xfrm>
          <a:prstGeom prst="rect">
            <a:avLst/>
          </a:prstGeom>
        </p:spPr>
        <p:txBody>
          <a:bodyPr/>
          <a:lstStyle>
            <a:lvl1pPr>
              <a:buNone/>
              <a:defRPr sz="1600" baseline="0">
                <a:latin typeface="Verdana" pitchFamily="34" charset="0"/>
              </a:defRPr>
            </a:lvl1pPr>
            <a:lvl2pPr>
              <a:buNone/>
              <a:defRPr/>
            </a:lvl2pPr>
            <a:lvl3pPr>
              <a:buNone/>
              <a:defRPr/>
            </a:lvl3pPr>
            <a:lvl4pPr>
              <a:buNone/>
              <a:defRPr/>
            </a:lvl4pPr>
            <a:lvl5pPr>
              <a:buNone/>
              <a:defRPr/>
            </a:lvl5pPr>
          </a:lstStyle>
          <a:p>
            <a:pPr lvl="0"/>
            <a:r>
              <a:rPr lang="en-US" dirty="0" smtClean="0"/>
              <a:t>Secondary body text 16 pts.</a:t>
            </a:r>
          </a:p>
          <a:p>
            <a:pPr lvl="0"/>
            <a:endParaRPr lang="en-US" dirty="0" smtClean="0"/>
          </a:p>
        </p:txBody>
      </p:sp>
      <p:sp>
        <p:nvSpPr>
          <p:cNvPr id="14" name="Media Placeholder 13"/>
          <p:cNvSpPr>
            <a:spLocks noGrp="1"/>
          </p:cNvSpPr>
          <p:nvPr>
            <p:ph type="media" sz="quarter" idx="14"/>
          </p:nvPr>
        </p:nvSpPr>
        <p:spPr>
          <a:xfrm>
            <a:off x="5029200" y="2057400"/>
            <a:ext cx="3886200" cy="2514600"/>
          </a:xfrm>
          <a:prstGeom prst="rect">
            <a:avLst/>
          </a:prstGeom>
        </p:spPr>
        <p:txBody>
          <a:bodyPr/>
          <a:lstStyle>
            <a:lvl1pPr>
              <a:defRPr sz="1600"/>
            </a:lvl1pPr>
          </a:lstStyle>
          <a:p>
            <a:endParaRPr lang="en-CA"/>
          </a:p>
        </p:txBody>
      </p:sp>
      <p:sp>
        <p:nvSpPr>
          <p:cNvPr id="12"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text with a quotation from Law">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7620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Topic sentence</a:t>
            </a:r>
          </a:p>
          <a:p>
            <a:pPr lvl="0"/>
            <a:endParaRPr lang="en-US" dirty="0" smtClean="0"/>
          </a:p>
        </p:txBody>
      </p:sp>
      <p:sp>
        <p:nvSpPr>
          <p:cNvPr id="8" name="Text Placeholder 9"/>
          <p:cNvSpPr>
            <a:spLocks noGrp="1"/>
          </p:cNvSpPr>
          <p:nvPr>
            <p:ph type="body" sz="quarter" idx="12" hasCustomPrompt="1"/>
          </p:nvPr>
        </p:nvSpPr>
        <p:spPr>
          <a:xfrm>
            <a:off x="1143000" y="2286000"/>
            <a:ext cx="5410200" cy="762000"/>
          </a:xfrm>
          <a:prstGeom prst="rect">
            <a:avLst/>
          </a:prstGeom>
        </p:spPr>
        <p:txBody>
          <a:bodyPr/>
          <a:lstStyle>
            <a:lvl1pPr>
              <a:buNone/>
              <a:defRPr sz="1600" baseline="0">
                <a:latin typeface="Verdana" pitchFamily="34" charset="0"/>
              </a:defRPr>
            </a:lvl1pPr>
            <a:lvl2pPr>
              <a:buNone/>
              <a:defRPr/>
            </a:lvl2pPr>
            <a:lvl3pPr>
              <a:buNone/>
              <a:defRPr/>
            </a:lvl3pPr>
            <a:lvl4pPr>
              <a:buNone/>
              <a:defRPr/>
            </a:lvl4pPr>
            <a:lvl5pPr>
              <a:buNone/>
              <a:defRPr/>
            </a:lvl5pPr>
          </a:lstStyle>
          <a:p>
            <a:pPr lvl="0"/>
            <a:r>
              <a:rPr lang="en-US" dirty="0" smtClean="0"/>
              <a:t>Quotation from Law/Policy/Practice</a:t>
            </a:r>
          </a:p>
          <a:p>
            <a:pPr lvl="0"/>
            <a:endParaRPr lang="en-US" dirty="0" smtClean="0"/>
          </a:p>
        </p:txBody>
      </p:sp>
      <p:sp>
        <p:nvSpPr>
          <p:cNvPr id="10" name="Text Placeholder 9"/>
          <p:cNvSpPr>
            <a:spLocks noGrp="1"/>
          </p:cNvSpPr>
          <p:nvPr>
            <p:ph type="body" sz="quarter" idx="13" hasCustomPrompt="1"/>
          </p:nvPr>
        </p:nvSpPr>
        <p:spPr>
          <a:xfrm>
            <a:off x="457200" y="3581400"/>
            <a:ext cx="6324600" cy="762000"/>
          </a:xfrm>
          <a:prstGeom prst="rect">
            <a:avLst/>
          </a:prstGeom>
        </p:spPr>
        <p:txBody>
          <a:bodyPr/>
          <a:lstStyle>
            <a:lvl1pPr>
              <a:buNone/>
              <a:defRPr sz="1600" baseline="0">
                <a:latin typeface="Verdana" pitchFamily="34" charset="0"/>
              </a:defRPr>
            </a:lvl1pPr>
            <a:lvl2pPr>
              <a:buNone/>
              <a:defRPr/>
            </a:lvl2pPr>
            <a:lvl3pPr>
              <a:buNone/>
              <a:defRPr/>
            </a:lvl3pPr>
            <a:lvl4pPr>
              <a:buNone/>
              <a:defRPr/>
            </a:lvl4pPr>
            <a:lvl5pPr>
              <a:buNone/>
              <a:defRPr/>
            </a:lvl5pPr>
          </a:lstStyle>
          <a:p>
            <a:pPr lvl="0"/>
            <a:r>
              <a:rPr lang="en-US" dirty="0" smtClean="0"/>
              <a:t>Additional text</a:t>
            </a:r>
          </a:p>
          <a:p>
            <a:pPr lvl="0"/>
            <a:endParaRPr lang="en-US" dirty="0" smtClean="0"/>
          </a:p>
        </p:txBody>
      </p:sp>
      <p:sp>
        <p:nvSpPr>
          <p:cNvPr id="13"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Summary slide">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4572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Completion greeting text </a:t>
            </a:r>
          </a:p>
          <a:p>
            <a:pPr lvl="0"/>
            <a:endParaRPr lang="en-US" dirty="0" smtClean="0"/>
          </a:p>
        </p:txBody>
      </p:sp>
      <p:sp>
        <p:nvSpPr>
          <p:cNvPr id="12" name="Text Placeholder 7"/>
          <p:cNvSpPr>
            <a:spLocks noGrp="1"/>
          </p:cNvSpPr>
          <p:nvPr>
            <p:ph type="body" sz="quarter" idx="12" hasCustomPrompt="1"/>
          </p:nvPr>
        </p:nvSpPr>
        <p:spPr>
          <a:xfrm>
            <a:off x="914400" y="2514600"/>
            <a:ext cx="5486400" cy="1828800"/>
          </a:xfrm>
          <a:prstGeom prst="rect">
            <a:avLst/>
          </a:prstGeom>
        </p:spPr>
        <p:txBody>
          <a:bodyPr/>
          <a:lstStyle>
            <a:lvl1pPr>
              <a:buFont typeface="Wingdings" pitchFamily="2" charset="2"/>
              <a:buChar char="§"/>
              <a:defRPr sz="1600" baseline="0">
                <a:latin typeface="Verdana" pitchFamily="34" charset="0"/>
              </a:defRPr>
            </a:lvl1pPr>
            <a:lvl2pPr>
              <a:buFont typeface="Wingdings" pitchFamily="2" charset="2"/>
              <a:buChar char="Ø"/>
              <a:defRPr sz="1400" baseline="0">
                <a:latin typeface="Verdana" pitchFamily="34" charset="0"/>
              </a:defRPr>
            </a:lvl2pPr>
            <a:lvl3pPr>
              <a:buFont typeface="Arial" pitchFamily="34" charset="0"/>
              <a:buNone/>
              <a:defRPr sz="1800">
                <a:latin typeface="Articulate" pitchFamily="2" charset="0"/>
              </a:defRPr>
            </a:lvl3pPr>
            <a:lvl4pPr>
              <a:buFont typeface="Arial" pitchFamily="34" charset="0"/>
              <a:buNone/>
              <a:defRPr sz="1800">
                <a:latin typeface="Articulate" pitchFamily="2" charset="0"/>
              </a:defRPr>
            </a:lvl4pPr>
            <a:lvl5pPr>
              <a:buFont typeface="Arial" pitchFamily="34" charset="0"/>
              <a:buNone/>
              <a:defRPr sz="1800">
                <a:latin typeface="Articulate" pitchFamily="2" charset="0"/>
              </a:defRPr>
            </a:lvl5pPr>
          </a:lstStyle>
          <a:p>
            <a:pPr lvl="0"/>
            <a:r>
              <a:rPr lang="en-US" dirty="0" smtClean="0"/>
              <a:t>Learning Objective</a:t>
            </a:r>
          </a:p>
          <a:p>
            <a:pPr lvl="1"/>
            <a:r>
              <a:rPr lang="en-US" dirty="0" smtClean="0"/>
              <a:t>Sub-learning objective</a:t>
            </a:r>
          </a:p>
        </p:txBody>
      </p:sp>
      <p:sp>
        <p:nvSpPr>
          <p:cNvPr id="11" name="Text Placeholder 10"/>
          <p:cNvSpPr>
            <a:spLocks noGrp="1"/>
          </p:cNvSpPr>
          <p:nvPr>
            <p:ph type="body" sz="quarter" idx="13" hasCustomPrompt="1"/>
          </p:nvPr>
        </p:nvSpPr>
        <p:spPr>
          <a:xfrm>
            <a:off x="457200" y="1981200"/>
            <a:ext cx="6324600" cy="457200"/>
          </a:xfrm>
          <a:prstGeom prst="rect">
            <a:avLst/>
          </a:prstGeom>
        </p:spPr>
        <p:txBody>
          <a:bodyPr/>
          <a:lstStyle>
            <a:lvl1pPr>
              <a:buNone/>
              <a:defRPr sz="1600" baseline="0">
                <a:latin typeface="Verdana" pitchFamily="34" charset="0"/>
              </a:defRPr>
            </a:lvl1pPr>
            <a:lvl2pPr>
              <a:buNone/>
              <a:defRPr/>
            </a:lvl2pPr>
          </a:lstStyle>
          <a:p>
            <a:pPr lvl="0"/>
            <a:r>
              <a:rPr lang="en-US" dirty="0" smtClean="0"/>
              <a:t>Lesson completion text at </a:t>
            </a:r>
          </a:p>
        </p:txBody>
      </p:sp>
      <p:sp>
        <p:nvSpPr>
          <p:cNvPr id="10" name="Text Placeholder 10"/>
          <p:cNvSpPr>
            <a:spLocks noGrp="1"/>
          </p:cNvSpPr>
          <p:nvPr>
            <p:ph type="body" sz="quarter" idx="14" hasCustomPrompt="1"/>
          </p:nvPr>
        </p:nvSpPr>
        <p:spPr>
          <a:xfrm>
            <a:off x="457200" y="5791200"/>
            <a:ext cx="6324600" cy="457200"/>
          </a:xfrm>
          <a:prstGeom prst="rect">
            <a:avLst/>
          </a:prstGeom>
        </p:spPr>
        <p:txBody>
          <a:bodyPr/>
          <a:lstStyle>
            <a:lvl1pPr>
              <a:buNone/>
              <a:defRPr sz="1600" baseline="0">
                <a:latin typeface="Verdana" pitchFamily="34" charset="0"/>
              </a:defRPr>
            </a:lvl1pPr>
            <a:lvl2pPr>
              <a:buNone/>
              <a:defRPr/>
            </a:lvl2pPr>
          </a:lstStyle>
          <a:p>
            <a:pPr lvl="0"/>
            <a:r>
              <a:rPr lang="en-US" dirty="0" smtClean="0"/>
              <a:t>Exit instruction</a:t>
            </a:r>
          </a:p>
        </p:txBody>
      </p:sp>
      <p:sp>
        <p:nvSpPr>
          <p:cNvPr id="13" name="Text Placeholder 10"/>
          <p:cNvSpPr>
            <a:spLocks noGrp="1"/>
          </p:cNvSpPr>
          <p:nvPr>
            <p:ph type="body" sz="quarter" idx="15" hasCustomPrompt="1"/>
          </p:nvPr>
        </p:nvSpPr>
        <p:spPr>
          <a:xfrm>
            <a:off x="457200" y="4495800"/>
            <a:ext cx="6324600" cy="990600"/>
          </a:xfrm>
          <a:prstGeom prst="rect">
            <a:avLst/>
          </a:prstGeom>
        </p:spPr>
        <p:txBody>
          <a:bodyPr/>
          <a:lstStyle>
            <a:lvl1pPr>
              <a:buNone/>
              <a:defRPr sz="1600" baseline="0">
                <a:latin typeface="Verdana" pitchFamily="34" charset="0"/>
              </a:defRPr>
            </a:lvl1pPr>
            <a:lvl2pPr>
              <a:buNone/>
              <a:defRPr/>
            </a:lvl2pPr>
          </a:lstStyle>
          <a:p>
            <a:pPr lvl="0"/>
            <a:r>
              <a:rPr lang="en-US" dirty="0" smtClean="0"/>
              <a:t>Cue for the next lesson </a:t>
            </a:r>
          </a:p>
        </p:txBody>
      </p:sp>
      <p:sp>
        <p:nvSpPr>
          <p:cNvPr id="16"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Learning Objectives">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457200" y="1371600"/>
            <a:ext cx="6324600" cy="457200"/>
          </a:xfrm>
          <a:prstGeom prst="rect">
            <a:avLst/>
          </a:prstGeom>
        </p:spPr>
        <p:txBody>
          <a:bodyPr/>
          <a:lstStyle>
            <a:lvl1pPr>
              <a:buNone/>
              <a:defRPr sz="2000" baseline="0">
                <a:latin typeface="Verdana" pitchFamily="34" charset="0"/>
              </a:defRPr>
            </a:lvl1pPr>
            <a:lvl2pPr>
              <a:buNone/>
              <a:defRPr/>
            </a:lvl2pPr>
            <a:lvl3pPr>
              <a:buNone/>
              <a:defRPr/>
            </a:lvl3pPr>
            <a:lvl4pPr>
              <a:buNone/>
              <a:defRPr/>
            </a:lvl4pPr>
            <a:lvl5pPr>
              <a:buNone/>
              <a:defRPr/>
            </a:lvl5pPr>
          </a:lstStyle>
          <a:p>
            <a:pPr lvl="0"/>
            <a:r>
              <a:rPr lang="en-US" dirty="0" smtClean="0"/>
              <a:t>Learning Objectives greeting</a:t>
            </a:r>
          </a:p>
          <a:p>
            <a:pPr lvl="0"/>
            <a:endParaRPr lang="en-US" dirty="0" smtClean="0"/>
          </a:p>
        </p:txBody>
      </p:sp>
      <p:sp>
        <p:nvSpPr>
          <p:cNvPr id="12" name="Text Placeholder 7"/>
          <p:cNvSpPr>
            <a:spLocks noGrp="1"/>
          </p:cNvSpPr>
          <p:nvPr>
            <p:ph type="body" sz="quarter" idx="12" hasCustomPrompt="1"/>
          </p:nvPr>
        </p:nvSpPr>
        <p:spPr>
          <a:xfrm>
            <a:off x="914400" y="2057400"/>
            <a:ext cx="5486400" cy="3276600"/>
          </a:xfrm>
          <a:prstGeom prst="rect">
            <a:avLst/>
          </a:prstGeom>
        </p:spPr>
        <p:txBody>
          <a:bodyPr/>
          <a:lstStyle>
            <a:lvl1pPr>
              <a:spcBef>
                <a:spcPts val="1200"/>
              </a:spcBef>
              <a:buFont typeface="Wingdings" pitchFamily="2" charset="2"/>
              <a:buChar char="§"/>
              <a:defRPr sz="2000" baseline="0">
                <a:latin typeface="Verdana" pitchFamily="34" charset="0"/>
              </a:defRPr>
            </a:lvl1pPr>
            <a:lvl2pPr>
              <a:spcBef>
                <a:spcPts val="1200"/>
              </a:spcBef>
              <a:buFont typeface="Wingdings" pitchFamily="2" charset="2"/>
              <a:buChar char="Ø"/>
              <a:defRPr sz="1600" baseline="0">
                <a:latin typeface="Verdana" pitchFamily="34" charset="0"/>
              </a:defRPr>
            </a:lvl2pPr>
            <a:lvl3pPr>
              <a:buFont typeface="Arial" pitchFamily="34" charset="0"/>
              <a:buNone/>
              <a:defRPr sz="1800">
                <a:latin typeface="Articulate" pitchFamily="2" charset="0"/>
              </a:defRPr>
            </a:lvl3pPr>
            <a:lvl4pPr>
              <a:buFont typeface="Arial" pitchFamily="34" charset="0"/>
              <a:buNone/>
              <a:defRPr sz="1800">
                <a:latin typeface="Articulate" pitchFamily="2" charset="0"/>
              </a:defRPr>
            </a:lvl4pPr>
            <a:lvl5pPr>
              <a:buFont typeface="Arial" pitchFamily="34" charset="0"/>
              <a:buNone/>
              <a:defRPr sz="1800">
                <a:latin typeface="Articulate" pitchFamily="2" charset="0"/>
              </a:defRPr>
            </a:lvl5pPr>
          </a:lstStyle>
          <a:p>
            <a:pPr lvl="0"/>
            <a:r>
              <a:rPr lang="en-US" dirty="0" smtClean="0"/>
              <a:t>High level learning objectives</a:t>
            </a:r>
          </a:p>
          <a:p>
            <a:pPr lvl="1"/>
            <a:r>
              <a:rPr lang="en-US" dirty="0" smtClean="0"/>
              <a:t>Lower level learning objectives</a:t>
            </a:r>
          </a:p>
        </p:txBody>
      </p:sp>
      <p:sp>
        <p:nvSpPr>
          <p:cNvPr id="14" name="Picture Placeholder 13"/>
          <p:cNvSpPr>
            <a:spLocks noGrp="1"/>
          </p:cNvSpPr>
          <p:nvPr>
            <p:ph type="pic" sz="quarter" idx="13" hasCustomPrompt="1"/>
          </p:nvPr>
        </p:nvSpPr>
        <p:spPr>
          <a:xfrm>
            <a:off x="6553200" y="4343400"/>
            <a:ext cx="2438400" cy="1676400"/>
          </a:xfrm>
          <a:prstGeom prst="rect">
            <a:avLst/>
          </a:prstGeom>
        </p:spPr>
        <p:txBody>
          <a:bodyPr/>
          <a:lstStyle>
            <a:lvl1pPr>
              <a:defRPr sz="1600">
                <a:latin typeface="Verdana" pitchFamily="34" charset="0"/>
              </a:defRPr>
            </a:lvl1pPr>
          </a:lstStyle>
          <a:p>
            <a:r>
              <a:rPr lang="en-US" dirty="0" smtClean="0"/>
              <a:t>Insert image here</a:t>
            </a:r>
            <a:endParaRPr lang="en-CA" dirty="0"/>
          </a:p>
        </p:txBody>
      </p:sp>
      <p:sp>
        <p:nvSpPr>
          <p:cNvPr id="13" name="Title 1"/>
          <p:cNvSpPr>
            <a:spLocks noGrp="1"/>
          </p:cNvSpPr>
          <p:nvPr>
            <p:ph type="title" hasCustomPrompt="1"/>
          </p:nvPr>
        </p:nvSpPr>
        <p:spPr>
          <a:xfrm>
            <a:off x="457200" y="350838"/>
            <a:ext cx="5105400" cy="639762"/>
          </a:xfrm>
          <a:prstGeom prst="rect">
            <a:avLst/>
          </a:prstGeom>
        </p:spPr>
        <p:txBody>
          <a:bodyPr>
            <a:normAutofit/>
          </a:bodyPr>
          <a:lstStyle>
            <a:lvl1pPr algn="l">
              <a:defRPr sz="2400" baseline="0">
                <a:solidFill>
                  <a:schemeClr val="tx1"/>
                </a:solidFill>
                <a:latin typeface="Verdana" pitchFamily="34" charset="0"/>
                <a:ea typeface="Verdana" pitchFamily="34" charset="0"/>
                <a:cs typeface="Verdana" pitchFamily="34" charset="0"/>
              </a:defRPr>
            </a:lvl1pPr>
          </a:lstStyle>
          <a:p>
            <a:r>
              <a:rPr lang="en-US" dirty="0" smtClean="0"/>
              <a:t>Banner Title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3" name="Content Placeholder 2"/>
          <p:cNvSpPr>
            <a:spLocks noGrp="1"/>
          </p:cNvSpPr>
          <p:nvPr>
            <p:ph idx="1" hasCustomPrompt="1"/>
          </p:nvPr>
        </p:nvSpPr>
        <p:spPr>
          <a:xfrm>
            <a:off x="457200" y="1905000"/>
            <a:ext cx="8291264" cy="426720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smtClean="0"/>
              <a:t>Click to insert paragraph</a:t>
            </a:r>
          </a:p>
        </p:txBody>
      </p:sp>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extLst>
      <p:ext uri="{BB962C8B-B14F-4D97-AF65-F5344CB8AC3E}">
        <p14:creationId xmlns="" xmlns:p14="http://schemas.microsoft.com/office/powerpoint/2010/main" val="332297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6F1D37E-499E-4D0F-8ED1-C69F67F98DA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3" name="Content Placeholder 2"/>
          <p:cNvSpPr>
            <a:spLocks noGrp="1"/>
          </p:cNvSpPr>
          <p:nvPr>
            <p:ph idx="1" hasCustomPrompt="1"/>
          </p:nvPr>
        </p:nvSpPr>
        <p:spPr>
          <a:xfrm>
            <a:off x="457200" y="1905000"/>
            <a:ext cx="8291264" cy="4267200"/>
          </a:xfrm>
        </p:spPr>
        <p:txBody>
          <a:bodyPr/>
          <a:lstStyle>
            <a:lvl1pPr marL="182563" indent="-182563">
              <a:buClr>
                <a:schemeClr val="accent1"/>
              </a:buClr>
              <a:buFont typeface="Arial"/>
              <a:buChar char="•"/>
              <a:defRPr sz="2000" baseline="0">
                <a:solidFill>
                  <a:srgbClr val="000000"/>
                </a:solidFill>
              </a:defRPr>
            </a:lvl1pPr>
            <a:lvl2pPr marL="628650" indent="-171450">
              <a:buClr>
                <a:schemeClr val="accent2"/>
              </a:buClr>
              <a:buFont typeface="Arial"/>
              <a:buChar char="•"/>
              <a:defRPr sz="1800" baseline="0">
                <a:solidFill>
                  <a:srgbClr val="000000"/>
                </a:solidFill>
              </a:defRPr>
            </a:lvl2pPr>
            <a:lvl3pPr marL="1073150" indent="-158750">
              <a:buClr>
                <a:schemeClr val="tx2"/>
              </a:buClr>
              <a:buFont typeface="Arial"/>
              <a:buChar char="•"/>
              <a:defRPr sz="1600" baseline="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smtClean="0"/>
              <a:t>Click to insert list</a:t>
            </a:r>
          </a:p>
          <a:p>
            <a:pPr lvl="1"/>
            <a:r>
              <a:rPr lang="en-CA" dirty="0" smtClean="0"/>
              <a:t>Second level</a:t>
            </a:r>
          </a:p>
          <a:p>
            <a:pPr lvl="2"/>
            <a:r>
              <a:rPr lang="en-CA" dirty="0" smtClean="0"/>
              <a:t>Third level</a:t>
            </a:r>
          </a:p>
          <a:p>
            <a:pPr lvl="3"/>
            <a:r>
              <a:rPr lang="en-CA" dirty="0" smtClean="0"/>
              <a:t>Fourth level</a:t>
            </a:r>
          </a:p>
        </p:txBody>
      </p:sp>
      <p:sp>
        <p:nvSpPr>
          <p:cNvPr id="7"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aragraph,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1266" cy="1025525"/>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3" name="Content Placeholder 2"/>
          <p:cNvSpPr>
            <a:spLocks noGrp="1"/>
          </p:cNvSpPr>
          <p:nvPr>
            <p:ph idx="1" hasCustomPrompt="1"/>
          </p:nvPr>
        </p:nvSpPr>
        <p:spPr>
          <a:xfrm>
            <a:off x="457200" y="1905000"/>
            <a:ext cx="8291264" cy="1372590"/>
          </a:xfrm>
        </p:spPr>
        <p:txBody>
          <a:bodyPr/>
          <a:lstStyle>
            <a:lvl1pPr marL="0" indent="0">
              <a:buClrTx/>
              <a:buFont typeface="Arial"/>
              <a:buNone/>
              <a:defRPr sz="1600" baseline="0">
                <a:solidFill>
                  <a:srgbClr val="000000"/>
                </a:solidFill>
              </a:defRPr>
            </a:lvl1pPr>
            <a:lvl2pPr marL="457200" indent="0">
              <a:buClrTx/>
              <a:buFont typeface="Arial"/>
              <a:buNone/>
              <a:defRPr sz="1400">
                <a:solidFill>
                  <a:srgbClr val="000000"/>
                </a:solidFill>
              </a:defRPr>
            </a:lvl2pPr>
            <a:lvl3pPr marL="914400" indent="0">
              <a:buClrTx/>
              <a:buFont typeface="Arial"/>
              <a:buNone/>
              <a:defRPr sz="1200">
                <a:solidFill>
                  <a:srgbClr val="000000"/>
                </a:solidFill>
              </a:defRPr>
            </a:lvl3pPr>
            <a:lvl4pPr marL="1371600" indent="0">
              <a:buClrTx/>
              <a:buFont typeface="Arial"/>
              <a:buNone/>
              <a:defRPr sz="1000">
                <a:solidFill>
                  <a:srgbClr val="000000"/>
                </a:solidFill>
              </a:defRPr>
            </a:lvl4pPr>
          </a:lstStyle>
          <a:p>
            <a:pPr lvl="0"/>
            <a:r>
              <a:rPr lang="en-CA" dirty="0" smtClean="0"/>
              <a:t>Click to insert paragraph</a:t>
            </a:r>
          </a:p>
        </p:txBody>
      </p:sp>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7200" y="3491344"/>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smtClean="0"/>
              <a:t>Click to insert list</a:t>
            </a:r>
          </a:p>
          <a:p>
            <a:pPr lvl="1"/>
            <a:r>
              <a:rPr lang="en-CA" dirty="0" smtClean="0"/>
              <a:t>Second level</a:t>
            </a:r>
          </a:p>
          <a:p>
            <a:pPr lvl="2"/>
            <a:r>
              <a:rPr lang="en-CA" dirty="0" smtClean="0"/>
              <a:t>Third level</a:t>
            </a:r>
          </a:p>
          <a:p>
            <a:pPr lvl="3"/>
            <a:r>
              <a:rPr lang="en-CA" dirty="0" smtClean="0"/>
              <a:t>Fourth level</a:t>
            </a:r>
          </a:p>
        </p:txBody>
      </p:sp>
    </p:spTree>
    <p:extLst>
      <p:ext uri="{BB962C8B-B14F-4D97-AF65-F5344CB8AC3E}">
        <p14:creationId xmlns="" xmlns:p14="http://schemas.microsoft.com/office/powerpoint/2010/main" val="332297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Para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smtClean="0"/>
              <a:t>Click to insert paragraph</a:t>
            </a:r>
          </a:p>
        </p:txBody>
      </p:sp>
      <p:sp>
        <p:nvSpPr>
          <p:cNvPr id="8"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smtClean="0"/>
              <a:t>Click to insert subtitle</a:t>
            </a:r>
          </a:p>
        </p:txBody>
      </p:sp>
      <p:sp>
        <p:nvSpPr>
          <p:cNvPr id="9"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extLst>
      <p:ext uri="{BB962C8B-B14F-4D97-AF65-F5344CB8AC3E}">
        <p14:creationId xmlns="" xmlns:p14="http://schemas.microsoft.com/office/powerpoint/2010/main" val="169245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3" name="Content Placeholder 2"/>
          <p:cNvSpPr>
            <a:spLocks noGrp="1"/>
          </p:cNvSpPr>
          <p:nvPr>
            <p:ph idx="1" hasCustomPrompt="1"/>
          </p:nvPr>
        </p:nvSpPr>
        <p:spPr>
          <a:xfrm>
            <a:off x="457200" y="2174998"/>
            <a:ext cx="8290582" cy="3966104"/>
          </a:xfrm>
        </p:spPr>
        <p:txBody>
          <a:bodyPr/>
          <a:lstStyle>
            <a:lvl1pPr>
              <a:buClr>
                <a:schemeClr val="accent1"/>
              </a:buClr>
              <a:defRPr sz="1600">
                <a:solidFill>
                  <a:srgbClr val="000000"/>
                </a:solidFill>
              </a:defRPr>
            </a:lvl1pPr>
            <a:lvl2pPr>
              <a:buClr>
                <a:schemeClr val="accent2"/>
              </a:buClr>
              <a:defRPr sz="1400">
                <a:solidFill>
                  <a:srgbClr val="000000"/>
                </a:solidFill>
              </a:defRPr>
            </a:lvl2pPr>
            <a:lvl3pPr>
              <a:buClr>
                <a:schemeClr val="tx2"/>
              </a:buClr>
              <a:defRPr sz="1200">
                <a:solidFill>
                  <a:srgbClr val="000000"/>
                </a:solidFill>
              </a:defRPr>
            </a:lvl3pPr>
            <a:lvl4pPr>
              <a:buClr>
                <a:schemeClr val="accent1"/>
              </a:buClr>
              <a:defRPr sz="1000">
                <a:solidFill>
                  <a:srgbClr val="000000"/>
                </a:solidFill>
              </a:defRPr>
            </a:lvl4pPr>
            <a:lvl5pPr>
              <a:defRPr sz="800"/>
            </a:lvl5pPr>
          </a:lstStyle>
          <a:p>
            <a:pPr lvl="0"/>
            <a:r>
              <a:rPr lang="en-CA" dirty="0" smtClean="0"/>
              <a:t>Click to insert list</a:t>
            </a:r>
          </a:p>
          <a:p>
            <a:pPr lvl="1"/>
            <a:r>
              <a:rPr lang="en-CA" dirty="0" smtClean="0"/>
              <a:t>Second level</a:t>
            </a:r>
          </a:p>
          <a:p>
            <a:pPr lvl="2"/>
            <a:r>
              <a:rPr lang="en-CA" dirty="0" smtClean="0"/>
              <a:t>Third level</a:t>
            </a:r>
          </a:p>
          <a:p>
            <a:pPr lvl="3"/>
            <a:r>
              <a:rPr lang="en-CA" dirty="0" smtClean="0"/>
              <a:t>Fourth level</a:t>
            </a:r>
          </a:p>
        </p:txBody>
      </p:sp>
      <p:sp>
        <p:nvSpPr>
          <p:cNvPr id="8"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smtClean="0"/>
              <a:t>Click to insert subtitle</a:t>
            </a:r>
          </a:p>
        </p:txBody>
      </p:sp>
      <p:sp>
        <p:nvSpPr>
          <p:cNvPr id="9"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Paragraph, Bullet list">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
        <p:nvSpPr>
          <p:cNvPr id="7" name="Content Placeholder 2"/>
          <p:cNvSpPr>
            <a:spLocks noGrp="1"/>
          </p:cNvSpPr>
          <p:nvPr>
            <p:ph idx="10" hasCustomPrompt="1"/>
          </p:nvPr>
        </p:nvSpPr>
        <p:spPr>
          <a:xfrm>
            <a:off x="456518" y="3770564"/>
            <a:ext cx="8291264" cy="2680855"/>
          </a:xfrm>
        </p:spPr>
        <p:txBody>
          <a:bodyPr/>
          <a:lstStyle>
            <a:lvl1pPr marL="182563" indent="-182563">
              <a:buClr>
                <a:schemeClr val="accent1"/>
              </a:buClr>
              <a:buFont typeface="Arial"/>
              <a:buChar char="•"/>
              <a:defRPr sz="1600" baseline="0">
                <a:solidFill>
                  <a:srgbClr val="000000"/>
                </a:solidFill>
              </a:defRPr>
            </a:lvl1pPr>
            <a:lvl2pPr marL="628650" indent="-171450">
              <a:buClr>
                <a:schemeClr val="accent2"/>
              </a:buClr>
              <a:buFont typeface="Arial"/>
              <a:buChar char="•"/>
              <a:defRPr sz="1400">
                <a:solidFill>
                  <a:srgbClr val="000000"/>
                </a:solidFill>
              </a:defRPr>
            </a:lvl2pPr>
            <a:lvl3pPr marL="1073150" indent="-158750">
              <a:buClr>
                <a:schemeClr val="tx2"/>
              </a:buClr>
              <a:buFont typeface="Arial"/>
              <a:buChar char="•"/>
              <a:defRPr sz="1200">
                <a:solidFill>
                  <a:srgbClr val="000000"/>
                </a:solidFill>
              </a:defRPr>
            </a:lvl3pPr>
            <a:lvl4pPr marL="1519238" indent="-147638">
              <a:buClr>
                <a:schemeClr val="accent1"/>
              </a:buClr>
              <a:buFont typeface="Arial"/>
              <a:buChar char="•"/>
              <a:defRPr sz="1000">
                <a:solidFill>
                  <a:srgbClr val="000000"/>
                </a:solidFill>
              </a:defRPr>
            </a:lvl4pPr>
          </a:lstStyle>
          <a:p>
            <a:pPr lvl="0"/>
            <a:r>
              <a:rPr lang="en-CA" dirty="0" smtClean="0"/>
              <a:t>Click to insert list</a:t>
            </a:r>
          </a:p>
          <a:p>
            <a:pPr lvl="1"/>
            <a:r>
              <a:rPr lang="en-CA" dirty="0" smtClean="0"/>
              <a:t>Second level</a:t>
            </a:r>
          </a:p>
          <a:p>
            <a:pPr lvl="2"/>
            <a:r>
              <a:rPr lang="en-CA" dirty="0" smtClean="0"/>
              <a:t>Third level</a:t>
            </a:r>
          </a:p>
          <a:p>
            <a:pPr lvl="3"/>
            <a:r>
              <a:rPr lang="en-CA" dirty="0" smtClean="0"/>
              <a:t>Fourth level</a:t>
            </a:r>
          </a:p>
        </p:txBody>
      </p:sp>
      <p:sp>
        <p:nvSpPr>
          <p:cNvPr id="6" name="Title 1"/>
          <p:cNvSpPr>
            <a:spLocks noGrp="1"/>
          </p:cNvSpPr>
          <p:nvPr>
            <p:ph type="title" hasCustomPrompt="1"/>
          </p:nvPr>
        </p:nvSpPr>
        <p:spPr>
          <a:xfrm>
            <a:off x="457199" y="685801"/>
            <a:ext cx="8290584" cy="584074"/>
          </a:xfrm>
        </p:spPr>
        <p:txBody>
          <a:bodyPr anchor="t"/>
          <a:lstStyle>
            <a:lvl1pPr algn="l" defTabSz="457200" rtl="0" eaLnBrk="0" fontAlgn="base" hangingPunct="0">
              <a:spcBef>
                <a:spcPct val="0"/>
              </a:spcBef>
              <a:spcAft>
                <a:spcPct val="0"/>
              </a:spcAft>
              <a:defRPr lang="en-US" sz="3000" kern="1200" baseline="0" dirty="0">
                <a:solidFill>
                  <a:srgbClr val="000000"/>
                </a:solidFill>
                <a:latin typeface="Verdana"/>
                <a:ea typeface="ＭＳ Ｐゴシック" pitchFamily="39" charset="-128"/>
                <a:cs typeface="Verdana"/>
              </a:defRPr>
            </a:lvl1pPr>
          </a:lstStyle>
          <a:p>
            <a:r>
              <a:rPr lang="en-CA" dirty="0" smtClean="0"/>
              <a:t>Click to insert title</a:t>
            </a:r>
            <a:endParaRPr lang="en-US" dirty="0"/>
          </a:p>
        </p:txBody>
      </p:sp>
      <p:sp>
        <p:nvSpPr>
          <p:cNvPr id="9" name="Content Placeholder 7"/>
          <p:cNvSpPr>
            <a:spLocks noGrp="1"/>
          </p:cNvSpPr>
          <p:nvPr>
            <p:ph sz="quarter" idx="13" hasCustomPrompt="1"/>
          </p:nvPr>
        </p:nvSpPr>
        <p:spPr>
          <a:xfrm>
            <a:off x="457199" y="1269875"/>
            <a:ext cx="8290584" cy="719137"/>
          </a:xfrm>
        </p:spPr>
        <p:txBody>
          <a:bodyPr/>
          <a:lstStyle>
            <a:lvl1pPr marL="0" indent="0" algn="l">
              <a:buNone/>
              <a:defRPr sz="2500" b="0">
                <a:solidFill>
                  <a:schemeClr val="accent1"/>
                </a:solidFill>
              </a:defRPr>
            </a:lvl1pPr>
            <a:lvl2pPr>
              <a:buNone/>
              <a:defRPr sz="1600"/>
            </a:lvl2pPr>
            <a:lvl3pPr>
              <a:buNone/>
              <a:defRPr sz="1600"/>
            </a:lvl3pPr>
            <a:lvl4pPr>
              <a:buNone/>
              <a:defRPr sz="1600"/>
            </a:lvl4pPr>
            <a:lvl5pPr>
              <a:buNone/>
              <a:defRPr sz="1600"/>
            </a:lvl5pPr>
          </a:lstStyle>
          <a:p>
            <a:pPr lvl="0"/>
            <a:r>
              <a:rPr lang="en-CA" dirty="0" smtClean="0"/>
              <a:t>Click to insert subtitle</a:t>
            </a:r>
          </a:p>
        </p:txBody>
      </p:sp>
      <p:sp>
        <p:nvSpPr>
          <p:cNvPr id="12" name="Content Placeholder 2"/>
          <p:cNvSpPr>
            <a:spLocks noGrp="1"/>
          </p:cNvSpPr>
          <p:nvPr>
            <p:ph idx="1" hasCustomPrompt="1"/>
          </p:nvPr>
        </p:nvSpPr>
        <p:spPr>
          <a:xfrm>
            <a:off x="457200" y="2174998"/>
            <a:ext cx="8290582" cy="1399475"/>
          </a:xfrm>
        </p:spPr>
        <p:txBody>
          <a:bodyPr/>
          <a:lstStyle>
            <a:lvl1pPr marL="0" indent="0">
              <a:buClrTx/>
              <a:buNone/>
              <a:defRPr sz="1600">
                <a:solidFill>
                  <a:srgbClr val="000000"/>
                </a:solidFill>
              </a:defRPr>
            </a:lvl1pPr>
            <a:lvl2pPr marL="457200" indent="0">
              <a:buClrTx/>
              <a:buNone/>
              <a:defRPr sz="1400">
                <a:solidFill>
                  <a:srgbClr val="000000"/>
                </a:solidFill>
              </a:defRPr>
            </a:lvl2pPr>
            <a:lvl3pPr marL="914400" indent="0">
              <a:buClrTx/>
              <a:buNone/>
              <a:defRPr sz="1200">
                <a:solidFill>
                  <a:srgbClr val="000000"/>
                </a:solidFill>
              </a:defRPr>
            </a:lvl3pPr>
            <a:lvl4pPr marL="1371600" indent="0">
              <a:buClrTx/>
              <a:buNone/>
              <a:defRPr sz="1000">
                <a:solidFill>
                  <a:srgbClr val="000000"/>
                </a:solidFill>
              </a:defRPr>
            </a:lvl4pPr>
            <a:lvl5pPr>
              <a:defRPr sz="800"/>
            </a:lvl5pPr>
          </a:lstStyle>
          <a:p>
            <a:pPr lvl="0"/>
            <a:r>
              <a:rPr lang="en-CA" dirty="0" smtClean="0"/>
              <a:t>Click to insert paragraph</a:t>
            </a:r>
          </a:p>
        </p:txBody>
      </p:sp>
    </p:spTree>
    <p:extLst>
      <p:ext uri="{BB962C8B-B14F-4D97-AF65-F5344CB8AC3E}">
        <p14:creationId xmlns="" xmlns:p14="http://schemas.microsoft.com/office/powerpoint/2010/main" val="332297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685800"/>
            <a:ext cx="8290584" cy="1025525"/>
          </a:xfrm>
        </p:spPr>
        <p:txBody>
          <a:bodyPr anchor="t"/>
          <a:lstStyle>
            <a:lvl1pPr algn="l" defTabSz="457200" rtl="0" eaLnBrk="0" fontAlgn="base" hangingPunct="0">
              <a:spcBef>
                <a:spcPct val="0"/>
              </a:spcBef>
              <a:spcAft>
                <a:spcPct val="0"/>
              </a:spcAft>
              <a:defRPr lang="en-US" sz="3000" kern="1200" dirty="0">
                <a:solidFill>
                  <a:schemeClr val="tx1"/>
                </a:solidFill>
                <a:latin typeface="Verdana"/>
                <a:ea typeface="ＭＳ Ｐゴシック" pitchFamily="39" charset="-128"/>
                <a:cs typeface="Verdana"/>
              </a:defRPr>
            </a:lvl1pPr>
          </a:lstStyle>
          <a:p>
            <a:r>
              <a:rPr lang="en-CA" dirty="0" smtClean="0"/>
              <a:t>Click to insert title</a:t>
            </a:r>
            <a:endParaRPr lang="en-US" dirty="0"/>
          </a:p>
        </p:txBody>
      </p:sp>
      <p:sp>
        <p:nvSpPr>
          <p:cNvPr id="6"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slide">
    <p:bg>
      <p:bgPr>
        <a:solidFill>
          <a:schemeClr val="accent1"/>
        </a:solidFill>
        <a:effectLst/>
      </p:bgPr>
    </p:bg>
    <p:spTree>
      <p:nvGrpSpPr>
        <p:cNvPr id="1" name=""/>
        <p:cNvGrpSpPr/>
        <p:nvPr/>
      </p:nvGrpSpPr>
      <p:grpSpPr>
        <a:xfrm>
          <a:off x="0" y="0"/>
          <a:ext cx="0" cy="0"/>
          <a:chOff x="0" y="0"/>
          <a:chExt cx="0" cy="0"/>
        </a:xfrm>
      </p:grpSpPr>
      <p:sp>
        <p:nvSpPr>
          <p:cNvPr id="5" name="Rounded Rectangle 4"/>
          <p:cNvSpPr/>
          <p:nvPr/>
        </p:nvSpPr>
        <p:spPr>
          <a:xfrm>
            <a:off x="304800" y="304800"/>
            <a:ext cx="8534400" cy="6248400"/>
          </a:xfrm>
          <a:prstGeom prst="roundRect">
            <a:avLst/>
          </a:prstGeom>
          <a:noFill/>
          <a:ln w="88900" cmpd="sng">
            <a:solidFill>
              <a:schemeClr val="bg1"/>
            </a:solid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4" name="Title 3"/>
          <p:cNvSpPr>
            <a:spLocks noGrp="1"/>
          </p:cNvSpPr>
          <p:nvPr>
            <p:ph type="title" hasCustomPrompt="1"/>
          </p:nvPr>
        </p:nvSpPr>
        <p:spPr>
          <a:xfrm>
            <a:off x="2339752" y="4653136"/>
            <a:ext cx="6211416" cy="1025525"/>
          </a:xfrm>
        </p:spPr>
        <p:txBody>
          <a:bodyPr/>
          <a:lstStyle>
            <a:lvl1pPr algn="r">
              <a:defRPr baseline="0">
                <a:solidFill>
                  <a:schemeClr val="bg1"/>
                </a:solidFill>
              </a:defRPr>
            </a:lvl1pPr>
          </a:lstStyle>
          <a:p>
            <a:r>
              <a:rPr lang="en-CA" dirty="0" smtClean="0"/>
              <a:t>Click to insert section title</a:t>
            </a:r>
            <a:endParaRPr lang="en-US" dirty="0"/>
          </a:p>
        </p:txBody>
      </p:sp>
    </p:spTree>
    <p:extLst>
      <p:ext uri="{BB962C8B-B14F-4D97-AF65-F5344CB8AC3E}">
        <p14:creationId xmlns="" xmlns:p14="http://schemas.microsoft.com/office/powerpoint/2010/main" val="3654056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85800"/>
            <a:ext cx="8229600" cy="102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dirty="0" smtClean="0"/>
              <a:t>Click to insert title</a:t>
            </a:r>
            <a:endParaRPr lang="en-US" dirty="0" smtClean="0"/>
          </a:p>
        </p:txBody>
      </p:sp>
      <p:sp>
        <p:nvSpPr>
          <p:cNvPr id="1027" name="Text Placeholder 2"/>
          <p:cNvSpPr>
            <a:spLocks noGrp="1"/>
          </p:cNvSpPr>
          <p:nvPr>
            <p:ph type="body" idx="1"/>
          </p:nvPr>
        </p:nvSpPr>
        <p:spPr bwMode="auto">
          <a:xfrm>
            <a:off x="457200" y="1897908"/>
            <a:ext cx="8229600" cy="42824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insert list</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1"/>
          <p:cNvSpPr>
            <a:spLocks noGrp="1"/>
          </p:cNvSpPr>
          <p:nvPr>
            <p:ph type="sldNum" sz="quarter" idx="4"/>
          </p:nvPr>
        </p:nvSpPr>
        <p:spPr>
          <a:xfrm>
            <a:off x="8641343" y="6463294"/>
            <a:ext cx="465220" cy="365125"/>
          </a:xfrm>
          <a:prstGeom prst="rect">
            <a:avLst/>
          </a:prstGeom>
        </p:spPr>
        <p:txBody>
          <a:bodyPr vert="horz" lIns="91440" tIns="45720" rIns="91440" bIns="45720" rtlCol="0" anchor="ctr"/>
          <a:lstStyle>
            <a:lvl1pPr algn="ctr">
              <a:defRPr sz="900">
                <a:solidFill>
                  <a:schemeClr val="tx1"/>
                </a:solidFill>
                <a:latin typeface="Verdana"/>
                <a:cs typeface="Verdana"/>
              </a:defRPr>
            </a:lvl1pPr>
          </a:lstStyle>
          <a:p>
            <a:fld id="{5D855D34-E11B-BE40-8E40-1CF69A63AE9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49" r:id="rId11"/>
    <p:sldLayoutId id="2147483661" r:id="rId12"/>
    <p:sldLayoutId id="2147483662" r:id="rId13"/>
    <p:sldLayoutId id="2147483664" r:id="rId14"/>
    <p:sldLayoutId id="2147483667" r:id="rId15"/>
    <p:sldLayoutId id="2147483670" r:id="rId16"/>
    <p:sldLayoutId id="2147483668" r:id="rId17"/>
    <p:sldLayoutId id="2147483669" r:id="rId18"/>
    <p:sldLayoutId id="2147483682" r:id="rId19"/>
    <p:sldLayoutId id="2147483683" r:id="rId20"/>
    <p:sldLayoutId id="2147483684" r:id="rId21"/>
    <p:sldLayoutId id="2147483685" r:id="rId22"/>
  </p:sldLayoutIdLst>
  <p:txStyles>
    <p:titleStyle>
      <a:lvl1pPr algn="l" defTabSz="457200" rtl="0" eaLnBrk="1" fontAlgn="base" hangingPunct="1">
        <a:spcBef>
          <a:spcPct val="0"/>
        </a:spcBef>
        <a:spcAft>
          <a:spcPct val="0"/>
        </a:spcAft>
        <a:defRPr sz="3000" b="0" i="0" u="none" kern="1200">
          <a:solidFill>
            <a:schemeClr val="tx1"/>
          </a:solidFill>
          <a:latin typeface="Verdana"/>
          <a:ea typeface="ＭＳ Ｐゴシック" pitchFamily="39" charset="-128"/>
          <a:cs typeface="Verdana"/>
        </a:defRPr>
      </a:lvl1pPr>
      <a:lvl2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2pPr>
      <a:lvl3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3pPr>
      <a:lvl4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4pPr>
      <a:lvl5pPr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5pPr>
      <a:lvl6pPr marL="4572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6pPr>
      <a:lvl7pPr marL="9144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7pPr>
      <a:lvl8pPr marL="13716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8pPr>
      <a:lvl9pPr marL="1828800" algn="l" defTabSz="457200" rtl="0" eaLnBrk="1" fontAlgn="base" hangingPunct="1">
        <a:spcBef>
          <a:spcPct val="0"/>
        </a:spcBef>
        <a:spcAft>
          <a:spcPct val="0"/>
        </a:spcAft>
        <a:defRPr sz="4400">
          <a:solidFill>
            <a:srgbClr val="6A3433"/>
          </a:solidFill>
          <a:latin typeface="Calibri" pitchFamily="39" charset="0"/>
          <a:ea typeface="ＭＳ Ｐゴシック" pitchFamily="39" charset="-128"/>
          <a:cs typeface="ＭＳ Ｐゴシック" pitchFamily="39" charset="-128"/>
        </a:defRPr>
      </a:lvl9pPr>
    </p:titleStyle>
    <p:bodyStyle>
      <a:lvl1pPr marL="182563" indent="-182563" algn="l" defTabSz="457200" rtl="0" eaLnBrk="1" fontAlgn="base" hangingPunct="1">
        <a:lnSpc>
          <a:spcPct val="120000"/>
        </a:lnSpc>
        <a:spcBef>
          <a:spcPct val="20000"/>
        </a:spcBef>
        <a:spcAft>
          <a:spcPct val="0"/>
        </a:spcAft>
        <a:buClr>
          <a:schemeClr val="accent1"/>
        </a:buClr>
        <a:buFont typeface="Arial" charset="0"/>
        <a:buChar char="•"/>
        <a:defRPr sz="1600" kern="1200">
          <a:solidFill>
            <a:schemeClr val="tx1"/>
          </a:solidFill>
          <a:latin typeface="Verdana"/>
          <a:ea typeface="ＭＳ Ｐゴシック" pitchFamily="39" charset="-128"/>
          <a:cs typeface="Verdana"/>
        </a:defRPr>
      </a:lvl1pPr>
      <a:lvl2pPr marL="628650" indent="-171450" algn="l" defTabSz="457200" rtl="0" eaLnBrk="1" fontAlgn="base" hangingPunct="1">
        <a:lnSpc>
          <a:spcPct val="120000"/>
        </a:lnSpc>
        <a:spcBef>
          <a:spcPct val="20000"/>
        </a:spcBef>
        <a:spcAft>
          <a:spcPct val="0"/>
        </a:spcAft>
        <a:buClr>
          <a:schemeClr val="accent2"/>
        </a:buClr>
        <a:buFont typeface="Arial" charset="0"/>
        <a:buChar char="•"/>
        <a:defRPr sz="1400" b="0" i="0" u="none" kern="1200">
          <a:solidFill>
            <a:schemeClr val="tx1"/>
          </a:solidFill>
          <a:latin typeface="Verdana"/>
          <a:ea typeface="ＭＳ Ｐゴシック" pitchFamily="39" charset="-128"/>
          <a:cs typeface="Verdana"/>
        </a:defRPr>
      </a:lvl2pPr>
      <a:lvl3pPr marL="1073150" indent="-158750" algn="l" defTabSz="457200" rtl="0" eaLnBrk="1" fontAlgn="base" hangingPunct="1">
        <a:lnSpc>
          <a:spcPct val="120000"/>
        </a:lnSpc>
        <a:spcBef>
          <a:spcPct val="20000"/>
        </a:spcBef>
        <a:spcAft>
          <a:spcPct val="0"/>
        </a:spcAft>
        <a:buClr>
          <a:schemeClr val="tx2"/>
        </a:buClr>
        <a:buFont typeface="Arial" charset="0"/>
        <a:buChar char="•"/>
        <a:defRPr sz="1200" kern="1200">
          <a:solidFill>
            <a:schemeClr val="tx1"/>
          </a:solidFill>
          <a:latin typeface="Verdana"/>
          <a:ea typeface="ＭＳ Ｐゴシック" pitchFamily="39" charset="-128"/>
          <a:cs typeface="Verdana"/>
        </a:defRPr>
      </a:lvl3pPr>
      <a:lvl4pPr marL="1519238" indent="-147638" algn="l" defTabSz="457200" rtl="0" eaLnBrk="1" fontAlgn="base" hangingPunct="1">
        <a:lnSpc>
          <a:spcPct val="120000"/>
        </a:lnSpc>
        <a:spcBef>
          <a:spcPct val="20000"/>
        </a:spcBef>
        <a:spcAft>
          <a:spcPct val="0"/>
        </a:spcAft>
        <a:buClr>
          <a:schemeClr val="accent1"/>
        </a:buClr>
        <a:buFont typeface="Arial" charset="0"/>
        <a:buChar char="•"/>
        <a:defRPr sz="1000" kern="1200">
          <a:solidFill>
            <a:schemeClr val="tx1"/>
          </a:solidFill>
          <a:latin typeface="Verdana"/>
          <a:ea typeface="ＭＳ Ｐゴシック" pitchFamily="39" charset="-128"/>
          <a:cs typeface="Verdana"/>
        </a:defRPr>
      </a:lvl4pPr>
      <a:lvl5pPr marL="2057400" indent="-228600" algn="l" defTabSz="457200" rtl="0" eaLnBrk="1" fontAlgn="base" hangingPunct="1">
        <a:lnSpc>
          <a:spcPct val="120000"/>
        </a:lnSpc>
        <a:spcBef>
          <a:spcPct val="20000"/>
        </a:spcBef>
        <a:spcAft>
          <a:spcPct val="0"/>
        </a:spcAft>
        <a:buClr>
          <a:srgbClr val="8E8676"/>
        </a:buClr>
        <a:buFont typeface="Arial" charset="0"/>
        <a:buChar char="•"/>
        <a:defRPr sz="1400" kern="1200">
          <a:solidFill>
            <a:srgbClr val="8E8676"/>
          </a:solidFill>
          <a:latin typeface="Verdana"/>
          <a:ea typeface="ＭＳ Ｐゴシック" pitchFamily="39"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1.tiff"/><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3.gif"/><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5.gif"/><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7.tif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9.gif"/><Relationship Id="rId4" Type="http://schemas.openxmlformats.org/officeDocument/2006/relationships/image" Target="../media/image18.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21.gif"/><Relationship Id="rId4" Type="http://schemas.openxmlformats.org/officeDocument/2006/relationships/image" Target="../media/image20.tif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24.gif"/><Relationship Id="rId5" Type="http://schemas.openxmlformats.org/officeDocument/2006/relationships/image" Target="../media/image23.tiff"/><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25.png"/><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6.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5.xml"/><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31.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2.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oleObject" Target="../embeddings/oleObject1.bin"/><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3.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371600"/>
            <a:ext cx="8305801" cy="1344708"/>
          </a:xfrm>
        </p:spPr>
        <p:txBody>
          <a:bodyPr/>
          <a:lstStyle/>
          <a:p>
            <a:r>
              <a:rPr lang="en-US" sz="3600" dirty="0" smtClean="0">
                <a:latin typeface="Arial" pitchFamily="34" charset="0"/>
                <a:cs typeface="Arial" pitchFamily="34" charset="0"/>
              </a:rPr>
              <a:t>Workplace Hazardous Materials Information System 2015</a:t>
            </a:r>
            <a:endParaRPr lang="en-CA" sz="3600" dirty="0">
              <a:latin typeface="Arial" pitchFamily="34" charset="0"/>
              <a:cs typeface="Arial" pitchFamily="34" charset="0"/>
            </a:endParaRPr>
          </a:p>
        </p:txBody>
      </p:sp>
      <p:sp>
        <p:nvSpPr>
          <p:cNvPr id="5" name="Text Placeholder 5"/>
          <p:cNvSpPr>
            <a:spLocks noGrp="1"/>
          </p:cNvSpPr>
          <p:nvPr>
            <p:ph type="body" sz="quarter" idx="10"/>
          </p:nvPr>
        </p:nvSpPr>
        <p:spPr>
          <a:xfrm>
            <a:off x="457200" y="3276600"/>
            <a:ext cx="8229600" cy="2819400"/>
          </a:xfrm>
        </p:spPr>
        <p:txBody>
          <a:bodyPr/>
          <a:lstStyle/>
          <a:p>
            <a:pPr>
              <a:lnSpc>
                <a:spcPct val="100000"/>
              </a:lnSpc>
              <a:spcBef>
                <a:spcPts val="0"/>
              </a:spcBef>
            </a:pPr>
            <a:r>
              <a:rPr lang="en-CA" dirty="0" smtClean="0">
                <a:latin typeface="Arial" pitchFamily="34" charset="0"/>
                <a:cs typeface="Arial" pitchFamily="34" charset="0"/>
              </a:rPr>
              <a:t>Geoffrey A. Clark, MSc., CIH, ROH</a:t>
            </a:r>
          </a:p>
          <a:p>
            <a:pPr>
              <a:lnSpc>
                <a:spcPct val="100000"/>
              </a:lnSpc>
              <a:spcBef>
                <a:spcPts val="0"/>
              </a:spcBef>
            </a:pPr>
            <a:r>
              <a:rPr lang="en-CA" dirty="0" smtClean="0">
                <a:latin typeface="Arial" pitchFamily="34" charset="0"/>
                <a:cs typeface="Arial" pitchFamily="34" charset="0"/>
              </a:rPr>
              <a:t>Sr. Occupational Hygienist</a:t>
            </a:r>
          </a:p>
          <a:p>
            <a:pPr>
              <a:lnSpc>
                <a:spcPct val="100000"/>
              </a:lnSpc>
              <a:spcBef>
                <a:spcPts val="0"/>
              </a:spcBef>
            </a:pPr>
            <a:r>
              <a:rPr lang="en-CA" dirty="0" smtClean="0">
                <a:latin typeface="Arial" pitchFamily="34" charset="0"/>
                <a:cs typeface="Arial" pitchFamily="34" charset="0"/>
              </a:rPr>
              <a:t>WorkSafeBC</a:t>
            </a:r>
          </a:p>
          <a:p>
            <a:pPr>
              <a:lnSpc>
                <a:spcPct val="100000"/>
              </a:lnSpc>
              <a:spcBef>
                <a:spcPts val="0"/>
              </a:spcBef>
            </a:pPr>
            <a:r>
              <a:rPr lang="en-CA" i="1" dirty="0" smtClean="0">
                <a:latin typeface="Arial" pitchFamily="34" charset="0"/>
                <a:cs typeface="Arial" pitchFamily="34" charset="0"/>
              </a:rPr>
              <a:t>Geoffrey.Clark@worksafebc.com</a:t>
            </a:r>
          </a:p>
          <a:p>
            <a:pPr>
              <a:lnSpc>
                <a:spcPct val="100000"/>
              </a:lnSpc>
              <a:spcBef>
                <a:spcPts val="0"/>
              </a:spcBef>
            </a:pPr>
            <a:endParaRPr lang="en-US" i="1" dirty="0" smtClean="0">
              <a:latin typeface="Arial" pitchFamily="34" charset="0"/>
              <a:cs typeface="Arial" pitchFamily="34" charset="0"/>
            </a:endParaRPr>
          </a:p>
          <a:p>
            <a:pPr>
              <a:lnSpc>
                <a:spcPct val="100000"/>
              </a:lnSpc>
              <a:spcBef>
                <a:spcPts val="0"/>
              </a:spcBef>
            </a:pPr>
            <a:r>
              <a:rPr lang="en-US" i="1" dirty="0" smtClean="0">
                <a:latin typeface="Arial" pitchFamily="34" charset="0"/>
                <a:cs typeface="Arial" pitchFamily="34" charset="0"/>
              </a:rPr>
              <a:t>Colin.Murray@worksafebc.com</a:t>
            </a:r>
          </a:p>
          <a:p>
            <a:pPr>
              <a:lnSpc>
                <a:spcPct val="100000"/>
              </a:lnSpc>
              <a:spcBef>
                <a:spcPts val="0"/>
              </a:spcBef>
            </a:pPr>
            <a:r>
              <a:rPr lang="en-US" i="1" dirty="0" smtClean="0">
                <a:latin typeface="Arial" pitchFamily="34" charset="0"/>
                <a:cs typeface="Arial" pitchFamily="34" charset="0"/>
              </a:rPr>
              <a:t>Dave.Garrett@worksafebc.com</a:t>
            </a:r>
            <a:endParaRPr lang="en-CA" i="1" dirty="0" smtClean="0">
              <a:latin typeface="Arial" pitchFamily="34" charset="0"/>
              <a:cs typeface="Arial" pitchFamily="34" charset="0"/>
            </a:endParaRPr>
          </a:p>
          <a:p>
            <a:pPr>
              <a:lnSpc>
                <a:spcPct val="100000"/>
              </a:lnSpc>
              <a:spcBef>
                <a:spcPts val="0"/>
              </a:spcBef>
            </a:pPr>
            <a:endParaRPr lang="en-CA" dirty="0">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2428104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0584" cy="1025525"/>
          </a:xfrm>
        </p:spPr>
        <p:txBody>
          <a:bodyPr/>
          <a:lstStyle/>
          <a:p>
            <a:r>
              <a:rPr lang="en-CA" sz="3600" dirty="0" smtClean="0">
                <a:latin typeface="Arial" pitchFamily="34" charset="0"/>
                <a:cs typeface="Arial" pitchFamily="34" charset="0"/>
              </a:rPr>
              <a:t>Hazard category exceptions</a:t>
            </a:r>
            <a:endParaRPr lang="en-CA" sz="3600" dirty="0">
              <a:latin typeface="Arial" pitchFamily="34" charset="0"/>
              <a:cs typeface="Arial" pitchFamily="34" charset="0"/>
            </a:endParaRPr>
          </a:p>
        </p:txBody>
      </p:sp>
      <p:sp>
        <p:nvSpPr>
          <p:cNvPr id="5" name="Rectangle 4"/>
          <p:cNvSpPr/>
          <p:nvPr/>
        </p:nvSpPr>
        <p:spPr>
          <a:xfrm>
            <a:off x="457200" y="1447800"/>
            <a:ext cx="7010400" cy="4170372"/>
          </a:xfrm>
          <a:prstGeom prst="rect">
            <a:avLst/>
          </a:prstGeom>
        </p:spPr>
        <p:txBody>
          <a:bodyPr wrap="square">
            <a:spAutoFit/>
          </a:bodyPr>
          <a:lstStyle/>
          <a:p>
            <a:r>
              <a:rPr lang="en-US" sz="2000" dirty="0" smtClean="0">
                <a:latin typeface="Arial" pitchFamily="34" charset="0"/>
                <a:ea typeface="Verdana" pitchFamily="34" charset="0"/>
                <a:cs typeface="Arial" pitchFamily="34" charset="0"/>
              </a:rPr>
              <a:t>There are a few exceptions to this rule. </a:t>
            </a:r>
          </a:p>
          <a:p>
            <a:endParaRPr lang="en-US" sz="2000" dirty="0" smtClean="0">
              <a:latin typeface="Arial" pitchFamily="34" charset="0"/>
              <a:ea typeface="Verdana" pitchFamily="34" charset="0"/>
              <a:cs typeface="Arial" pitchFamily="34" charset="0"/>
            </a:endParaRPr>
          </a:p>
          <a:p>
            <a:r>
              <a:rPr lang="en-US" sz="2000" b="1" dirty="0" smtClean="0">
                <a:latin typeface="Arial" pitchFamily="34" charset="0"/>
                <a:ea typeface="Verdana" pitchFamily="34" charset="0"/>
                <a:cs typeface="Arial" pitchFamily="34" charset="0"/>
              </a:rPr>
              <a:t>Gases under pressure </a:t>
            </a:r>
            <a:r>
              <a:rPr lang="en-US" sz="2000" dirty="0" smtClean="0">
                <a:latin typeface="Arial" pitchFamily="34" charset="0"/>
                <a:ea typeface="Verdana" pitchFamily="34" charset="0"/>
                <a:cs typeface="Arial" pitchFamily="34" charset="0"/>
              </a:rPr>
              <a:t>hazard class, the hazard categories are:</a:t>
            </a:r>
          </a:p>
          <a:p>
            <a:pPr marL="463550" indent="-225425">
              <a:buClr>
                <a:srgbClr val="ED8B00"/>
              </a:buClr>
              <a:buSzPct val="120000"/>
              <a:buFont typeface="Arial" pitchFamily="34" charset="0"/>
              <a:buChar char="•"/>
            </a:pPr>
            <a:r>
              <a:rPr lang="en-US" sz="2000" dirty="0" smtClean="0">
                <a:latin typeface="Arial" pitchFamily="34" charset="0"/>
                <a:ea typeface="Verdana" pitchFamily="34" charset="0"/>
                <a:cs typeface="Arial" pitchFamily="34" charset="0"/>
              </a:rPr>
              <a:t>Compressed gas</a:t>
            </a:r>
          </a:p>
          <a:p>
            <a:pPr marL="463550" indent="-225425">
              <a:buClr>
                <a:srgbClr val="ED8B00"/>
              </a:buClr>
              <a:buSzPct val="120000"/>
              <a:buFont typeface="Arial" pitchFamily="34" charset="0"/>
              <a:buChar char="•"/>
            </a:pPr>
            <a:r>
              <a:rPr lang="en-US" sz="2000" dirty="0" smtClean="0">
                <a:latin typeface="Arial" pitchFamily="34" charset="0"/>
                <a:ea typeface="Verdana" pitchFamily="34" charset="0"/>
                <a:cs typeface="Arial" pitchFamily="34" charset="0"/>
              </a:rPr>
              <a:t>Liquefied gas</a:t>
            </a:r>
          </a:p>
          <a:p>
            <a:pPr marL="463550" indent="-225425">
              <a:buClr>
                <a:srgbClr val="ED8B00"/>
              </a:buClr>
              <a:buSzPct val="120000"/>
              <a:buFont typeface="Arial" pitchFamily="34" charset="0"/>
              <a:buChar char="•"/>
            </a:pPr>
            <a:r>
              <a:rPr lang="en-US" sz="2000" dirty="0" smtClean="0">
                <a:latin typeface="Arial" pitchFamily="34" charset="0"/>
                <a:ea typeface="Verdana" pitchFamily="34" charset="0"/>
                <a:cs typeface="Arial" pitchFamily="34" charset="0"/>
              </a:rPr>
              <a:t>Refrigerated liquefied gas</a:t>
            </a:r>
          </a:p>
          <a:p>
            <a:pPr marL="463550" indent="-225425">
              <a:buClr>
                <a:srgbClr val="ED8B00"/>
              </a:buClr>
              <a:buSzPct val="120000"/>
              <a:buFont typeface="Arial" pitchFamily="34" charset="0"/>
              <a:buChar char="•"/>
            </a:pPr>
            <a:r>
              <a:rPr lang="en-US" sz="2000" dirty="0" smtClean="0">
                <a:latin typeface="Arial" pitchFamily="34" charset="0"/>
                <a:ea typeface="Verdana" pitchFamily="34" charset="0"/>
                <a:cs typeface="Arial" pitchFamily="34" charset="0"/>
              </a:rPr>
              <a:t>Dissolved gas</a:t>
            </a:r>
          </a:p>
          <a:p>
            <a:pPr>
              <a:spcBef>
                <a:spcPts val="600"/>
              </a:spcBef>
            </a:pPr>
            <a:r>
              <a:rPr lang="en-US" sz="2000" dirty="0" smtClean="0">
                <a:latin typeface="Arial" pitchFamily="34" charset="0"/>
                <a:ea typeface="Verdana" pitchFamily="34" charset="0"/>
                <a:cs typeface="Arial" pitchFamily="34" charset="0"/>
              </a:rPr>
              <a:t>These classes relate to the physical state of the gas when packaged and do not describe the degree of hazard. </a:t>
            </a:r>
          </a:p>
          <a:p>
            <a:endParaRPr lang="en-US" sz="2000" dirty="0" smtClean="0">
              <a:latin typeface="Arial" pitchFamily="34" charset="0"/>
              <a:ea typeface="Verdana" pitchFamily="34" charset="0"/>
              <a:cs typeface="Arial" pitchFamily="34" charset="0"/>
            </a:endParaRPr>
          </a:p>
          <a:p>
            <a:r>
              <a:rPr lang="en-US" sz="2000" b="1" dirty="0" smtClean="0">
                <a:latin typeface="Arial" pitchFamily="34" charset="0"/>
                <a:ea typeface="Verdana" pitchFamily="34" charset="0"/>
                <a:cs typeface="Arial" pitchFamily="34" charset="0"/>
              </a:rPr>
              <a:t>Reproductive Toxicity</a:t>
            </a:r>
            <a:r>
              <a:rPr lang="en-US" sz="2000" dirty="0" smtClean="0">
                <a:latin typeface="Arial" pitchFamily="34" charset="0"/>
                <a:ea typeface="Verdana" pitchFamily="34" charset="0"/>
                <a:cs typeface="Arial" pitchFamily="34" charset="0"/>
              </a:rPr>
              <a:t> hazard class has a separate category called “Effects on or via lactation”.</a:t>
            </a:r>
          </a:p>
        </p:txBody>
      </p:sp>
      <p:pic>
        <p:nvPicPr>
          <p:cNvPr id="6" name="Content Placeholder 8" descr="gas_cylinder.gif"/>
          <p:cNvPicPr>
            <a:picLocks noChangeAspect="1"/>
          </p:cNvPicPr>
          <p:nvPr/>
        </p:nvPicPr>
        <p:blipFill>
          <a:blip r:embed="rId4" cstate="print"/>
          <a:stretch>
            <a:fillRect/>
          </a:stretch>
        </p:blipFill>
        <p:spPr>
          <a:xfrm>
            <a:off x="6934200" y="2362200"/>
            <a:ext cx="1828800" cy="1828800"/>
          </a:xfrm>
          <a:prstGeom prst="rect">
            <a:avLst/>
          </a:prstGeom>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91266" cy="838200"/>
          </a:xfrm>
        </p:spPr>
        <p:txBody>
          <a:bodyPr/>
          <a:lstStyle/>
          <a:p>
            <a:r>
              <a:rPr lang="en-CA" sz="3600" dirty="0" smtClean="0">
                <a:latin typeface="Arial" pitchFamily="34" charset="0"/>
                <a:cs typeface="Arial" pitchFamily="34" charset="0"/>
              </a:rPr>
              <a:t>Compressed gases</a:t>
            </a:r>
            <a:endParaRPr lang="en-CA" sz="3600" dirty="0">
              <a:latin typeface="Arial" pitchFamily="34" charset="0"/>
              <a:cs typeface="Arial" pitchFamily="34" charset="0"/>
            </a:endParaRPr>
          </a:p>
        </p:txBody>
      </p:sp>
      <p:pic>
        <p:nvPicPr>
          <p:cNvPr id="9" name="Content Placeholder 8" descr="gas_cylinder.gif"/>
          <p:cNvPicPr>
            <a:picLocks noGrp="1" noChangeAspect="1"/>
          </p:cNvPicPr>
          <p:nvPr>
            <p:ph idx="1"/>
          </p:nvPr>
        </p:nvPicPr>
        <p:blipFill>
          <a:blip r:embed="rId4" cstate="print"/>
          <a:stretch>
            <a:fillRect/>
          </a:stretch>
        </p:blipFill>
        <p:spPr>
          <a:xfrm>
            <a:off x="6825344" y="4038600"/>
            <a:ext cx="1828800" cy="1828800"/>
          </a:xfrm>
        </p:spPr>
      </p:pic>
      <p:pic>
        <p:nvPicPr>
          <p:cNvPr id="10" name="Picture 9" descr="symbols_class-categorie-a.tiff"/>
          <p:cNvPicPr>
            <a:picLocks noChangeAspect="1"/>
          </p:cNvPicPr>
          <p:nvPr/>
        </p:nvPicPr>
        <p:blipFill>
          <a:blip r:embed="rId5" cstate="print"/>
          <a:stretch>
            <a:fillRect/>
          </a:stretch>
        </p:blipFill>
        <p:spPr>
          <a:xfrm>
            <a:off x="6879131" y="1219200"/>
            <a:ext cx="1775013" cy="1828800"/>
          </a:xfrm>
          <a:prstGeom prst="rect">
            <a:avLst/>
          </a:prstGeom>
        </p:spPr>
      </p:pic>
      <p:sp>
        <p:nvSpPr>
          <p:cNvPr id="16" name="TextBox 15"/>
          <p:cNvSpPr txBox="1"/>
          <p:nvPr/>
        </p:nvSpPr>
        <p:spPr>
          <a:xfrm>
            <a:off x="457199" y="4009817"/>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Gases under pressure.</a:t>
            </a:r>
            <a:endParaRPr lang="en-CA" dirty="0">
              <a:latin typeface="Arial" pitchFamily="34" charset="0"/>
              <a:ea typeface="Verdana" pitchFamily="34" charset="0"/>
              <a:cs typeface="Arial" pitchFamily="34" charset="0"/>
            </a:endParaRPr>
          </a:p>
        </p:txBody>
      </p:sp>
      <p:sp>
        <p:nvSpPr>
          <p:cNvPr id="12" name="TextBox 11"/>
          <p:cNvSpPr txBox="1"/>
          <p:nvPr/>
        </p:nvSpPr>
        <p:spPr>
          <a:xfrm>
            <a:off x="457199" y="13716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4" name="TextBox 13"/>
          <p:cNvSpPr txBox="1"/>
          <p:nvPr/>
        </p:nvSpPr>
        <p:spPr>
          <a:xfrm>
            <a:off x="457199" y="3628817"/>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7" name="Straight Connector 16"/>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199" y="1759059"/>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A – Compressed gases</a:t>
            </a:r>
            <a:endParaRPr lang="en-CA" dirty="0">
              <a:latin typeface="Arial" pitchFamily="34" charset="0"/>
              <a:ea typeface="Verdana" pitchFamily="34" charset="0"/>
              <a:cs typeface="Arial" pitchFamily="34" charset="0"/>
            </a:endParaRPr>
          </a:p>
        </p:txBody>
      </p:sp>
      <p:sp>
        <p:nvSpPr>
          <p:cNvPr id="15" name="Rectangle 12"/>
          <p:cNvSpPr>
            <a:spLocks noChangeArrowheads="1"/>
          </p:cNvSpPr>
          <p:nvPr/>
        </p:nvSpPr>
        <p:spPr bwMode="auto">
          <a:xfrm>
            <a:off x="457200" y="4467225"/>
            <a:ext cx="57912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0"/>
              </a:spcAft>
            </a:pPr>
            <a:r>
              <a:rPr lang="en-US" altLang="en-US" dirty="0">
                <a:latin typeface="Arial" charset="0"/>
              </a:rPr>
              <a:t>The </a:t>
            </a:r>
            <a:r>
              <a:rPr lang="en-US" altLang="en-US" b="1" dirty="0">
                <a:latin typeface="Arial" charset="0"/>
              </a:rPr>
              <a:t>gas cylinder </a:t>
            </a:r>
            <a:r>
              <a:rPr lang="en-US" altLang="en-US" dirty="0">
                <a:latin typeface="Arial" charset="0"/>
              </a:rPr>
              <a:t>pictogram is used for Gases under </a:t>
            </a:r>
            <a:r>
              <a:rPr lang="en-US" altLang="en-US" dirty="0" smtClean="0">
                <a:latin typeface="Arial" charset="0"/>
              </a:rPr>
              <a:t>pressure</a:t>
            </a:r>
          </a:p>
          <a:p>
            <a:pPr marL="449263" indent="-285750" eaLnBrk="1" hangingPunct="1">
              <a:spcAft>
                <a:spcPts val="0"/>
              </a:spcAft>
              <a:buClr>
                <a:srgbClr val="ED8B00"/>
              </a:buClr>
              <a:buFont typeface="Arial" panose="020B0604020202020204" pitchFamily="34" charset="0"/>
              <a:buChar char="•"/>
            </a:pPr>
            <a:r>
              <a:rPr lang="en-US" altLang="en-US" dirty="0" smtClean="0">
                <a:latin typeface="Arial" charset="0"/>
              </a:rPr>
              <a:t>Compressed gas</a:t>
            </a:r>
          </a:p>
          <a:p>
            <a:pPr marL="449263" indent="-285750" eaLnBrk="1" hangingPunct="1">
              <a:spcAft>
                <a:spcPts val="0"/>
              </a:spcAft>
              <a:buClr>
                <a:srgbClr val="ED8B00"/>
              </a:buClr>
              <a:buFont typeface="Arial" panose="020B0604020202020204" pitchFamily="34" charset="0"/>
              <a:buChar char="•"/>
            </a:pPr>
            <a:r>
              <a:rPr lang="en-US" altLang="en-US" dirty="0" smtClean="0">
                <a:latin typeface="Arial" charset="0"/>
              </a:rPr>
              <a:t>Liquefied gas</a:t>
            </a:r>
          </a:p>
          <a:p>
            <a:pPr marL="449263" indent="-285750" eaLnBrk="1" hangingPunct="1">
              <a:spcAft>
                <a:spcPts val="0"/>
              </a:spcAft>
              <a:buClr>
                <a:srgbClr val="ED8B00"/>
              </a:buClr>
              <a:buFont typeface="Arial" panose="020B0604020202020204" pitchFamily="34" charset="0"/>
              <a:buChar char="•"/>
            </a:pPr>
            <a:r>
              <a:rPr lang="en-US" altLang="en-US" dirty="0" smtClean="0">
                <a:latin typeface="Arial" charset="0"/>
              </a:rPr>
              <a:t>Refrigerated </a:t>
            </a:r>
            <a:r>
              <a:rPr lang="en-US" altLang="en-US" dirty="0">
                <a:latin typeface="Arial" charset="0"/>
              </a:rPr>
              <a:t>liquefied </a:t>
            </a:r>
            <a:r>
              <a:rPr lang="en-US" altLang="en-US" dirty="0" smtClean="0">
                <a:latin typeface="Arial" charset="0"/>
              </a:rPr>
              <a:t>gas</a:t>
            </a:r>
          </a:p>
          <a:p>
            <a:pPr marL="449263" indent="-285750" eaLnBrk="1" hangingPunct="1">
              <a:spcAft>
                <a:spcPts val="0"/>
              </a:spcAft>
              <a:buClr>
                <a:srgbClr val="ED8B00"/>
              </a:buClr>
              <a:buFont typeface="Arial" panose="020B0604020202020204" pitchFamily="34" charset="0"/>
              <a:buChar char="•"/>
            </a:pPr>
            <a:r>
              <a:rPr lang="en-US" altLang="en-US" dirty="0" smtClean="0">
                <a:latin typeface="Arial" charset="0"/>
              </a:rPr>
              <a:t>Dissolved gas</a:t>
            </a:r>
            <a:endParaRPr lang="en-US" altLang="en-US" dirty="0">
              <a:latin typeface="Arial"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91266" cy="838200"/>
          </a:xfrm>
        </p:spPr>
        <p:txBody>
          <a:bodyPr/>
          <a:lstStyle/>
          <a:p>
            <a:r>
              <a:rPr lang="en-CA" sz="3600" dirty="0" smtClean="0">
                <a:latin typeface="Arial" pitchFamily="34" charset="0"/>
                <a:cs typeface="Arial" pitchFamily="34" charset="0"/>
              </a:rPr>
              <a:t>Fire hazards</a:t>
            </a:r>
            <a:endParaRPr lang="en-CA" sz="3600" dirty="0">
              <a:latin typeface="Arial" pitchFamily="34" charset="0"/>
              <a:cs typeface="Arial" pitchFamily="34" charset="0"/>
            </a:endParaRPr>
          </a:p>
        </p:txBody>
      </p:sp>
      <p:pic>
        <p:nvPicPr>
          <p:cNvPr id="9" name="Content Placeholder 8" descr="symbols_class-categorie-b.tiff"/>
          <p:cNvPicPr>
            <a:picLocks noGrp="1" noChangeAspect="1"/>
          </p:cNvPicPr>
          <p:nvPr>
            <p:ph idx="1"/>
          </p:nvPr>
        </p:nvPicPr>
        <p:blipFill>
          <a:blip r:embed="rId4" cstate="print"/>
          <a:stretch>
            <a:fillRect/>
          </a:stretch>
        </p:blipFill>
        <p:spPr>
          <a:xfrm>
            <a:off x="6868886" y="685800"/>
            <a:ext cx="1775011" cy="1828800"/>
          </a:xfrm>
        </p:spPr>
      </p:pic>
      <p:pic>
        <p:nvPicPr>
          <p:cNvPr id="10" name="Picture 9" descr="flame.gif"/>
          <p:cNvPicPr>
            <a:picLocks noChangeAspect="1"/>
          </p:cNvPicPr>
          <p:nvPr/>
        </p:nvPicPr>
        <p:blipFill>
          <a:blip r:embed="rId5" cstate="print"/>
          <a:stretch>
            <a:fillRect/>
          </a:stretch>
        </p:blipFill>
        <p:spPr>
          <a:xfrm>
            <a:off x="6705600" y="3962400"/>
            <a:ext cx="2133600" cy="2133600"/>
          </a:xfrm>
          <a:prstGeom prst="rect">
            <a:avLst/>
          </a:prstGeom>
        </p:spPr>
      </p:pic>
      <p:sp>
        <p:nvSpPr>
          <p:cNvPr id="16" name="TextBox 15"/>
          <p:cNvSpPr txBox="1"/>
          <p:nvPr/>
        </p:nvSpPr>
        <p:spPr>
          <a:xfrm>
            <a:off x="457199" y="1414046"/>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7" name="TextBox 16"/>
          <p:cNvSpPr txBox="1"/>
          <p:nvPr/>
        </p:nvSpPr>
        <p:spPr>
          <a:xfrm>
            <a:off x="457198" y="37338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8" name="Straight Connector 17"/>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57198" y="2252246"/>
            <a:ext cx="6629401" cy="369332"/>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Substances capable of catching fire or exploding.</a:t>
            </a:r>
          </a:p>
        </p:txBody>
      </p:sp>
      <p:sp>
        <p:nvSpPr>
          <p:cNvPr id="20" name="TextBox 19"/>
          <p:cNvSpPr txBox="1"/>
          <p:nvPr/>
        </p:nvSpPr>
        <p:spPr>
          <a:xfrm>
            <a:off x="457198" y="1795046"/>
            <a:ext cx="5791201"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B – Flammable/Combustible Materials</a:t>
            </a:r>
            <a:endParaRPr lang="en-CA" dirty="0">
              <a:latin typeface="Arial" pitchFamily="34" charset="0"/>
              <a:ea typeface="Verdana" pitchFamily="34" charset="0"/>
              <a:cs typeface="Arial" pitchFamily="34" charset="0"/>
            </a:endParaRPr>
          </a:p>
        </p:txBody>
      </p:sp>
      <p:sp>
        <p:nvSpPr>
          <p:cNvPr id="12" name="Rectangle 11"/>
          <p:cNvSpPr/>
          <p:nvPr/>
        </p:nvSpPr>
        <p:spPr>
          <a:xfrm>
            <a:off x="457200" y="4267200"/>
            <a:ext cx="5486400" cy="1946687"/>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The </a:t>
            </a:r>
            <a:r>
              <a:rPr lang="en-US" b="1" dirty="0" smtClean="0">
                <a:latin typeface="Arial" pitchFamily="34" charset="0"/>
                <a:ea typeface="Verdana" pitchFamily="34" charset="0"/>
                <a:cs typeface="Arial" pitchFamily="34" charset="0"/>
              </a:rPr>
              <a:t>flame </a:t>
            </a:r>
            <a:r>
              <a:rPr lang="en-US" dirty="0" smtClean="0">
                <a:latin typeface="Arial" pitchFamily="34" charset="0"/>
                <a:ea typeface="Verdana" pitchFamily="34" charset="0"/>
                <a:cs typeface="Arial" pitchFamily="34" charset="0"/>
              </a:rPr>
              <a:t>pictogram is used for the following classes and categories:</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Flammable gases (Category 1)</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Flammable aerosols (Category 1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Flammable liquids (Category 1, 2 and 3)</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Flammable solids (Category 1</a:t>
            </a:r>
            <a:r>
              <a:rPr lang="en-US" dirty="0">
                <a:latin typeface="Arial" pitchFamily="34" charset="0"/>
                <a:ea typeface="Verdana" pitchFamily="34" charset="0"/>
                <a:cs typeface="Arial" pitchFamily="34" charset="0"/>
              </a:rPr>
              <a:t> </a:t>
            </a:r>
            <a:r>
              <a:rPr lang="en-US" dirty="0" smtClean="0">
                <a:latin typeface="Arial" pitchFamily="34" charset="0"/>
                <a:ea typeface="Verdana" pitchFamily="34" charset="0"/>
                <a:cs typeface="Arial" pitchFamily="34" charset="0"/>
              </a:rPr>
              <a:t>and 2)</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Oxidizing hazards</a:t>
            </a:r>
            <a:endParaRPr lang="en-CA" sz="3600" dirty="0">
              <a:latin typeface="Arial" pitchFamily="34" charset="0"/>
              <a:cs typeface="Arial" pitchFamily="34" charset="0"/>
            </a:endParaRPr>
          </a:p>
        </p:txBody>
      </p:sp>
      <p:pic>
        <p:nvPicPr>
          <p:cNvPr id="8" name="Picture 7" descr="symbols_class-categorie-c.tiff"/>
          <p:cNvPicPr>
            <a:picLocks noChangeAspect="1"/>
          </p:cNvPicPr>
          <p:nvPr/>
        </p:nvPicPr>
        <p:blipFill>
          <a:blip r:embed="rId4" cstate="print"/>
          <a:stretch>
            <a:fillRect/>
          </a:stretch>
        </p:blipFill>
        <p:spPr>
          <a:xfrm>
            <a:off x="6819499" y="1066800"/>
            <a:ext cx="1905801" cy="1828800"/>
          </a:xfrm>
          <a:prstGeom prst="rect">
            <a:avLst/>
          </a:prstGeom>
        </p:spPr>
      </p:pic>
      <p:pic>
        <p:nvPicPr>
          <p:cNvPr id="19" name="Picture 18" descr="flame_over_circle.gif"/>
          <p:cNvPicPr>
            <a:picLocks noChangeAspect="1"/>
          </p:cNvPicPr>
          <p:nvPr/>
        </p:nvPicPr>
        <p:blipFill>
          <a:blip r:embed="rId5" cstate="print"/>
          <a:stretch>
            <a:fillRect/>
          </a:stretch>
        </p:blipFill>
        <p:spPr>
          <a:xfrm>
            <a:off x="6858000" y="4329008"/>
            <a:ext cx="1828800" cy="1828800"/>
          </a:xfrm>
          <a:prstGeom prst="rect">
            <a:avLst/>
          </a:prstGeom>
        </p:spPr>
      </p:pic>
      <p:sp>
        <p:nvSpPr>
          <p:cNvPr id="29" name="Rectangle 28"/>
          <p:cNvSpPr/>
          <p:nvPr/>
        </p:nvSpPr>
        <p:spPr>
          <a:xfrm>
            <a:off x="457198" y="4504744"/>
            <a:ext cx="5486400" cy="1631216"/>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The </a:t>
            </a:r>
            <a:r>
              <a:rPr lang="en-US" b="1" dirty="0" smtClean="0">
                <a:latin typeface="Arial" pitchFamily="34" charset="0"/>
                <a:ea typeface="Verdana" pitchFamily="34" charset="0"/>
                <a:cs typeface="Arial" pitchFamily="34" charset="0"/>
              </a:rPr>
              <a:t>flame over circle </a:t>
            </a:r>
            <a:r>
              <a:rPr lang="en-US" dirty="0" smtClean="0">
                <a:latin typeface="Arial" pitchFamily="34" charset="0"/>
                <a:ea typeface="Verdana" pitchFamily="34" charset="0"/>
                <a:cs typeface="Arial" pitchFamily="34" charset="0"/>
              </a:rPr>
              <a:t>pictogram is used for the following classes and categories:</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Oxidizing gases (Category 1)</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Oxidizing liquids (Category 1, 2 and 3)</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Oxidizing solids (Category 1, 2 and 3)</a:t>
            </a:r>
          </a:p>
        </p:txBody>
      </p:sp>
      <p:sp>
        <p:nvSpPr>
          <p:cNvPr id="11" name="TextBox 10"/>
          <p:cNvSpPr txBox="1"/>
          <p:nvPr/>
        </p:nvSpPr>
        <p:spPr>
          <a:xfrm>
            <a:off x="457198" y="13716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2" name="TextBox 11"/>
          <p:cNvSpPr txBox="1"/>
          <p:nvPr/>
        </p:nvSpPr>
        <p:spPr>
          <a:xfrm>
            <a:off x="457198" y="3628817"/>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3" name="Straight Connector 12"/>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57198" y="2216259"/>
            <a:ext cx="5638801" cy="646331"/>
          </a:xfrm>
          <a:prstGeom prst="rect">
            <a:avLst/>
          </a:prstGeom>
        </p:spPr>
        <p:txBody>
          <a:bodyPr wrap="square">
            <a:spAutoFit/>
          </a:bodyPr>
          <a:lstStyle/>
          <a:p>
            <a:pPr>
              <a:spcAft>
                <a:spcPts val="600"/>
              </a:spcAft>
              <a:buNone/>
            </a:pPr>
            <a:r>
              <a:rPr lang="en-US" dirty="0" smtClean="0">
                <a:latin typeface="Arial" pitchFamily="34" charset="0"/>
                <a:ea typeface="Verdana" pitchFamily="34" charset="0"/>
                <a:cs typeface="Arial" pitchFamily="34" charset="0"/>
              </a:rPr>
              <a:t>Products causing/ contributing to the combustion of other materials.</a:t>
            </a:r>
          </a:p>
        </p:txBody>
      </p:sp>
      <p:sp>
        <p:nvSpPr>
          <p:cNvPr id="15" name="TextBox 14"/>
          <p:cNvSpPr txBox="1"/>
          <p:nvPr/>
        </p:nvSpPr>
        <p:spPr>
          <a:xfrm>
            <a:off x="457198" y="1759059"/>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C – Oxidizer</a:t>
            </a:r>
            <a:endParaRPr lang="en-CA"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6" cy="1025525"/>
          </a:xfrm>
        </p:spPr>
        <p:txBody>
          <a:bodyPr/>
          <a:lstStyle/>
          <a:p>
            <a:r>
              <a:rPr lang="en-CA" sz="3600" dirty="0" smtClean="0">
                <a:latin typeface="Arial" pitchFamily="34" charset="0"/>
                <a:cs typeface="Arial" pitchFamily="34" charset="0"/>
              </a:rPr>
              <a:t>Explosive or extremely reactive</a:t>
            </a:r>
            <a:endParaRPr lang="en-CA" sz="3600" dirty="0">
              <a:latin typeface="Arial" pitchFamily="34" charset="0"/>
              <a:cs typeface="Arial" pitchFamily="34" charset="0"/>
            </a:endParaRPr>
          </a:p>
        </p:txBody>
      </p:sp>
      <p:pic>
        <p:nvPicPr>
          <p:cNvPr id="7" name="Picture 6" descr="exploding_bomb.gif"/>
          <p:cNvPicPr>
            <a:picLocks noChangeAspect="1"/>
          </p:cNvPicPr>
          <p:nvPr/>
        </p:nvPicPr>
        <p:blipFill>
          <a:blip r:embed="rId4" cstate="print"/>
          <a:stretch>
            <a:fillRect/>
          </a:stretch>
        </p:blipFill>
        <p:spPr>
          <a:xfrm>
            <a:off x="6858000" y="4419600"/>
            <a:ext cx="1828800" cy="1828800"/>
          </a:xfrm>
          <a:prstGeom prst="rect">
            <a:avLst/>
          </a:prstGeom>
        </p:spPr>
      </p:pic>
      <p:sp>
        <p:nvSpPr>
          <p:cNvPr id="8" name="Rectangle 7"/>
          <p:cNvSpPr/>
          <p:nvPr/>
        </p:nvSpPr>
        <p:spPr>
          <a:xfrm>
            <a:off x="457199" y="4343400"/>
            <a:ext cx="6248400" cy="1277273"/>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The </a:t>
            </a:r>
            <a:r>
              <a:rPr lang="en-US" b="1" dirty="0" smtClean="0">
                <a:latin typeface="Arial" pitchFamily="34" charset="0"/>
                <a:ea typeface="Verdana" pitchFamily="34" charset="0"/>
                <a:cs typeface="Arial" pitchFamily="34" charset="0"/>
              </a:rPr>
              <a:t>exploding bomb </a:t>
            </a:r>
            <a:r>
              <a:rPr lang="en-US" dirty="0" smtClean="0">
                <a:latin typeface="Arial" pitchFamily="34" charset="0"/>
                <a:ea typeface="Verdana" pitchFamily="34" charset="0"/>
                <a:cs typeface="Arial" pitchFamily="34" charset="0"/>
              </a:rPr>
              <a:t>pictogram is used for the following classes and categories:</a:t>
            </a:r>
          </a:p>
          <a:p>
            <a:pPr marL="454025"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Self-reactive substances and mixtures (Types A and B)</a:t>
            </a:r>
          </a:p>
          <a:p>
            <a:pPr marL="454025"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Organic peroxides (Types A and B)</a:t>
            </a:r>
          </a:p>
        </p:txBody>
      </p:sp>
      <p:sp>
        <p:nvSpPr>
          <p:cNvPr id="10" name="TextBox 9"/>
          <p:cNvSpPr txBox="1"/>
          <p:nvPr/>
        </p:nvSpPr>
        <p:spPr>
          <a:xfrm>
            <a:off x="457199" y="3962400"/>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Reactivity hazards.</a:t>
            </a:r>
            <a:endParaRPr lang="en-CA" dirty="0">
              <a:latin typeface="Arial" pitchFamily="34" charset="0"/>
              <a:ea typeface="Verdana" pitchFamily="34" charset="0"/>
              <a:cs typeface="Arial" pitchFamily="34" charset="0"/>
            </a:endParaRPr>
          </a:p>
        </p:txBody>
      </p:sp>
      <p:sp>
        <p:nvSpPr>
          <p:cNvPr id="11" name="TextBox 10"/>
          <p:cNvSpPr txBox="1"/>
          <p:nvPr/>
        </p:nvSpPr>
        <p:spPr>
          <a:xfrm>
            <a:off x="457200" y="5715000"/>
            <a:ext cx="6705600" cy="646331"/>
          </a:xfrm>
          <a:prstGeom prst="rect">
            <a:avLst/>
          </a:prstGeom>
          <a:noFill/>
        </p:spPr>
        <p:txBody>
          <a:bodyPr wrap="square" rtlCol="0">
            <a:spAutoFit/>
          </a:bodyPr>
          <a:lstStyle/>
          <a:p>
            <a:pPr marL="630238" indent="-630238"/>
            <a:r>
              <a:rPr lang="en-CA" dirty="0" smtClean="0">
                <a:latin typeface="Arial" pitchFamily="34" charset="0"/>
                <a:ea typeface="Verdana" pitchFamily="34" charset="0"/>
                <a:cs typeface="Arial" pitchFamily="34" charset="0"/>
              </a:rPr>
              <a:t>Note: Under GHS this pictogram also represents explosives, which has not been adopted in the HPR.</a:t>
            </a:r>
            <a:endParaRPr lang="en-CA" dirty="0">
              <a:latin typeface="Arial" pitchFamily="34" charset="0"/>
              <a:ea typeface="Verdana" pitchFamily="34" charset="0"/>
              <a:cs typeface="Arial" pitchFamily="34" charset="0"/>
            </a:endParaRPr>
          </a:p>
        </p:txBody>
      </p:sp>
      <p:sp>
        <p:nvSpPr>
          <p:cNvPr id="12" name="TextBox 11"/>
          <p:cNvSpPr txBox="1"/>
          <p:nvPr/>
        </p:nvSpPr>
        <p:spPr>
          <a:xfrm>
            <a:off x="457199" y="13716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3" name="TextBox 12"/>
          <p:cNvSpPr txBox="1"/>
          <p:nvPr/>
        </p:nvSpPr>
        <p:spPr>
          <a:xfrm>
            <a:off x="457199" y="3628817"/>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pic>
        <p:nvPicPr>
          <p:cNvPr id="14" name="Picture 13" descr="symbols_class-categorie-f.tiff"/>
          <p:cNvPicPr>
            <a:picLocks noChangeAspect="1"/>
          </p:cNvPicPr>
          <p:nvPr/>
        </p:nvPicPr>
        <p:blipFill>
          <a:blip r:embed="rId5" cstate="print"/>
          <a:stretch>
            <a:fillRect/>
          </a:stretch>
        </p:blipFill>
        <p:spPr>
          <a:xfrm>
            <a:off x="6934200" y="1447800"/>
            <a:ext cx="1645183" cy="1659636"/>
          </a:xfrm>
          <a:prstGeom prst="rect">
            <a:avLst/>
          </a:prstGeom>
        </p:spPr>
      </p:pic>
      <p:cxnSp>
        <p:nvCxnSpPr>
          <p:cNvPr id="15" name="Straight Connector 14"/>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57199" y="2286000"/>
            <a:ext cx="6096000" cy="646331"/>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Products which can undergo dangerous reaction if subject to heat, light, pressure, shock, water, air.</a:t>
            </a:r>
          </a:p>
        </p:txBody>
      </p:sp>
      <p:sp>
        <p:nvSpPr>
          <p:cNvPr id="18" name="TextBox 17"/>
          <p:cNvSpPr txBox="1"/>
          <p:nvPr/>
        </p:nvSpPr>
        <p:spPr>
          <a:xfrm>
            <a:off x="457199" y="1759059"/>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F – Dangerously Reactive Materials</a:t>
            </a:r>
            <a:endParaRPr lang="en-CA"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Corrosion</a:t>
            </a:r>
            <a:endParaRPr lang="en-CA" sz="3600" dirty="0">
              <a:latin typeface="Arial" pitchFamily="34" charset="0"/>
              <a:cs typeface="Arial" pitchFamily="34" charset="0"/>
            </a:endParaRPr>
          </a:p>
        </p:txBody>
      </p:sp>
      <p:pic>
        <p:nvPicPr>
          <p:cNvPr id="12" name="Picture 11" descr="symbols_class-categorie-e.tiff"/>
          <p:cNvPicPr>
            <a:picLocks noChangeAspect="1"/>
          </p:cNvPicPr>
          <p:nvPr/>
        </p:nvPicPr>
        <p:blipFill>
          <a:blip r:embed="rId4" cstate="print"/>
          <a:stretch>
            <a:fillRect/>
          </a:stretch>
        </p:blipFill>
        <p:spPr>
          <a:xfrm>
            <a:off x="6858000" y="990600"/>
            <a:ext cx="1789157" cy="1828800"/>
          </a:xfrm>
          <a:prstGeom prst="rect">
            <a:avLst/>
          </a:prstGeom>
        </p:spPr>
      </p:pic>
      <p:pic>
        <p:nvPicPr>
          <p:cNvPr id="15" name="Picture 14" descr="corrosion.gif"/>
          <p:cNvPicPr>
            <a:picLocks noChangeAspect="1"/>
          </p:cNvPicPr>
          <p:nvPr/>
        </p:nvPicPr>
        <p:blipFill>
          <a:blip r:embed="rId5" cstate="print"/>
          <a:stretch>
            <a:fillRect/>
          </a:stretch>
        </p:blipFill>
        <p:spPr>
          <a:xfrm>
            <a:off x="6858000" y="4495800"/>
            <a:ext cx="1828800" cy="1828800"/>
          </a:xfrm>
          <a:prstGeom prst="rect">
            <a:avLst/>
          </a:prstGeom>
        </p:spPr>
      </p:pic>
      <p:sp>
        <p:nvSpPr>
          <p:cNvPr id="27" name="Rectangle 26"/>
          <p:cNvSpPr/>
          <p:nvPr/>
        </p:nvSpPr>
        <p:spPr>
          <a:xfrm>
            <a:off x="457200" y="4419600"/>
            <a:ext cx="5638801" cy="2108269"/>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The </a:t>
            </a:r>
            <a:r>
              <a:rPr lang="en-US" b="1" dirty="0" smtClean="0">
                <a:latin typeface="Arial" pitchFamily="34" charset="0"/>
                <a:ea typeface="Verdana" pitchFamily="34" charset="0"/>
                <a:cs typeface="Arial" pitchFamily="34" charset="0"/>
              </a:rPr>
              <a:t>corrosion </a:t>
            </a:r>
            <a:r>
              <a:rPr lang="en-US" dirty="0" smtClean="0">
                <a:latin typeface="Arial" pitchFamily="34" charset="0"/>
                <a:ea typeface="Verdana" pitchFamily="34" charset="0"/>
                <a:cs typeface="Arial" pitchFamily="34" charset="0"/>
              </a:rPr>
              <a:t>pictogram is used for the following classes and categories:</a:t>
            </a:r>
          </a:p>
          <a:p>
            <a:pPr marL="454025"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Corrosive to metals (Category 1)</a:t>
            </a:r>
          </a:p>
          <a:p>
            <a:pPr marL="454025"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Skin corrosion/irritation - Skin corrosion (Category 1, 1A, 1B and 1C)</a:t>
            </a:r>
          </a:p>
          <a:p>
            <a:pPr marL="454025"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Serious eye damage/eye irritation - Serious eye damage (Category 1)</a:t>
            </a:r>
          </a:p>
        </p:txBody>
      </p:sp>
      <p:sp>
        <p:nvSpPr>
          <p:cNvPr id="30" name="TextBox 29"/>
          <p:cNvSpPr txBox="1"/>
          <p:nvPr/>
        </p:nvSpPr>
        <p:spPr>
          <a:xfrm>
            <a:off x="457198" y="3974068"/>
            <a:ext cx="6781801"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For corrosive damage to metals, as well as skin, eyes.</a:t>
            </a:r>
            <a:endParaRPr lang="en-CA" dirty="0">
              <a:latin typeface="Arial" pitchFamily="34" charset="0"/>
              <a:ea typeface="Verdana" pitchFamily="34" charset="0"/>
              <a:cs typeface="Arial" pitchFamily="34" charset="0"/>
            </a:endParaRPr>
          </a:p>
        </p:txBody>
      </p:sp>
      <p:sp>
        <p:nvSpPr>
          <p:cNvPr id="13" name="TextBox 12"/>
          <p:cNvSpPr txBox="1"/>
          <p:nvPr/>
        </p:nvSpPr>
        <p:spPr>
          <a:xfrm>
            <a:off x="457199" y="13716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4" name="TextBox 13"/>
          <p:cNvSpPr txBox="1"/>
          <p:nvPr/>
        </p:nvSpPr>
        <p:spPr>
          <a:xfrm>
            <a:off x="457199" y="3547646"/>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6" name="Straight Connector 15"/>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57200" y="2286000"/>
            <a:ext cx="6858000" cy="646331"/>
          </a:xfrm>
          <a:prstGeom prst="rect">
            <a:avLst/>
          </a:prstGeom>
        </p:spPr>
        <p:txBody>
          <a:bodyPr wrap="square">
            <a:spAutoFit/>
          </a:bodyPr>
          <a:lstStyle/>
          <a:p>
            <a:r>
              <a:rPr lang="en-US" dirty="0" smtClean="0">
                <a:latin typeface="Arial" pitchFamily="34" charset="0"/>
                <a:ea typeface="Verdana" pitchFamily="34" charset="0"/>
                <a:cs typeface="Arial" pitchFamily="34" charset="0"/>
              </a:rPr>
              <a:t>Materials such as caustics or acids causing burns to skin</a:t>
            </a:r>
          </a:p>
          <a:p>
            <a:r>
              <a:rPr lang="en-US" dirty="0" smtClean="0">
                <a:latin typeface="Arial" pitchFamily="34" charset="0"/>
                <a:ea typeface="Verdana" pitchFamily="34" charset="0"/>
                <a:cs typeface="Arial" pitchFamily="34" charset="0"/>
              </a:rPr>
              <a:t>or eyes.</a:t>
            </a:r>
          </a:p>
        </p:txBody>
      </p:sp>
      <p:sp>
        <p:nvSpPr>
          <p:cNvPr id="18" name="TextBox 17"/>
          <p:cNvSpPr txBox="1"/>
          <p:nvPr/>
        </p:nvSpPr>
        <p:spPr>
          <a:xfrm>
            <a:off x="457200" y="1828800"/>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E – Corrosive materials</a:t>
            </a:r>
            <a:endParaRPr lang="en-CA"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Acute toxicity (skull and crossbones)</a:t>
            </a:r>
            <a:endParaRPr lang="en-CA" sz="3600" dirty="0">
              <a:latin typeface="Arial" pitchFamily="34" charset="0"/>
              <a:cs typeface="Arial" pitchFamily="34" charset="0"/>
            </a:endParaRPr>
          </a:p>
        </p:txBody>
      </p:sp>
      <p:sp>
        <p:nvSpPr>
          <p:cNvPr id="27" name="Rectangle 26"/>
          <p:cNvSpPr/>
          <p:nvPr/>
        </p:nvSpPr>
        <p:spPr>
          <a:xfrm>
            <a:off x="457199" y="4724400"/>
            <a:ext cx="5867400" cy="1862048"/>
          </a:xfrm>
          <a:prstGeom prst="rect">
            <a:avLst/>
          </a:prstGeom>
        </p:spPr>
        <p:txBody>
          <a:bodyPr wrap="square">
            <a:spAutoFit/>
          </a:bodyPr>
          <a:lstStyle/>
          <a:p>
            <a:pPr>
              <a:spcAft>
                <a:spcPts val="600"/>
              </a:spcAft>
            </a:pPr>
            <a:r>
              <a:rPr lang="en-CA" dirty="0" smtClean="0">
                <a:latin typeface="Arial" pitchFamily="34" charset="0"/>
                <a:ea typeface="Verdana" pitchFamily="34" charset="0"/>
                <a:cs typeface="Arial" pitchFamily="34" charset="0"/>
              </a:rPr>
              <a:t>The </a:t>
            </a:r>
            <a:r>
              <a:rPr lang="en-CA" b="1" dirty="0" smtClean="0">
                <a:latin typeface="Arial" pitchFamily="34" charset="0"/>
                <a:ea typeface="Verdana" pitchFamily="34" charset="0"/>
                <a:cs typeface="Arial" pitchFamily="34" charset="0"/>
              </a:rPr>
              <a:t>skull and crossbones </a:t>
            </a:r>
            <a:r>
              <a:rPr lang="en-US" dirty="0" smtClean="0">
                <a:latin typeface="Arial" pitchFamily="34" charset="0"/>
                <a:ea typeface="Verdana" pitchFamily="34" charset="0"/>
                <a:cs typeface="Arial" pitchFamily="34" charset="0"/>
              </a:rPr>
              <a:t>pictogram is used for the following classes and categories:</a:t>
            </a:r>
          </a:p>
          <a:p>
            <a:pPr marL="233363" indent="-233363">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Acute toxicity - </a:t>
            </a:r>
          </a:p>
          <a:p>
            <a:pPr marL="512763" lvl="1" indent="-233363">
              <a:buClr>
                <a:srgbClr val="DA6E58"/>
              </a:buClr>
              <a:buFont typeface="Arial" pitchFamily="34" charset="0"/>
              <a:buChar char="◦"/>
            </a:pPr>
            <a:r>
              <a:rPr lang="en-US" dirty="0" smtClean="0">
                <a:latin typeface="Arial" pitchFamily="34" charset="0"/>
                <a:ea typeface="Verdana" pitchFamily="34" charset="0"/>
                <a:cs typeface="Arial" pitchFamily="34" charset="0"/>
              </a:rPr>
              <a:t>Oral (Category 1, 2 and 3)</a:t>
            </a:r>
          </a:p>
          <a:p>
            <a:pPr marL="512763" lvl="1" indent="-233363">
              <a:buClr>
                <a:srgbClr val="DA6E58"/>
              </a:buClr>
              <a:buFont typeface="Arial" pitchFamily="34" charset="0"/>
              <a:buChar char="◦"/>
            </a:pPr>
            <a:r>
              <a:rPr lang="en-US" dirty="0" smtClean="0">
                <a:latin typeface="Arial" pitchFamily="34" charset="0"/>
                <a:ea typeface="Verdana" pitchFamily="34" charset="0"/>
                <a:cs typeface="Arial" pitchFamily="34" charset="0"/>
              </a:rPr>
              <a:t>Dermal (Category 1, 2 and 3)</a:t>
            </a:r>
          </a:p>
          <a:p>
            <a:pPr marL="512763" lvl="1" indent="-233363">
              <a:buClr>
                <a:srgbClr val="DA6E58"/>
              </a:buClr>
              <a:buFont typeface="Arial" pitchFamily="34" charset="0"/>
              <a:buChar char="◦"/>
            </a:pPr>
            <a:r>
              <a:rPr lang="en-US" dirty="0" smtClean="0">
                <a:latin typeface="Arial" pitchFamily="34" charset="0"/>
                <a:ea typeface="Verdana" pitchFamily="34" charset="0"/>
                <a:cs typeface="Arial" pitchFamily="34" charset="0"/>
              </a:rPr>
              <a:t>Inhalation (Category 1, 2 and 3)</a:t>
            </a:r>
            <a:endParaRPr lang="en-US" dirty="0">
              <a:latin typeface="Arial" pitchFamily="34" charset="0"/>
              <a:ea typeface="Verdana" pitchFamily="34" charset="0"/>
              <a:cs typeface="Arial" pitchFamily="34" charset="0"/>
            </a:endParaRPr>
          </a:p>
        </p:txBody>
      </p:sp>
      <p:pic>
        <p:nvPicPr>
          <p:cNvPr id="7" name="Picture 6" descr="symbols_class-categorie-d-1.tiff"/>
          <p:cNvPicPr>
            <a:picLocks noChangeAspect="1"/>
          </p:cNvPicPr>
          <p:nvPr/>
        </p:nvPicPr>
        <p:blipFill>
          <a:blip r:embed="rId4" cstate="print"/>
          <a:stretch>
            <a:fillRect/>
          </a:stretch>
        </p:blipFill>
        <p:spPr>
          <a:xfrm>
            <a:off x="6781801" y="1371600"/>
            <a:ext cx="1600200" cy="1639511"/>
          </a:xfrm>
          <a:prstGeom prst="rect">
            <a:avLst/>
          </a:prstGeom>
        </p:spPr>
      </p:pic>
      <p:pic>
        <p:nvPicPr>
          <p:cNvPr id="8" name="Picture 7" descr="skull_and_crossbones.gif"/>
          <p:cNvPicPr>
            <a:picLocks noChangeAspect="1"/>
          </p:cNvPicPr>
          <p:nvPr/>
        </p:nvPicPr>
        <p:blipFill>
          <a:blip r:embed="rId5" cstate="print"/>
          <a:stretch>
            <a:fillRect/>
          </a:stretch>
        </p:blipFill>
        <p:spPr>
          <a:xfrm>
            <a:off x="6793298" y="4495800"/>
            <a:ext cx="1828800" cy="1828800"/>
          </a:xfrm>
          <a:prstGeom prst="rect">
            <a:avLst/>
          </a:prstGeom>
        </p:spPr>
      </p:pic>
      <p:sp>
        <p:nvSpPr>
          <p:cNvPr id="9" name="TextBox 8"/>
          <p:cNvSpPr txBox="1"/>
          <p:nvPr/>
        </p:nvSpPr>
        <p:spPr>
          <a:xfrm>
            <a:off x="457199" y="3962400"/>
            <a:ext cx="5943602" cy="646331"/>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Can cause death or toxicity with short exposure to small amounts.</a:t>
            </a:r>
            <a:endParaRPr lang="en-CA" dirty="0">
              <a:latin typeface="Arial" pitchFamily="34" charset="0"/>
              <a:ea typeface="Verdana" pitchFamily="34" charset="0"/>
              <a:cs typeface="Arial" pitchFamily="34" charset="0"/>
            </a:endParaRPr>
          </a:p>
        </p:txBody>
      </p:sp>
      <p:sp>
        <p:nvSpPr>
          <p:cNvPr id="10" name="TextBox 9"/>
          <p:cNvSpPr txBox="1"/>
          <p:nvPr/>
        </p:nvSpPr>
        <p:spPr>
          <a:xfrm>
            <a:off x="457199" y="13716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1" name="TextBox 10"/>
          <p:cNvSpPr txBox="1"/>
          <p:nvPr/>
        </p:nvSpPr>
        <p:spPr>
          <a:xfrm>
            <a:off x="457199" y="3628817"/>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4" name="Straight Connector 13"/>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200" y="2133600"/>
            <a:ext cx="6096000" cy="369332"/>
          </a:xfrm>
          <a:prstGeom prst="rect">
            <a:avLst/>
          </a:prstGeom>
        </p:spPr>
        <p:txBody>
          <a:bodyPr wrap="square">
            <a:spAutoFit/>
          </a:bodyPr>
          <a:lstStyle/>
          <a:p>
            <a:pPr>
              <a:spcAft>
                <a:spcPts val="600"/>
              </a:spcAft>
              <a:buNone/>
            </a:pPr>
            <a:r>
              <a:rPr lang="en-US" dirty="0" smtClean="0">
                <a:latin typeface="Arial" pitchFamily="34" charset="0"/>
                <a:ea typeface="Verdana" pitchFamily="34" charset="0"/>
                <a:cs typeface="Arial" pitchFamily="34" charset="0"/>
              </a:rPr>
              <a:t>Materials causing immediate and serious toxic effects.</a:t>
            </a:r>
            <a:endParaRPr lang="en-CA" dirty="0">
              <a:latin typeface="Arial" pitchFamily="34" charset="0"/>
              <a:ea typeface="Verdana" pitchFamily="34" charset="0"/>
              <a:cs typeface="Arial" pitchFamily="34" charset="0"/>
            </a:endParaRPr>
          </a:p>
        </p:txBody>
      </p:sp>
      <p:sp>
        <p:nvSpPr>
          <p:cNvPr id="16" name="TextBox 15"/>
          <p:cNvSpPr txBox="1"/>
          <p:nvPr/>
        </p:nvSpPr>
        <p:spPr>
          <a:xfrm>
            <a:off x="457199" y="1759059"/>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D – Poisonous and Infectious (D1)</a:t>
            </a:r>
            <a:endParaRPr lang="en-CA"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6" cy="1025525"/>
          </a:xfrm>
        </p:spPr>
        <p:txBody>
          <a:bodyPr/>
          <a:lstStyle/>
          <a:p>
            <a:r>
              <a:rPr lang="en-CA" sz="3600" dirty="0" smtClean="0">
                <a:latin typeface="Arial" pitchFamily="34" charset="0"/>
                <a:cs typeface="Arial" pitchFamily="34" charset="0"/>
              </a:rPr>
              <a:t>Acute toxicity (exclamation mark)</a:t>
            </a:r>
            <a:endParaRPr lang="en-CA" sz="3600" dirty="0">
              <a:latin typeface="Arial" pitchFamily="34" charset="0"/>
              <a:cs typeface="Arial" pitchFamily="34" charset="0"/>
            </a:endParaRPr>
          </a:p>
        </p:txBody>
      </p:sp>
      <p:sp>
        <p:nvSpPr>
          <p:cNvPr id="27" name="Rectangle 26"/>
          <p:cNvSpPr/>
          <p:nvPr/>
        </p:nvSpPr>
        <p:spPr>
          <a:xfrm>
            <a:off x="457198" y="4407901"/>
            <a:ext cx="6705601" cy="2031325"/>
          </a:xfrm>
          <a:prstGeom prst="rect">
            <a:avLst/>
          </a:prstGeom>
        </p:spPr>
        <p:txBody>
          <a:bodyPr wrap="square">
            <a:spAutoFit/>
          </a:bodyPr>
          <a:lstStyle/>
          <a:p>
            <a:pPr marL="454025" indent="-233363">
              <a:buClr>
                <a:srgbClr val="ED8B00"/>
              </a:buClr>
              <a:buSzPct val="120000"/>
              <a:buFont typeface="Arial" pitchFamily="34" charset="0"/>
              <a:buChar char="•"/>
            </a:pPr>
            <a:r>
              <a:rPr lang="en-CA" dirty="0" smtClean="0">
                <a:latin typeface="Arial" pitchFamily="34" charset="0"/>
                <a:ea typeface="Verdana" pitchFamily="34" charset="0"/>
                <a:cs typeface="Arial" pitchFamily="34" charset="0"/>
              </a:rPr>
              <a:t>Acute toxicity – oral, dermal, inhalation (Category 4), </a:t>
            </a:r>
          </a:p>
          <a:p>
            <a:pPr marL="454025" indent="-233363">
              <a:buClr>
                <a:srgbClr val="ED8B00"/>
              </a:buClr>
              <a:buSzPct val="120000"/>
              <a:buFont typeface="Arial" pitchFamily="34" charset="0"/>
              <a:buChar char="•"/>
            </a:pPr>
            <a:r>
              <a:rPr lang="en-CA" dirty="0" smtClean="0">
                <a:latin typeface="Arial" pitchFamily="34" charset="0"/>
                <a:ea typeface="Verdana" pitchFamily="34" charset="0"/>
                <a:cs typeface="Arial" pitchFamily="34" charset="0"/>
              </a:rPr>
              <a:t>Skin corrosion/irritation – skin irritation (Category 2) </a:t>
            </a:r>
          </a:p>
          <a:p>
            <a:pPr marL="454025" indent="-233363">
              <a:buClr>
                <a:srgbClr val="ED8B00"/>
              </a:buClr>
              <a:buSzPct val="120000"/>
              <a:buFont typeface="Arial" pitchFamily="34" charset="0"/>
              <a:buChar char="•"/>
            </a:pPr>
            <a:r>
              <a:rPr lang="en-CA" dirty="0" smtClean="0">
                <a:latin typeface="Arial" pitchFamily="34" charset="0"/>
                <a:ea typeface="Verdana" pitchFamily="34" charset="0"/>
                <a:cs typeface="Arial" pitchFamily="34" charset="0"/>
              </a:rPr>
              <a:t>Serious eye damage/eye irritation - eye irritation (Category 2 and 2A) </a:t>
            </a:r>
          </a:p>
          <a:p>
            <a:pPr marL="454025" indent="-233363">
              <a:buClr>
                <a:srgbClr val="ED8B00"/>
              </a:buClr>
              <a:buSzPct val="120000"/>
              <a:buFont typeface="Arial" pitchFamily="34" charset="0"/>
              <a:buChar char="•"/>
            </a:pPr>
            <a:r>
              <a:rPr lang="en-CA" dirty="0" smtClean="0">
                <a:latin typeface="Arial" pitchFamily="34" charset="0"/>
                <a:ea typeface="Verdana" pitchFamily="34" charset="0"/>
                <a:cs typeface="Arial" pitchFamily="34" charset="0"/>
              </a:rPr>
              <a:t>Respiratory or skin sensitization - skin sensitizer (Category 1, 1A and 1B) </a:t>
            </a:r>
          </a:p>
          <a:p>
            <a:pPr marL="454025" indent="-233363">
              <a:buClr>
                <a:srgbClr val="ED8B00"/>
              </a:buClr>
              <a:buSzPct val="120000"/>
              <a:buFont typeface="Arial" pitchFamily="34" charset="0"/>
              <a:buChar char="•"/>
            </a:pPr>
            <a:r>
              <a:rPr lang="en-CA" dirty="0" smtClean="0">
                <a:latin typeface="Arial" pitchFamily="34" charset="0"/>
                <a:ea typeface="Verdana" pitchFamily="34" charset="0"/>
                <a:cs typeface="Arial" pitchFamily="34" charset="0"/>
              </a:rPr>
              <a:t>Specific target organ toxicity - single exposure (Category 3)</a:t>
            </a:r>
          </a:p>
        </p:txBody>
      </p:sp>
      <p:pic>
        <p:nvPicPr>
          <p:cNvPr id="9" name="Picture 8" descr="exclamation_mark.gif"/>
          <p:cNvPicPr>
            <a:picLocks noChangeAspect="1"/>
          </p:cNvPicPr>
          <p:nvPr/>
        </p:nvPicPr>
        <p:blipFill>
          <a:blip r:embed="rId4" cstate="print"/>
          <a:stretch>
            <a:fillRect/>
          </a:stretch>
        </p:blipFill>
        <p:spPr>
          <a:xfrm>
            <a:off x="7086600" y="3962400"/>
            <a:ext cx="1828800" cy="1828800"/>
          </a:xfrm>
          <a:prstGeom prst="rect">
            <a:avLst/>
          </a:prstGeom>
        </p:spPr>
      </p:pic>
      <p:pic>
        <p:nvPicPr>
          <p:cNvPr id="10" name="Picture 9" descr="symbols_class-categorie-d-2.tiff"/>
          <p:cNvPicPr>
            <a:picLocks noChangeAspect="1"/>
          </p:cNvPicPr>
          <p:nvPr/>
        </p:nvPicPr>
        <p:blipFill>
          <a:blip r:embed="rId5" cstate="print"/>
          <a:stretch>
            <a:fillRect/>
          </a:stretch>
        </p:blipFill>
        <p:spPr>
          <a:xfrm>
            <a:off x="7162800" y="1524000"/>
            <a:ext cx="1600200" cy="1590660"/>
          </a:xfrm>
          <a:prstGeom prst="rect">
            <a:avLst/>
          </a:prstGeom>
        </p:spPr>
      </p:pic>
      <p:pic>
        <p:nvPicPr>
          <p:cNvPr id="64515" name="Picture 3" descr="C:\Users\HC54876\AppData\Local\Microsoft\Windows\Temporary Internet Files\Content.IE5\UPO2I2YH\blockpage[1].gif"/>
          <p:cNvPicPr>
            <a:picLocks noChangeAspect="1" noChangeArrowheads="1"/>
          </p:cNvPicPr>
          <p:nvPr/>
        </p:nvPicPr>
        <p:blipFill>
          <a:blip r:embed="rId6"/>
          <a:srcRect/>
          <a:stretch>
            <a:fillRect/>
          </a:stretch>
        </p:blipFill>
        <p:spPr bwMode="auto">
          <a:xfrm>
            <a:off x="4562475" y="3424237"/>
            <a:ext cx="19050" cy="9525"/>
          </a:xfrm>
          <a:prstGeom prst="rect">
            <a:avLst/>
          </a:prstGeom>
          <a:noFill/>
        </p:spPr>
      </p:pic>
      <p:sp>
        <p:nvSpPr>
          <p:cNvPr id="13" name="TextBox 12"/>
          <p:cNvSpPr txBox="1"/>
          <p:nvPr/>
        </p:nvSpPr>
        <p:spPr>
          <a:xfrm>
            <a:off x="457198" y="3962400"/>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May cause less serious health effects.</a:t>
            </a:r>
            <a:endParaRPr lang="en-CA" dirty="0">
              <a:latin typeface="Arial" pitchFamily="34" charset="0"/>
              <a:ea typeface="Verdana" pitchFamily="34" charset="0"/>
              <a:cs typeface="Arial" pitchFamily="34" charset="0"/>
            </a:endParaRPr>
          </a:p>
        </p:txBody>
      </p:sp>
      <p:sp>
        <p:nvSpPr>
          <p:cNvPr id="14" name="TextBox 13" hidden="1"/>
          <p:cNvSpPr txBox="1"/>
          <p:nvPr/>
        </p:nvSpPr>
        <p:spPr>
          <a:xfrm>
            <a:off x="7010400" y="1447800"/>
            <a:ext cx="381000" cy="707886"/>
          </a:xfrm>
          <a:prstGeom prst="rect">
            <a:avLst/>
          </a:prstGeom>
          <a:noFill/>
        </p:spPr>
        <p:txBody>
          <a:bodyPr wrap="square" rtlCol="0">
            <a:spAutoFit/>
          </a:bodyPr>
          <a:lstStyle/>
          <a:p>
            <a:r>
              <a:rPr lang="en-CA" sz="4000" dirty="0" smtClean="0">
                <a:solidFill>
                  <a:srgbClr val="FF0000"/>
                </a:solidFill>
              </a:rPr>
              <a:t>X</a:t>
            </a:r>
            <a:endParaRPr lang="en-CA" sz="4000" dirty="0">
              <a:solidFill>
                <a:srgbClr val="FF0000"/>
              </a:solidFill>
            </a:endParaRPr>
          </a:p>
        </p:txBody>
      </p:sp>
      <p:sp>
        <p:nvSpPr>
          <p:cNvPr id="16" name="TextBox 15"/>
          <p:cNvSpPr txBox="1"/>
          <p:nvPr/>
        </p:nvSpPr>
        <p:spPr>
          <a:xfrm>
            <a:off x="457198" y="1219200"/>
            <a:ext cx="2743202"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17" name="TextBox 16"/>
          <p:cNvSpPr txBox="1"/>
          <p:nvPr/>
        </p:nvSpPr>
        <p:spPr>
          <a:xfrm>
            <a:off x="457198" y="3581400"/>
            <a:ext cx="2057402"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cxnSp>
        <p:nvCxnSpPr>
          <p:cNvPr id="18" name="Straight Connector 17"/>
          <p:cNvCxnSpPr/>
          <p:nvPr/>
        </p:nvCxnSpPr>
        <p:spPr>
          <a:xfrm>
            <a:off x="0" y="3429000"/>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57198" y="2064603"/>
            <a:ext cx="6553201" cy="923330"/>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Materials causing other toxic effect - immediate skin or eye irritation - chronic health effects on body organs, cardiovascular or nervous system.</a:t>
            </a:r>
          </a:p>
        </p:txBody>
      </p:sp>
      <p:sp>
        <p:nvSpPr>
          <p:cNvPr id="20" name="TextBox 19"/>
          <p:cNvSpPr txBox="1"/>
          <p:nvPr/>
        </p:nvSpPr>
        <p:spPr>
          <a:xfrm>
            <a:off x="457198" y="1676400"/>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D – Poisonous and Infectious (D2)</a:t>
            </a:r>
            <a:endParaRPr lang="en-CA"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Health hazard</a:t>
            </a:r>
            <a:endParaRPr lang="en-CA" sz="3600" dirty="0">
              <a:latin typeface="Arial" pitchFamily="34" charset="0"/>
              <a:cs typeface="Arial" pitchFamily="34" charset="0"/>
            </a:endParaRPr>
          </a:p>
        </p:txBody>
      </p:sp>
      <p:sp>
        <p:nvSpPr>
          <p:cNvPr id="27" name="Rectangle 26"/>
          <p:cNvSpPr/>
          <p:nvPr/>
        </p:nvSpPr>
        <p:spPr>
          <a:xfrm>
            <a:off x="457199" y="2667000"/>
            <a:ext cx="6324601" cy="3724096"/>
          </a:xfrm>
          <a:prstGeom prst="rect">
            <a:avLst/>
          </a:prstGeom>
        </p:spPr>
        <p:txBody>
          <a:bodyPr wrap="square">
            <a:spAutoFit/>
          </a:bodyPr>
          <a:lstStyle/>
          <a:p>
            <a:pPr>
              <a:spcAft>
                <a:spcPts val="600"/>
              </a:spcAft>
            </a:pPr>
            <a:r>
              <a:rPr lang="en-CA" dirty="0" smtClean="0">
                <a:latin typeface="Arial" pitchFamily="34" charset="0"/>
                <a:ea typeface="Verdana" pitchFamily="34" charset="0"/>
                <a:cs typeface="Arial" pitchFamily="34" charset="0"/>
              </a:rPr>
              <a:t>The </a:t>
            </a:r>
            <a:r>
              <a:rPr lang="en-CA" b="1" dirty="0" smtClean="0">
                <a:latin typeface="Arial" pitchFamily="34" charset="0"/>
                <a:ea typeface="Verdana" pitchFamily="34" charset="0"/>
                <a:cs typeface="Arial" pitchFamily="34" charset="0"/>
              </a:rPr>
              <a:t>health hazard </a:t>
            </a:r>
            <a:r>
              <a:rPr lang="en-US" dirty="0" smtClean="0">
                <a:latin typeface="Arial" pitchFamily="34" charset="0"/>
                <a:ea typeface="Verdana" pitchFamily="34" charset="0"/>
                <a:cs typeface="Arial" pitchFamily="34" charset="0"/>
              </a:rPr>
              <a:t>pictogram is used for the following classes and categories:</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Respiratory or skin sensitization - Respiratory sensitizer (Category 1, 1A and 1B)</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Germ cell </a:t>
            </a:r>
            <a:r>
              <a:rPr lang="en-US" dirty="0" err="1" smtClean="0">
                <a:latin typeface="Arial" pitchFamily="34" charset="0"/>
                <a:ea typeface="Verdana" pitchFamily="34" charset="0"/>
                <a:cs typeface="Arial" pitchFamily="34" charset="0"/>
              </a:rPr>
              <a:t>mutagenicity</a:t>
            </a:r>
            <a:r>
              <a:rPr lang="en-US" dirty="0" smtClean="0">
                <a:latin typeface="Arial" pitchFamily="34" charset="0"/>
                <a:ea typeface="Verdana" pitchFamily="34" charset="0"/>
                <a:cs typeface="Arial" pitchFamily="34" charset="0"/>
              </a:rPr>
              <a:t> (Category 1, 1A, 1B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Carcinogenicity (Category 1, 1A, 1B,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Reproductive toxicity (Category 1, 1A, 1B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Specific Target Organ Toxicity - Single exposure (Category 1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Specific Target Organ Toxicity - Repeated exposure (Category 1 and 2)</a:t>
            </a:r>
          </a:p>
          <a:p>
            <a:pPr marL="454025" indent="-233363">
              <a:spcAft>
                <a:spcPts val="300"/>
              </a:spcAft>
              <a:buClr>
                <a:srgbClr val="ED8B00"/>
              </a:buClr>
              <a:buSzPct val="120000"/>
              <a:buFont typeface="Arial" pitchFamily="34" charset="0"/>
              <a:buChar char="•"/>
            </a:pPr>
            <a:r>
              <a:rPr lang="en-US" dirty="0" smtClean="0">
                <a:latin typeface="Arial" pitchFamily="34" charset="0"/>
                <a:ea typeface="Verdana" pitchFamily="34" charset="0"/>
                <a:cs typeface="Arial" pitchFamily="34" charset="0"/>
              </a:rPr>
              <a:t>Aspiration hazard (Category 1)</a:t>
            </a:r>
          </a:p>
        </p:txBody>
      </p:sp>
      <p:pic>
        <p:nvPicPr>
          <p:cNvPr id="9" name="Picture 8" descr="health_hazard.gif"/>
          <p:cNvPicPr>
            <a:picLocks noChangeAspect="1"/>
          </p:cNvPicPr>
          <p:nvPr/>
        </p:nvPicPr>
        <p:blipFill>
          <a:blip r:embed="rId4" cstate="print"/>
          <a:stretch>
            <a:fillRect/>
          </a:stretch>
        </p:blipFill>
        <p:spPr>
          <a:xfrm>
            <a:off x="6858000" y="1066800"/>
            <a:ext cx="1828800" cy="1828800"/>
          </a:xfrm>
          <a:prstGeom prst="rect">
            <a:avLst/>
          </a:prstGeom>
        </p:spPr>
      </p:pic>
      <p:sp>
        <p:nvSpPr>
          <p:cNvPr id="10" name="TextBox 9"/>
          <p:cNvSpPr txBox="1"/>
          <p:nvPr/>
        </p:nvSpPr>
        <p:spPr>
          <a:xfrm>
            <a:off x="1524000" y="1488788"/>
            <a:ext cx="5029200" cy="646331"/>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May cause, or is suspected of causing serious health effects.  </a:t>
            </a:r>
            <a:endParaRPr lang="en-CA" dirty="0">
              <a:latin typeface="Arial" pitchFamily="34" charset="0"/>
              <a:ea typeface="Verdana" pitchFamily="34" charset="0"/>
              <a:cs typeface="Arial" pitchFamily="34" charset="0"/>
            </a:endParaRPr>
          </a:p>
        </p:txBody>
      </p:sp>
      <p:pic>
        <p:nvPicPr>
          <p:cNvPr id="12" name="Picture 5" descr="C:\Users\HC54876\AppData\Local\Microsoft\Windows\Temporary Internet Files\Content.IE5\NZ74C5MG\new[1].png"/>
          <p:cNvPicPr>
            <a:picLocks noChangeAspect="1" noChangeArrowheads="1"/>
          </p:cNvPicPr>
          <p:nvPr/>
        </p:nvPicPr>
        <p:blipFill>
          <a:blip r:embed="rId5" cstate="print"/>
          <a:srcRect/>
          <a:stretch>
            <a:fillRect/>
          </a:stretch>
        </p:blipFill>
        <p:spPr bwMode="auto">
          <a:xfrm>
            <a:off x="381000" y="1171575"/>
            <a:ext cx="1219200" cy="1219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91266" cy="1025525"/>
          </a:xfrm>
        </p:spPr>
        <p:txBody>
          <a:bodyPr/>
          <a:lstStyle/>
          <a:p>
            <a:r>
              <a:rPr lang="en-CA" sz="3600" dirty="0" smtClean="0">
                <a:latin typeface="Arial" pitchFamily="34" charset="0"/>
                <a:cs typeface="Arial" pitchFamily="34" charset="0"/>
              </a:rPr>
              <a:t>Biohazard</a:t>
            </a:r>
            <a:endParaRPr lang="en-CA" sz="3600" dirty="0">
              <a:latin typeface="Arial" pitchFamily="34" charset="0"/>
              <a:cs typeface="Arial" pitchFamily="34" charset="0"/>
            </a:endParaRPr>
          </a:p>
        </p:txBody>
      </p:sp>
      <p:sp>
        <p:nvSpPr>
          <p:cNvPr id="27" name="Rectangle 26"/>
          <p:cNvSpPr/>
          <p:nvPr/>
        </p:nvSpPr>
        <p:spPr>
          <a:xfrm>
            <a:off x="381000" y="5105400"/>
            <a:ext cx="8077200" cy="646331"/>
          </a:xfrm>
          <a:prstGeom prst="rect">
            <a:avLst/>
          </a:prstGeom>
        </p:spPr>
        <p:txBody>
          <a:bodyPr wrap="square">
            <a:spAutoFit/>
          </a:bodyPr>
          <a:lstStyle/>
          <a:p>
            <a:pPr>
              <a:spcAft>
                <a:spcPts val="600"/>
              </a:spcAft>
            </a:pPr>
            <a:r>
              <a:rPr lang="en-CA" dirty="0" smtClean="0">
                <a:latin typeface="Arial" pitchFamily="34" charset="0"/>
                <a:ea typeface="Verdana" pitchFamily="34" charset="0"/>
                <a:cs typeface="Arial" pitchFamily="34" charset="0"/>
              </a:rPr>
              <a:t>The </a:t>
            </a:r>
            <a:r>
              <a:rPr lang="en-CA" b="1" dirty="0" err="1" smtClean="0">
                <a:latin typeface="Arial" pitchFamily="34" charset="0"/>
                <a:ea typeface="Verdana" pitchFamily="34" charset="0"/>
                <a:cs typeface="Arial" pitchFamily="34" charset="0"/>
              </a:rPr>
              <a:t>biohazardous</a:t>
            </a:r>
            <a:r>
              <a:rPr lang="en-CA" b="1" dirty="0" smtClean="0">
                <a:latin typeface="Arial" pitchFamily="34" charset="0"/>
                <a:ea typeface="Verdana" pitchFamily="34" charset="0"/>
                <a:cs typeface="Arial" pitchFamily="34" charset="0"/>
              </a:rPr>
              <a:t> and infectious materials </a:t>
            </a:r>
            <a:r>
              <a:rPr lang="en-US" dirty="0" smtClean="0">
                <a:latin typeface="Arial" pitchFamily="34" charset="0"/>
                <a:ea typeface="Verdana" pitchFamily="34" charset="0"/>
                <a:cs typeface="Arial" pitchFamily="34" charset="0"/>
              </a:rPr>
              <a:t>pictogram is used for </a:t>
            </a:r>
            <a:r>
              <a:rPr lang="en-US" dirty="0" err="1" smtClean="0">
                <a:latin typeface="Arial" pitchFamily="34" charset="0"/>
                <a:ea typeface="Verdana" pitchFamily="34" charset="0"/>
                <a:cs typeface="Arial" pitchFamily="34" charset="0"/>
              </a:rPr>
              <a:t>Biohazardous</a:t>
            </a:r>
            <a:r>
              <a:rPr lang="en-US" dirty="0" smtClean="0">
                <a:latin typeface="Arial" pitchFamily="34" charset="0"/>
                <a:ea typeface="Verdana" pitchFamily="34" charset="0"/>
                <a:cs typeface="Arial" pitchFamily="34" charset="0"/>
              </a:rPr>
              <a:t> Infectious Materials (Category 1).</a:t>
            </a:r>
          </a:p>
        </p:txBody>
      </p:sp>
      <p:pic>
        <p:nvPicPr>
          <p:cNvPr id="6" name="Picture 5" descr="symbols_class-categorie-d-3.tiff"/>
          <p:cNvPicPr>
            <a:picLocks noChangeAspect="1"/>
          </p:cNvPicPr>
          <p:nvPr/>
        </p:nvPicPr>
        <p:blipFill>
          <a:blip r:embed="rId4" cstate="print"/>
          <a:stretch>
            <a:fillRect/>
          </a:stretch>
        </p:blipFill>
        <p:spPr>
          <a:xfrm>
            <a:off x="6876552" y="838200"/>
            <a:ext cx="1810248" cy="1828800"/>
          </a:xfrm>
          <a:prstGeom prst="rect">
            <a:avLst/>
          </a:prstGeom>
        </p:spPr>
      </p:pic>
      <p:sp>
        <p:nvSpPr>
          <p:cNvPr id="7" name="Rectangle 6"/>
          <p:cNvSpPr/>
          <p:nvPr/>
        </p:nvSpPr>
        <p:spPr>
          <a:xfrm>
            <a:off x="381000" y="1295400"/>
            <a:ext cx="6172200" cy="646331"/>
          </a:xfrm>
          <a:prstGeom prst="rect">
            <a:avLst/>
          </a:prstGeom>
        </p:spPr>
        <p:txBody>
          <a:bodyPr wrap="square">
            <a:spAutoFit/>
          </a:bodyPr>
          <a:lstStyle/>
          <a:p>
            <a:pPr>
              <a:spcAft>
                <a:spcPts val="600"/>
              </a:spcAft>
            </a:pPr>
            <a:r>
              <a:rPr lang="en-CA" b="1" dirty="0" smtClean="0">
                <a:latin typeface="Arial" pitchFamily="34" charset="0"/>
                <a:ea typeface="Verdana" pitchFamily="34" charset="0"/>
                <a:cs typeface="Arial" pitchFamily="34" charset="0"/>
              </a:rPr>
              <a:t>Retained</a:t>
            </a:r>
            <a:r>
              <a:rPr lang="en-CA" dirty="0" smtClean="0">
                <a:latin typeface="Arial" pitchFamily="34" charset="0"/>
                <a:ea typeface="Verdana" pitchFamily="34" charset="0"/>
                <a:cs typeface="Arial" pitchFamily="34" charset="0"/>
              </a:rPr>
              <a:t> – used for organisms and toxins that can cause diseases in people or animals.</a:t>
            </a:r>
            <a:endParaRPr lang="en-US" dirty="0" smtClean="0">
              <a:latin typeface="Arial" pitchFamily="34" charset="0"/>
              <a:ea typeface="Verdana" pitchFamily="34" charset="0"/>
              <a:cs typeface="Arial" pitchFamily="34" charset="0"/>
            </a:endParaRPr>
          </a:p>
        </p:txBody>
      </p:sp>
      <p:sp>
        <p:nvSpPr>
          <p:cNvPr id="8" name="TextBox 7"/>
          <p:cNvSpPr txBox="1"/>
          <p:nvPr/>
        </p:nvSpPr>
        <p:spPr>
          <a:xfrm>
            <a:off x="381000" y="206063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1988</a:t>
            </a:r>
            <a:endParaRPr lang="en-CA" b="1" dirty="0">
              <a:latin typeface="Arial" pitchFamily="34" charset="0"/>
              <a:ea typeface="Verdana" pitchFamily="34" charset="0"/>
              <a:cs typeface="Arial" pitchFamily="34" charset="0"/>
            </a:endParaRPr>
          </a:p>
        </p:txBody>
      </p:sp>
      <p:sp>
        <p:nvSpPr>
          <p:cNvPr id="9" name="TextBox 8"/>
          <p:cNvSpPr txBox="1"/>
          <p:nvPr/>
        </p:nvSpPr>
        <p:spPr>
          <a:xfrm>
            <a:off x="381000" y="4648200"/>
            <a:ext cx="5029200" cy="369332"/>
          </a:xfrm>
          <a:prstGeom prst="rect">
            <a:avLst/>
          </a:prstGeom>
          <a:noFill/>
        </p:spPr>
        <p:txBody>
          <a:bodyPr wrap="square" rtlCol="0">
            <a:spAutoFit/>
          </a:bodyPr>
          <a:lstStyle/>
          <a:p>
            <a:r>
              <a:rPr lang="en-CA" b="1" dirty="0" smtClean="0">
                <a:latin typeface="Arial" pitchFamily="34" charset="0"/>
                <a:ea typeface="Verdana" pitchFamily="34" charset="0"/>
                <a:cs typeface="Arial" pitchFamily="34" charset="0"/>
              </a:rPr>
              <a:t>WHMIS 2015</a:t>
            </a:r>
            <a:endParaRPr lang="en-CA" b="1" dirty="0">
              <a:latin typeface="Arial" pitchFamily="34" charset="0"/>
              <a:ea typeface="Verdana" pitchFamily="34" charset="0"/>
              <a:cs typeface="Arial" pitchFamily="34" charset="0"/>
            </a:endParaRPr>
          </a:p>
        </p:txBody>
      </p:sp>
      <p:sp>
        <p:nvSpPr>
          <p:cNvPr id="11" name="TextBox 10"/>
          <p:cNvSpPr txBox="1"/>
          <p:nvPr/>
        </p:nvSpPr>
        <p:spPr>
          <a:xfrm>
            <a:off x="381000" y="2441630"/>
            <a:ext cx="5029200" cy="369332"/>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Class D – Poisonous and Infectious (D3)</a:t>
            </a:r>
            <a:endParaRPr lang="en-CA" dirty="0">
              <a:latin typeface="Arial" pitchFamily="34" charset="0"/>
              <a:ea typeface="Verdana" pitchFamily="34" charset="0"/>
              <a:cs typeface="Arial" pitchFamily="34" charset="0"/>
            </a:endParaRPr>
          </a:p>
        </p:txBody>
      </p:sp>
      <p:cxnSp>
        <p:nvCxnSpPr>
          <p:cNvPr id="12" name="Straight Connector 11"/>
          <p:cNvCxnSpPr/>
          <p:nvPr/>
        </p:nvCxnSpPr>
        <p:spPr>
          <a:xfrm>
            <a:off x="0" y="4343400"/>
            <a:ext cx="9144000"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57200" y="381000"/>
            <a:ext cx="8686800" cy="646331"/>
          </a:xfrm>
          <a:prstGeom prst="rect">
            <a:avLst/>
          </a:prstGeom>
          <a:noFill/>
          <a:ln w="9525">
            <a:noFill/>
            <a:miter lim="800000"/>
            <a:headEnd/>
            <a:tailEnd/>
          </a:ln>
        </p:spPr>
        <p:txBody>
          <a:bodyPr wrap="square">
            <a:spAutoFit/>
          </a:bodyPr>
          <a:lstStyle/>
          <a:p>
            <a:pPr eaLnBrk="0" hangingPunct="0"/>
            <a:r>
              <a:rPr lang="en-US" sz="3600" dirty="0">
                <a:latin typeface="Arial" pitchFamily="34" charset="0"/>
                <a:cs typeface="Arial" pitchFamily="34" charset="0"/>
              </a:rPr>
              <a:t>Purpose</a:t>
            </a:r>
          </a:p>
        </p:txBody>
      </p:sp>
      <p:sp>
        <p:nvSpPr>
          <p:cNvPr id="10243" name="Rectangle 3"/>
          <p:cNvSpPr>
            <a:spLocks noChangeArrowheads="1"/>
          </p:cNvSpPr>
          <p:nvPr/>
        </p:nvSpPr>
        <p:spPr bwMode="auto">
          <a:xfrm>
            <a:off x="609600" y="1238865"/>
            <a:ext cx="7008813" cy="4315027"/>
          </a:xfrm>
          <a:prstGeom prst="rect">
            <a:avLst/>
          </a:prstGeom>
          <a:noFill/>
          <a:ln w="9525">
            <a:noFill/>
            <a:miter lim="800000"/>
            <a:headEnd/>
            <a:tailEnd/>
          </a:ln>
        </p:spPr>
        <p:txBody>
          <a:bodyPr>
            <a:spAutoFit/>
          </a:bodyPr>
          <a:lstStyle/>
          <a:p>
            <a:pPr marL="461963" indent="-461963">
              <a:lnSpc>
                <a:spcPct val="90000"/>
              </a:lnSpc>
              <a:spcAft>
                <a:spcPts val="1600"/>
              </a:spcAft>
              <a:buClr>
                <a:srgbClr val="EB660B"/>
              </a:buClr>
              <a:buFont typeface="Arial" charset="0"/>
              <a:buChar char="•"/>
              <a:tabLst>
                <a:tab pos="1714500" algn="l"/>
              </a:tabLst>
            </a:pPr>
            <a:r>
              <a:rPr lang="en-US" sz="2400" b="0" dirty="0">
                <a:latin typeface="Arial" pitchFamily="34" charset="0"/>
                <a:cs typeface="Arial" pitchFamily="34" charset="0"/>
              </a:rPr>
              <a:t>To reduce the incidence of illness and injury by providing workers with information about hazardous materials used in the </a:t>
            </a:r>
            <a:r>
              <a:rPr lang="en-US" sz="2400" b="0" u="sng" dirty="0">
                <a:latin typeface="Arial" pitchFamily="34" charset="0"/>
                <a:cs typeface="Arial" pitchFamily="34" charset="0"/>
              </a:rPr>
              <a:t>workplace</a:t>
            </a:r>
            <a:r>
              <a:rPr lang="en-US" sz="2400" b="0" u="sng" dirty="0" smtClean="0">
                <a:latin typeface="Arial" pitchFamily="34" charset="0"/>
                <a:cs typeface="Arial" pitchFamily="34" charset="0"/>
              </a:rPr>
              <a:t>.</a:t>
            </a:r>
          </a:p>
          <a:p>
            <a:pPr marL="461963" indent="-461963">
              <a:lnSpc>
                <a:spcPct val="90000"/>
              </a:lnSpc>
              <a:spcAft>
                <a:spcPts val="1600"/>
              </a:spcAft>
              <a:buClr>
                <a:srgbClr val="EB660B"/>
              </a:buClr>
              <a:buFont typeface="Arial" charset="0"/>
              <a:buChar char="•"/>
              <a:tabLst>
                <a:tab pos="1714500" algn="l"/>
              </a:tabLst>
            </a:pPr>
            <a:endParaRPr lang="en-US" sz="2400" u="sng" dirty="0" smtClean="0">
              <a:latin typeface="Arial" pitchFamily="34" charset="0"/>
              <a:cs typeface="Arial" pitchFamily="34" charset="0"/>
            </a:endParaRPr>
          </a:p>
          <a:p>
            <a:pPr marL="461963" indent="-461963">
              <a:lnSpc>
                <a:spcPct val="90000"/>
              </a:lnSpc>
              <a:spcAft>
                <a:spcPts val="1600"/>
              </a:spcAft>
              <a:buClr>
                <a:srgbClr val="EB660B"/>
              </a:buClr>
              <a:buFont typeface="Arial" charset="0"/>
              <a:buChar char="•"/>
              <a:tabLst>
                <a:tab pos="1714500" algn="l"/>
              </a:tabLst>
            </a:pPr>
            <a:endParaRPr lang="en-US" sz="2400" b="0" u="sng" dirty="0" smtClean="0">
              <a:latin typeface="Arial" pitchFamily="34" charset="0"/>
              <a:cs typeface="Arial" pitchFamily="34" charset="0"/>
            </a:endParaRPr>
          </a:p>
          <a:p>
            <a:pPr marL="461963" indent="-461963">
              <a:lnSpc>
                <a:spcPct val="90000"/>
              </a:lnSpc>
              <a:spcAft>
                <a:spcPts val="1600"/>
              </a:spcAft>
              <a:buClr>
                <a:srgbClr val="EB660B"/>
              </a:buClr>
              <a:buFont typeface="Arial" charset="0"/>
              <a:buChar char="•"/>
              <a:tabLst>
                <a:tab pos="1714500" algn="l"/>
              </a:tabLst>
            </a:pPr>
            <a:endParaRPr lang="en-US" sz="2400" u="sng" dirty="0" smtClean="0">
              <a:latin typeface="Arial" pitchFamily="34" charset="0"/>
              <a:cs typeface="Arial" pitchFamily="34" charset="0"/>
            </a:endParaRPr>
          </a:p>
          <a:p>
            <a:pPr marL="461963" indent="-461963">
              <a:lnSpc>
                <a:spcPct val="90000"/>
              </a:lnSpc>
              <a:spcAft>
                <a:spcPts val="1600"/>
              </a:spcAft>
              <a:buClr>
                <a:srgbClr val="EB660B"/>
              </a:buClr>
              <a:buFont typeface="Arial" charset="0"/>
              <a:buChar char="•"/>
              <a:tabLst>
                <a:tab pos="1714500" algn="l"/>
              </a:tabLst>
            </a:pPr>
            <a:endParaRPr lang="en-US" sz="2400" b="0" u="sng" dirty="0" smtClean="0">
              <a:latin typeface="Arial" pitchFamily="34" charset="0"/>
              <a:cs typeface="Arial" pitchFamily="34" charset="0"/>
            </a:endParaRPr>
          </a:p>
          <a:p>
            <a:pPr marL="461963" indent="-461963">
              <a:lnSpc>
                <a:spcPct val="90000"/>
              </a:lnSpc>
              <a:spcAft>
                <a:spcPts val="1600"/>
              </a:spcAft>
              <a:buClr>
                <a:srgbClr val="EB660B"/>
              </a:buClr>
              <a:buFont typeface="Arial" charset="0"/>
              <a:buChar char="•"/>
              <a:tabLst>
                <a:tab pos="1714500" algn="l"/>
              </a:tabLst>
            </a:pPr>
            <a:endParaRPr lang="en-US" sz="2400" u="sng" dirty="0" smtClean="0">
              <a:latin typeface="Arial" pitchFamily="34" charset="0"/>
              <a:cs typeface="Arial" pitchFamily="34" charset="0"/>
            </a:endParaRPr>
          </a:p>
          <a:p>
            <a:pPr marL="461963" indent="-461963">
              <a:lnSpc>
                <a:spcPct val="90000"/>
              </a:lnSpc>
              <a:spcAft>
                <a:spcPts val="1600"/>
              </a:spcAft>
              <a:buClr>
                <a:srgbClr val="EB660B"/>
              </a:buClr>
              <a:buFont typeface="Arial" charset="0"/>
              <a:buChar char="•"/>
              <a:tabLst>
                <a:tab pos="1714500" algn="l"/>
              </a:tabLst>
            </a:pPr>
            <a:r>
              <a:rPr lang="en-US" sz="2400" b="0" dirty="0" smtClean="0">
                <a:latin typeface="Arial" pitchFamily="34" charset="0"/>
                <a:cs typeface="Arial" pitchFamily="34" charset="0"/>
              </a:rPr>
              <a:t>Came into </a:t>
            </a:r>
            <a:r>
              <a:rPr lang="en-US" sz="2400" b="0" dirty="0">
                <a:latin typeface="Arial" pitchFamily="34" charset="0"/>
                <a:cs typeface="Arial" pitchFamily="34" charset="0"/>
              </a:rPr>
              <a:t>effect </a:t>
            </a:r>
            <a:r>
              <a:rPr lang="en-US" sz="2400" b="0" dirty="0" smtClean="0">
                <a:latin typeface="Arial" pitchFamily="34" charset="0"/>
                <a:cs typeface="Arial" pitchFamily="34" charset="0"/>
              </a:rPr>
              <a:t>in July 2015.</a:t>
            </a:r>
            <a:endParaRPr lang="en-US" sz="2400" b="0" dirty="0">
              <a:latin typeface="Arial" pitchFamily="34" charset="0"/>
              <a:cs typeface="Arial" pitchFamily="34" charset="0"/>
            </a:endParaRPr>
          </a:p>
        </p:txBody>
      </p:sp>
      <p:pic>
        <p:nvPicPr>
          <p:cNvPr id="4" name="Picture 2" descr="http://ted.mallory.googlepages.com/styrafoam.gif"/>
          <p:cNvPicPr>
            <a:picLocks noChangeAspect="1" noChangeArrowheads="1"/>
          </p:cNvPicPr>
          <p:nvPr/>
        </p:nvPicPr>
        <p:blipFill>
          <a:blip r:embed="rId3" cstate="print"/>
          <a:srcRect/>
          <a:stretch>
            <a:fillRect/>
          </a:stretch>
        </p:blipFill>
        <p:spPr bwMode="auto">
          <a:xfrm>
            <a:off x="1495169" y="2581814"/>
            <a:ext cx="1854968" cy="2203112"/>
          </a:xfrm>
          <a:prstGeom prst="rect">
            <a:avLst/>
          </a:prstGeom>
          <a:noFill/>
          <a:ln w="9525">
            <a:noFill/>
            <a:miter lim="800000"/>
            <a:headEnd/>
            <a:tailEnd/>
          </a:ln>
        </p:spPr>
      </p:pic>
      <p:pic>
        <p:nvPicPr>
          <p:cNvPr id="5" name="Picture 6" descr="http://jjaxon.files.wordpress.com/2008/11/gatorade.jpg"/>
          <p:cNvPicPr>
            <a:picLocks noChangeAspect="1" noChangeArrowheads="1"/>
          </p:cNvPicPr>
          <p:nvPr/>
        </p:nvPicPr>
        <p:blipFill>
          <a:blip r:embed="rId4" cstate="print"/>
          <a:srcRect/>
          <a:stretch>
            <a:fillRect/>
          </a:stretch>
        </p:blipFill>
        <p:spPr bwMode="auto">
          <a:xfrm>
            <a:off x="5265173" y="2677640"/>
            <a:ext cx="1432848" cy="2063215"/>
          </a:xfrm>
          <a:prstGeom prst="rect">
            <a:avLst/>
          </a:prstGeom>
          <a:noFill/>
          <a:ln w="9525">
            <a:noFill/>
            <a:miter lim="800000"/>
            <a:headEnd/>
            <a:tailEnd/>
          </a:ln>
        </p:spPr>
      </p:pic>
      <p:pic>
        <p:nvPicPr>
          <p:cNvPr id="6" name="Picture 10" descr="http://www.eazygleam.com.au/images/product_img/img134_0_080830142302.gif"/>
          <p:cNvPicPr>
            <a:picLocks noChangeAspect="1" noChangeArrowheads="1"/>
          </p:cNvPicPr>
          <p:nvPr/>
        </p:nvPicPr>
        <p:blipFill>
          <a:blip r:embed="rId5" cstate="print"/>
          <a:srcRect/>
          <a:stretch>
            <a:fillRect/>
          </a:stretch>
        </p:blipFill>
        <p:spPr bwMode="auto">
          <a:xfrm>
            <a:off x="3697690" y="2677641"/>
            <a:ext cx="1363259" cy="21072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Environment</a:t>
            </a:r>
            <a:endParaRPr lang="en-CA" sz="3600" dirty="0">
              <a:latin typeface="Arial" pitchFamily="34" charset="0"/>
              <a:cs typeface="Arial" pitchFamily="34" charset="0"/>
            </a:endParaRPr>
          </a:p>
        </p:txBody>
      </p:sp>
      <p:sp>
        <p:nvSpPr>
          <p:cNvPr id="7" name="Rectangle 6"/>
          <p:cNvSpPr/>
          <p:nvPr/>
        </p:nvSpPr>
        <p:spPr>
          <a:xfrm>
            <a:off x="457200" y="1676400"/>
            <a:ext cx="6324600" cy="2015936"/>
          </a:xfrm>
          <a:prstGeom prst="rect">
            <a:avLst/>
          </a:prstGeom>
        </p:spPr>
        <p:txBody>
          <a:bodyPr wrap="square">
            <a:spAutoFit/>
          </a:bodyPr>
          <a:lstStyle/>
          <a:p>
            <a:pPr>
              <a:spcAft>
                <a:spcPts val="600"/>
              </a:spcAft>
            </a:pPr>
            <a:r>
              <a:rPr lang="en-CA" sz="2000" dirty="0" smtClean="0">
                <a:latin typeface="Arial" pitchFamily="34" charset="0"/>
                <a:ea typeface="Verdana" pitchFamily="34" charset="0"/>
                <a:cs typeface="Arial" pitchFamily="34" charset="0"/>
              </a:rPr>
              <a:t>GHS defines an Environmental hazards group which has not been adopted for WHMIS 2015.</a:t>
            </a:r>
          </a:p>
          <a:p>
            <a:pPr>
              <a:spcAft>
                <a:spcPts val="600"/>
              </a:spcAft>
            </a:pPr>
            <a:r>
              <a:rPr lang="en-CA" sz="2000" dirty="0" smtClean="0">
                <a:latin typeface="Arial" pitchFamily="34" charset="0"/>
                <a:ea typeface="Verdana" pitchFamily="34" charset="0"/>
                <a:cs typeface="Arial" pitchFamily="34" charset="0"/>
              </a:rPr>
              <a:t>However, you may see the labels and information from this group as it has not been specifically excluded for WHMIS and will be used in other jurisdictions such as the USA.</a:t>
            </a:r>
            <a:endParaRPr lang="en-US" sz="2000" dirty="0" smtClean="0">
              <a:latin typeface="Arial" pitchFamily="34" charset="0"/>
              <a:ea typeface="Verdana" pitchFamily="34" charset="0"/>
              <a:cs typeface="Arial" pitchFamily="34" charset="0"/>
            </a:endParaRPr>
          </a:p>
        </p:txBody>
      </p:sp>
      <p:pic>
        <p:nvPicPr>
          <p:cNvPr id="8" name="Picture 7" descr="Enviromental.png"/>
          <p:cNvPicPr>
            <a:picLocks noChangeAspect="1"/>
          </p:cNvPicPr>
          <p:nvPr/>
        </p:nvPicPr>
        <p:blipFill>
          <a:blip r:embed="rId4" cstate="print"/>
          <a:stretch>
            <a:fillRect/>
          </a:stretch>
        </p:blipFill>
        <p:spPr>
          <a:xfrm>
            <a:off x="6816212" y="1600200"/>
            <a:ext cx="1946788" cy="1828800"/>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1" cy="1219200"/>
          </a:xfrm>
        </p:spPr>
        <p:txBody>
          <a:bodyPr/>
          <a:lstStyle/>
          <a:p>
            <a:r>
              <a:rPr lang="en-CA" sz="3200" dirty="0" smtClean="0">
                <a:solidFill>
                  <a:srgbClr val="ED8B00"/>
                </a:solidFill>
                <a:latin typeface="Arial" pitchFamily="34" charset="0"/>
                <a:cs typeface="Arial" pitchFamily="34" charset="0"/>
              </a:rPr>
              <a:t>Do all hazard classes and categories require a pictogram?</a:t>
            </a:r>
            <a:br>
              <a:rPr lang="en-CA" sz="3200" dirty="0" smtClean="0">
                <a:solidFill>
                  <a:srgbClr val="ED8B00"/>
                </a:solidFill>
                <a:latin typeface="Arial" pitchFamily="34" charset="0"/>
                <a:cs typeface="Arial" pitchFamily="34" charset="0"/>
              </a:rPr>
            </a:br>
            <a:endParaRPr lang="en-CA" sz="3200" dirty="0">
              <a:latin typeface="Arial" pitchFamily="34" charset="0"/>
              <a:cs typeface="Arial" pitchFamily="34" charset="0"/>
            </a:endParaRPr>
          </a:p>
        </p:txBody>
      </p:sp>
      <p:sp>
        <p:nvSpPr>
          <p:cNvPr id="3" name="Content Placeholder 2"/>
          <p:cNvSpPr>
            <a:spLocks noGrp="1"/>
          </p:cNvSpPr>
          <p:nvPr>
            <p:ph idx="1"/>
          </p:nvPr>
        </p:nvSpPr>
        <p:spPr>
          <a:xfrm>
            <a:off x="457200" y="2057400"/>
            <a:ext cx="8291264" cy="3810000"/>
          </a:xfrm>
        </p:spPr>
        <p:txBody>
          <a:bodyPr/>
          <a:lstStyle/>
          <a:p>
            <a:pPr marL="0" indent="0">
              <a:lnSpc>
                <a:spcPct val="100000"/>
              </a:lnSpc>
              <a:spcBef>
                <a:spcPts val="0"/>
              </a:spcBef>
              <a:buNone/>
            </a:pPr>
            <a:r>
              <a:rPr lang="en-CA" dirty="0" smtClean="0">
                <a:latin typeface="Arial" pitchFamily="34" charset="0"/>
                <a:cs typeface="Arial" pitchFamily="34" charset="0"/>
              </a:rPr>
              <a:t>No. There are hazardous products that meet the criteria for a hazard class or category, but these classes and categories do not require a pictogram.</a:t>
            </a:r>
          </a:p>
          <a:p>
            <a:pPr marL="0" indent="0">
              <a:lnSpc>
                <a:spcPct val="100000"/>
              </a:lnSpc>
              <a:spcBef>
                <a:spcPts val="0"/>
              </a:spcBef>
              <a:buNone/>
            </a:pPr>
            <a:r>
              <a:rPr lang="en-CA" dirty="0" smtClean="0">
                <a:latin typeface="Arial" pitchFamily="34" charset="0"/>
                <a:cs typeface="Arial" pitchFamily="34" charset="0"/>
              </a:rPr>
              <a:t> </a:t>
            </a:r>
          </a:p>
          <a:p>
            <a:pPr marL="0" indent="0">
              <a:lnSpc>
                <a:spcPct val="100000"/>
              </a:lnSpc>
              <a:spcBef>
                <a:spcPts val="0"/>
              </a:spcBef>
              <a:buNone/>
            </a:pPr>
            <a:r>
              <a:rPr lang="en-CA" dirty="0" smtClean="0">
                <a:latin typeface="Arial" pitchFamily="34" charset="0"/>
                <a:cs typeface="Arial" pitchFamily="34" charset="0"/>
              </a:rPr>
              <a:t>The product label and Section 2 (Hazards Identification) of the SDS still require the signal word, hazard statement(s), and other required label elements. </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6" cy="1025525"/>
          </a:xfrm>
        </p:spPr>
        <p:txBody>
          <a:bodyPr/>
          <a:lstStyle/>
          <a:p>
            <a:r>
              <a:rPr lang="en-CA" sz="3600" dirty="0" smtClean="0">
                <a:latin typeface="Arial" pitchFamily="34" charset="0"/>
                <a:cs typeface="Arial" pitchFamily="34" charset="0"/>
              </a:rPr>
              <a:t>No pictogram required</a:t>
            </a:r>
            <a:endParaRPr lang="en-CA" sz="3600" dirty="0">
              <a:latin typeface="Arial" pitchFamily="34" charset="0"/>
              <a:cs typeface="Arial" pitchFamily="34" charset="0"/>
            </a:endParaRPr>
          </a:p>
        </p:txBody>
      </p:sp>
      <p:sp>
        <p:nvSpPr>
          <p:cNvPr id="3" name="Content Placeholder 2"/>
          <p:cNvSpPr>
            <a:spLocks noGrp="1"/>
          </p:cNvSpPr>
          <p:nvPr>
            <p:ph idx="1"/>
          </p:nvPr>
        </p:nvSpPr>
        <p:spPr>
          <a:xfrm>
            <a:off x="457200" y="1524000"/>
            <a:ext cx="8291264" cy="4724400"/>
          </a:xfrm>
        </p:spPr>
        <p:txBody>
          <a:bodyPr/>
          <a:lstStyle/>
          <a:p>
            <a:pPr marL="0" indent="0">
              <a:lnSpc>
                <a:spcPct val="100000"/>
              </a:lnSpc>
              <a:spcBef>
                <a:spcPts val="0"/>
              </a:spcBef>
              <a:spcAft>
                <a:spcPts val="0"/>
              </a:spcAft>
              <a:buNone/>
            </a:pPr>
            <a:r>
              <a:rPr lang="en-CA" dirty="0" smtClean="0">
                <a:latin typeface="Arial" pitchFamily="34" charset="0"/>
                <a:cs typeface="Arial" pitchFamily="34" charset="0"/>
              </a:rPr>
              <a:t>The following WHMIS 2015 classes and categories that do not require a pictogram:</a:t>
            </a:r>
          </a:p>
          <a:p>
            <a:pPr marL="0" indent="0">
              <a:lnSpc>
                <a:spcPct val="100000"/>
              </a:lnSpc>
              <a:spcBef>
                <a:spcPts val="0"/>
              </a:spcBef>
              <a:spcAft>
                <a:spcPts val="0"/>
              </a:spcAft>
              <a:buNone/>
            </a:pPr>
            <a:endParaRPr lang="en-CA" dirty="0" smtClean="0">
              <a:latin typeface="Arial" pitchFamily="34" charset="0"/>
              <a:cs typeface="Arial" pitchFamily="34" charset="0"/>
            </a:endParaRP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Flammable gases - Category 2</a:t>
            </a: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Flammable liquids - Category 4</a:t>
            </a: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Self-reactive substances and mixtures - Type G</a:t>
            </a: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Organic peroxides - Type G</a:t>
            </a:r>
          </a:p>
          <a:p>
            <a:pPr marL="454025" indent="-225425">
              <a:lnSpc>
                <a:spcPct val="100000"/>
              </a:lnSpc>
              <a:spcBef>
                <a:spcPts val="0"/>
              </a:spcBef>
              <a:spcAft>
                <a:spcPts val="600"/>
              </a:spcAft>
              <a:buSzPct val="120000"/>
              <a:buFont typeface="Arial" pitchFamily="34" charset="0"/>
              <a:buChar char="•"/>
            </a:pPr>
            <a:r>
              <a:rPr lang="en-CA" dirty="0" smtClean="0">
                <a:solidFill>
                  <a:srgbClr val="ED8B00"/>
                </a:solidFill>
                <a:latin typeface="Arial" pitchFamily="34" charset="0"/>
                <a:cs typeface="Arial" pitchFamily="34" charset="0"/>
              </a:rPr>
              <a:t>Combustible dusts - Category 1</a:t>
            </a:r>
          </a:p>
          <a:p>
            <a:pPr marL="454025" indent="-225425">
              <a:lnSpc>
                <a:spcPct val="100000"/>
              </a:lnSpc>
              <a:spcBef>
                <a:spcPts val="0"/>
              </a:spcBef>
              <a:spcAft>
                <a:spcPts val="600"/>
              </a:spcAft>
              <a:buSzPct val="120000"/>
              <a:buFont typeface="Arial" pitchFamily="34" charset="0"/>
              <a:buChar char="•"/>
            </a:pPr>
            <a:r>
              <a:rPr lang="en-CA" dirty="0" smtClean="0">
                <a:solidFill>
                  <a:srgbClr val="ED8B00"/>
                </a:solidFill>
                <a:latin typeface="Arial" pitchFamily="34" charset="0"/>
                <a:cs typeface="Arial" pitchFamily="34" charset="0"/>
              </a:rPr>
              <a:t>Simple </a:t>
            </a:r>
            <a:r>
              <a:rPr lang="en-CA" dirty="0" err="1" smtClean="0">
                <a:solidFill>
                  <a:srgbClr val="ED8B00"/>
                </a:solidFill>
                <a:latin typeface="Arial" pitchFamily="34" charset="0"/>
                <a:cs typeface="Arial" pitchFamily="34" charset="0"/>
              </a:rPr>
              <a:t>Asphyxiants</a:t>
            </a:r>
            <a:r>
              <a:rPr lang="en-CA" dirty="0" smtClean="0">
                <a:solidFill>
                  <a:srgbClr val="ED8B00"/>
                </a:solidFill>
                <a:latin typeface="Arial" pitchFamily="34" charset="0"/>
                <a:cs typeface="Arial" pitchFamily="34" charset="0"/>
              </a:rPr>
              <a:t> - Category 1</a:t>
            </a: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Serious eye damage/eye irritation - Eye Irritation - Category 2B</a:t>
            </a:r>
          </a:p>
          <a:p>
            <a:pPr marL="454025" indent="-225425">
              <a:lnSpc>
                <a:spcPct val="100000"/>
              </a:lnSpc>
              <a:spcBef>
                <a:spcPts val="0"/>
              </a:spcBef>
              <a:spcAft>
                <a:spcPts val="600"/>
              </a:spcAft>
              <a:buSzPct val="120000"/>
              <a:buFont typeface="Arial" pitchFamily="34" charset="0"/>
              <a:buChar char="•"/>
            </a:pPr>
            <a:r>
              <a:rPr lang="en-CA" dirty="0" smtClean="0">
                <a:latin typeface="Arial" pitchFamily="34" charset="0"/>
                <a:cs typeface="Arial" pitchFamily="34" charset="0"/>
              </a:rPr>
              <a:t>Reproductive toxicity - Effects on or via lactation</a:t>
            </a: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457200" y="533400"/>
            <a:ext cx="8686800" cy="10334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solidFill>
                  <a:schemeClr val="accent1"/>
                </a:solidFill>
                <a:latin typeface="Arial" pitchFamily="34" charset="0"/>
                <a:cs typeface="Arial" pitchFamily="34" charset="0"/>
              </a:rPr>
              <a:t>There are lots of pictograms out there …</a:t>
            </a:r>
          </a:p>
        </p:txBody>
      </p:sp>
      <p:sp>
        <p:nvSpPr>
          <p:cNvPr id="6149" name="Rectangle 3"/>
          <p:cNvSpPr>
            <a:spLocks noGrp="1" noChangeArrowheads="1"/>
          </p:cNvSpPr>
          <p:nvPr>
            <p:ph type="body" sz="half" idx="1"/>
          </p:nvPr>
        </p:nvSpPr>
        <p:spPr>
          <a:xfrm>
            <a:off x="457200" y="1600200"/>
            <a:ext cx="7912100" cy="4778375"/>
          </a:xfrm>
        </p:spPr>
        <p:txBody>
          <a:bodyPr/>
          <a:lstStyle/>
          <a:p>
            <a:pPr eaLnBrk="1" hangingPunct="1">
              <a:lnSpc>
                <a:spcPct val="100000"/>
              </a:lnSpc>
              <a:spcBef>
                <a:spcPts val="0"/>
              </a:spcBef>
              <a:buFontTx/>
              <a:buNone/>
              <a:defRPr/>
            </a:pPr>
            <a:r>
              <a:rPr lang="en-US" sz="2400" dirty="0" smtClean="0">
                <a:latin typeface="Arial" pitchFamily="34" charset="0"/>
                <a:cs typeface="Arial" pitchFamily="34" charset="0"/>
              </a:rPr>
              <a:t>WHMIS 1988</a:t>
            </a:r>
          </a:p>
          <a:p>
            <a:pPr lvl="1" eaLnBrk="1" hangingPunct="1">
              <a:lnSpc>
                <a:spcPct val="100000"/>
              </a:lnSpc>
              <a:spcBef>
                <a:spcPts val="0"/>
              </a:spcBef>
              <a:buNone/>
              <a:defRPr/>
            </a:pPr>
            <a:endParaRPr lang="en-US" sz="2000" dirty="0" smtClean="0">
              <a:latin typeface="Arial" pitchFamily="34" charset="0"/>
              <a:cs typeface="Arial" pitchFamily="34" charset="0"/>
            </a:endParaRPr>
          </a:p>
          <a:p>
            <a:pPr lvl="1" eaLnBrk="1" hangingPunct="1">
              <a:lnSpc>
                <a:spcPct val="100000"/>
              </a:lnSpc>
              <a:spcBef>
                <a:spcPts val="0"/>
              </a:spcBef>
              <a:buNone/>
              <a:defRPr/>
            </a:pPr>
            <a:endParaRPr lang="en-US" sz="2000" dirty="0" smtClean="0">
              <a:latin typeface="Arial" pitchFamily="34" charset="0"/>
              <a:cs typeface="Arial" pitchFamily="34" charset="0"/>
            </a:endParaRPr>
          </a:p>
          <a:p>
            <a:pPr lvl="1" eaLnBrk="1" hangingPunct="1">
              <a:lnSpc>
                <a:spcPct val="100000"/>
              </a:lnSpc>
              <a:spcBef>
                <a:spcPts val="0"/>
              </a:spcBef>
              <a:defRPr/>
            </a:pPr>
            <a:endParaRPr lang="en-US" sz="2000" dirty="0" smtClean="0">
              <a:latin typeface="Arial" pitchFamily="34" charset="0"/>
              <a:cs typeface="Arial" pitchFamily="34" charset="0"/>
            </a:endParaRPr>
          </a:p>
          <a:p>
            <a:pPr marL="182563" lvl="1" indent="-182563">
              <a:lnSpc>
                <a:spcPct val="100000"/>
              </a:lnSpc>
              <a:spcBef>
                <a:spcPts val="0"/>
              </a:spcBef>
              <a:buClr>
                <a:schemeClr val="accent1"/>
              </a:buClr>
              <a:buNone/>
              <a:defRPr/>
            </a:pPr>
            <a:r>
              <a:rPr lang="en-US" sz="2400" dirty="0" smtClean="0">
                <a:latin typeface="Arial" pitchFamily="34" charset="0"/>
                <a:cs typeface="Arial" pitchFamily="34" charset="0"/>
              </a:rPr>
              <a:t>WHMIS 2015</a:t>
            </a:r>
          </a:p>
          <a:p>
            <a:pPr lvl="1" eaLnBrk="1" hangingPunct="1">
              <a:lnSpc>
                <a:spcPct val="100000"/>
              </a:lnSpc>
              <a:spcBef>
                <a:spcPts val="0"/>
              </a:spcBef>
              <a:buNone/>
              <a:defRPr/>
            </a:pPr>
            <a:endParaRPr lang="en-US" sz="2000" dirty="0" smtClean="0">
              <a:latin typeface="Arial" pitchFamily="34" charset="0"/>
              <a:cs typeface="Arial" pitchFamily="34" charset="0"/>
            </a:endParaRPr>
          </a:p>
          <a:p>
            <a:pPr lvl="1" eaLnBrk="1" hangingPunct="1">
              <a:lnSpc>
                <a:spcPct val="100000"/>
              </a:lnSpc>
              <a:spcBef>
                <a:spcPts val="0"/>
              </a:spcBef>
              <a:buNone/>
              <a:defRPr/>
            </a:pPr>
            <a:endParaRPr lang="en-US" sz="2000" dirty="0" smtClean="0">
              <a:latin typeface="Arial" pitchFamily="34" charset="0"/>
              <a:cs typeface="Arial" pitchFamily="34" charset="0"/>
            </a:endParaRPr>
          </a:p>
          <a:p>
            <a:pPr lvl="1" eaLnBrk="1" hangingPunct="1">
              <a:lnSpc>
                <a:spcPct val="100000"/>
              </a:lnSpc>
              <a:spcBef>
                <a:spcPts val="0"/>
              </a:spcBef>
              <a:buNone/>
              <a:defRPr/>
            </a:pPr>
            <a:endParaRPr lang="en-US" sz="2000" dirty="0" smtClean="0">
              <a:latin typeface="Arial" pitchFamily="34" charset="0"/>
              <a:cs typeface="Arial" pitchFamily="34" charset="0"/>
            </a:endParaRPr>
          </a:p>
          <a:p>
            <a:pPr eaLnBrk="1" hangingPunct="1">
              <a:lnSpc>
                <a:spcPct val="100000"/>
              </a:lnSpc>
              <a:spcBef>
                <a:spcPts val="0"/>
              </a:spcBef>
              <a:buFontTx/>
              <a:buNone/>
              <a:defRPr/>
            </a:pPr>
            <a:r>
              <a:rPr lang="en-US" sz="2400" dirty="0" smtClean="0">
                <a:latin typeface="Arial" pitchFamily="34" charset="0"/>
                <a:cs typeface="Arial" pitchFamily="34" charset="0"/>
              </a:rPr>
              <a:t>Consumer Products</a:t>
            </a:r>
          </a:p>
        </p:txBody>
      </p:sp>
      <p:pic>
        <p:nvPicPr>
          <p:cNvPr id="29699" name="Picture 3"/>
          <p:cNvPicPr>
            <a:picLocks noChangeAspect="1" noChangeArrowheads="1"/>
          </p:cNvPicPr>
          <p:nvPr/>
        </p:nvPicPr>
        <p:blipFill>
          <a:blip r:embed="rId3" cstate="print"/>
          <a:srcRect/>
          <a:stretch>
            <a:fillRect/>
          </a:stretch>
        </p:blipFill>
        <p:spPr bwMode="auto">
          <a:xfrm>
            <a:off x="862782" y="3397045"/>
            <a:ext cx="7516762" cy="749278"/>
          </a:xfrm>
          <a:prstGeom prst="rect">
            <a:avLst/>
          </a:prstGeom>
          <a:noFill/>
          <a:ln w="9525">
            <a:noFill/>
            <a:miter lim="800000"/>
            <a:headEnd/>
            <a:tailEnd/>
          </a:ln>
        </p:spPr>
      </p:pic>
      <p:sp>
        <p:nvSpPr>
          <p:cNvPr id="4" name="5-Point Star 3"/>
          <p:cNvSpPr/>
          <p:nvPr/>
        </p:nvSpPr>
        <p:spPr>
          <a:xfrm>
            <a:off x="8143568" y="3163529"/>
            <a:ext cx="304800" cy="304800"/>
          </a:xfrm>
          <a:prstGeom prst="star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9703" name="Picture 7"/>
          <p:cNvPicPr>
            <a:picLocks noChangeAspect="1" noChangeArrowheads="1"/>
          </p:cNvPicPr>
          <p:nvPr/>
        </p:nvPicPr>
        <p:blipFill>
          <a:blip r:embed="rId4" cstate="print"/>
          <a:srcRect/>
          <a:stretch>
            <a:fillRect/>
          </a:stretch>
        </p:blipFill>
        <p:spPr bwMode="auto">
          <a:xfrm>
            <a:off x="708211" y="2106705"/>
            <a:ext cx="6257365" cy="815587"/>
          </a:xfrm>
          <a:prstGeom prst="rect">
            <a:avLst/>
          </a:prstGeom>
          <a:noFill/>
          <a:ln w="9525">
            <a:noFill/>
            <a:miter lim="800000"/>
            <a:headEnd/>
            <a:tailEnd/>
          </a:ln>
        </p:spPr>
      </p:pic>
      <p:pic>
        <p:nvPicPr>
          <p:cNvPr id="29704" name="Picture 8"/>
          <p:cNvPicPr>
            <a:picLocks noChangeAspect="1" noChangeArrowheads="1"/>
          </p:cNvPicPr>
          <p:nvPr/>
        </p:nvPicPr>
        <p:blipFill>
          <a:blip r:embed="rId5" cstate="print"/>
          <a:srcRect/>
          <a:stretch>
            <a:fillRect/>
          </a:stretch>
        </p:blipFill>
        <p:spPr bwMode="auto">
          <a:xfrm>
            <a:off x="1544603" y="4680126"/>
            <a:ext cx="5415404" cy="7885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91266" cy="685800"/>
          </a:xfrm>
        </p:spPr>
        <p:txBody>
          <a:bodyPr/>
          <a:lstStyle/>
          <a:p>
            <a:r>
              <a:rPr lang="en-CA" sz="3600" dirty="0" smtClean="0">
                <a:latin typeface="Arial" pitchFamily="34" charset="0"/>
                <a:cs typeface="Arial" pitchFamily="34" charset="0"/>
              </a:rPr>
              <a:t>Supplier labels</a:t>
            </a:r>
            <a:endParaRPr lang="en-CA" sz="3600" dirty="0">
              <a:latin typeface="Arial" pitchFamily="34" charset="0"/>
              <a:cs typeface="Arial" pitchFamily="34" charset="0"/>
            </a:endParaRPr>
          </a:p>
        </p:txBody>
      </p:sp>
      <p:sp>
        <p:nvSpPr>
          <p:cNvPr id="14" name="TextBox 13"/>
          <p:cNvSpPr txBox="1"/>
          <p:nvPr/>
        </p:nvSpPr>
        <p:spPr>
          <a:xfrm>
            <a:off x="571499" y="1371600"/>
            <a:ext cx="3823519" cy="400110"/>
          </a:xfrm>
          <a:prstGeom prst="rect">
            <a:avLst/>
          </a:prstGeom>
          <a:noFill/>
        </p:spPr>
        <p:txBody>
          <a:bodyPr wrap="square" rtlCol="0">
            <a:spAutoFit/>
          </a:bodyPr>
          <a:lstStyle/>
          <a:p>
            <a:pPr algn="ctr"/>
            <a:r>
              <a:rPr lang="en-CA" sz="2000" dirty="0" smtClean="0">
                <a:latin typeface="Arial" pitchFamily="34" charset="0"/>
                <a:ea typeface="Verdana" pitchFamily="34" charset="0"/>
                <a:cs typeface="Arial" pitchFamily="34" charset="0"/>
              </a:rPr>
              <a:t>WHMIS 1988</a:t>
            </a:r>
            <a:endParaRPr lang="en-CA" sz="2000" dirty="0">
              <a:latin typeface="Arial" pitchFamily="34" charset="0"/>
              <a:ea typeface="Verdana" pitchFamily="34" charset="0"/>
              <a:cs typeface="Arial" pitchFamily="34" charset="0"/>
            </a:endParaRPr>
          </a:p>
        </p:txBody>
      </p:sp>
      <p:sp>
        <p:nvSpPr>
          <p:cNvPr id="15" name="TextBox 14"/>
          <p:cNvSpPr txBox="1"/>
          <p:nvPr/>
        </p:nvSpPr>
        <p:spPr>
          <a:xfrm>
            <a:off x="5006848" y="1371600"/>
            <a:ext cx="3517720" cy="400110"/>
          </a:xfrm>
          <a:prstGeom prst="rect">
            <a:avLst/>
          </a:prstGeom>
          <a:noFill/>
        </p:spPr>
        <p:txBody>
          <a:bodyPr wrap="square" rtlCol="0">
            <a:spAutoFit/>
          </a:bodyPr>
          <a:lstStyle/>
          <a:p>
            <a:pPr algn="ctr"/>
            <a:r>
              <a:rPr lang="en-CA" sz="2000" dirty="0" smtClean="0">
                <a:latin typeface="Arial" pitchFamily="34" charset="0"/>
                <a:ea typeface="Verdana" pitchFamily="34" charset="0"/>
                <a:cs typeface="Arial" pitchFamily="34" charset="0"/>
              </a:rPr>
              <a:t>WHMIS 2015</a:t>
            </a:r>
            <a:endParaRPr lang="en-CA" sz="2000" dirty="0">
              <a:latin typeface="Arial" pitchFamily="34" charset="0"/>
              <a:ea typeface="Verdana" pitchFamily="34" charset="0"/>
              <a:cs typeface="Arial" pitchFamily="34" charset="0"/>
            </a:endParaRPr>
          </a:p>
        </p:txBody>
      </p:sp>
      <p:pic>
        <p:nvPicPr>
          <p:cNvPr id="16" name="Picture 1029" descr="acetone"/>
          <p:cNvPicPr>
            <a:picLocks noGrp="1" noChangeAspect="1" noChangeArrowheads="1"/>
          </p:cNvPicPr>
          <p:nvPr>
            <p:ph sz="half" idx="4294967295"/>
          </p:nvPr>
        </p:nvPicPr>
        <p:blipFill>
          <a:blip r:embed="rId4" cstate="print"/>
          <a:srcRect t="10103"/>
          <a:stretch>
            <a:fillRect/>
          </a:stretch>
        </p:blipFill>
        <p:spPr>
          <a:xfrm>
            <a:off x="562839" y="1828800"/>
            <a:ext cx="3839555" cy="4642832"/>
          </a:xfrm>
          <a:prstGeom prst="rect">
            <a:avLst/>
          </a:prstGeom>
          <a:solidFill>
            <a:srgbClr val="FFFFFF">
              <a:shade val="85000"/>
            </a:srgbClr>
          </a:solidFill>
          <a:ln w="88900" cap="sq">
            <a:noFill/>
            <a:miter lim="800000"/>
          </a:ln>
          <a:effectLst/>
        </p:spPr>
      </p:pic>
      <p:pic>
        <p:nvPicPr>
          <p:cNvPr id="40962" name="Picture 2" descr="V:\Geoff Clark\WCB Presentations\WHMIS 2015\Acetone SDS (sample).jpg"/>
          <p:cNvPicPr>
            <a:picLocks noChangeAspect="1" noChangeArrowheads="1"/>
          </p:cNvPicPr>
          <p:nvPr/>
        </p:nvPicPr>
        <p:blipFill>
          <a:blip r:embed="rId5" cstate="print"/>
          <a:srcRect/>
          <a:stretch>
            <a:fillRect/>
          </a:stretch>
        </p:blipFill>
        <p:spPr bwMode="auto">
          <a:xfrm>
            <a:off x="5013220" y="1824897"/>
            <a:ext cx="3518721" cy="4560836"/>
          </a:xfrm>
          <a:prstGeom prst="rect">
            <a:avLst/>
          </a:prstGeom>
          <a:noFill/>
          <a:ln>
            <a:solidFill>
              <a:schemeClr val="tx1"/>
            </a:solidFill>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91266" cy="685800"/>
          </a:xfrm>
        </p:spPr>
        <p:txBody>
          <a:bodyPr/>
          <a:lstStyle/>
          <a:p>
            <a:r>
              <a:rPr lang="en-CA" sz="3600" dirty="0" smtClean="0">
                <a:latin typeface="Arial" pitchFamily="34" charset="0"/>
                <a:cs typeface="Arial" pitchFamily="34" charset="0"/>
              </a:rPr>
              <a:t>WHMIS 2015 supplier labels</a:t>
            </a:r>
            <a:endParaRPr lang="en-CA" sz="3600" dirty="0">
              <a:latin typeface="Arial" pitchFamily="34" charset="0"/>
              <a:cs typeface="Arial" pitchFamily="34" charset="0"/>
            </a:endParaRPr>
          </a:p>
        </p:txBody>
      </p:sp>
      <p:sp>
        <p:nvSpPr>
          <p:cNvPr id="7" name="TextBox 6"/>
          <p:cNvSpPr txBox="1"/>
          <p:nvPr/>
        </p:nvSpPr>
        <p:spPr>
          <a:xfrm>
            <a:off x="457199" y="2716411"/>
            <a:ext cx="5410200" cy="2492990"/>
          </a:xfrm>
          <a:prstGeom prst="rect">
            <a:avLst/>
          </a:prstGeom>
          <a:noFill/>
        </p:spPr>
        <p:txBody>
          <a:bodyPr wrap="square" rtlCol="0">
            <a:spAutoFit/>
          </a:bodyPr>
          <a:lstStyle/>
          <a:p>
            <a:pPr>
              <a:spcAft>
                <a:spcPts val="600"/>
              </a:spcAft>
            </a:pPr>
            <a:r>
              <a:rPr lang="en-CA" dirty="0" smtClean="0">
                <a:latin typeface="Arial" pitchFamily="34" charset="0"/>
                <a:ea typeface="Verdana" pitchFamily="34" charset="0"/>
                <a:cs typeface="Arial" pitchFamily="34" charset="0"/>
              </a:rPr>
              <a:t>The label must contain the following information:</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Product identifier</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Hazard pictograms</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Signal word</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Hazard statements</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Precautionary statements</a:t>
            </a:r>
          </a:p>
          <a:p>
            <a:pPr marL="457200" indent="-228600">
              <a:spcAft>
                <a:spcPts val="600"/>
              </a:spcAft>
              <a:buClr>
                <a:srgbClr val="ED8B00"/>
              </a:buClr>
              <a:buSzPct val="100000"/>
              <a:buFont typeface="+mj-lt"/>
              <a:buAutoNum type="arabicPeriod"/>
            </a:pPr>
            <a:r>
              <a:rPr lang="en-US" dirty="0" smtClean="0">
                <a:latin typeface="Arial" pitchFamily="34" charset="0"/>
                <a:ea typeface="Verdana" pitchFamily="34" charset="0"/>
                <a:cs typeface="Arial" pitchFamily="34" charset="0"/>
              </a:rPr>
              <a:t>Supplier identifier</a:t>
            </a:r>
          </a:p>
        </p:txBody>
      </p:sp>
      <p:sp>
        <p:nvSpPr>
          <p:cNvPr id="8" name="Rectangle 7"/>
          <p:cNvSpPr/>
          <p:nvPr/>
        </p:nvSpPr>
        <p:spPr>
          <a:xfrm>
            <a:off x="457199" y="1371600"/>
            <a:ext cx="8229600" cy="1000274"/>
          </a:xfrm>
          <a:prstGeom prst="rect">
            <a:avLst/>
          </a:prstGeom>
        </p:spPr>
        <p:txBody>
          <a:bodyPr wrap="square">
            <a:spAutoFit/>
          </a:bodyPr>
          <a:lstStyle/>
          <a:p>
            <a:pPr>
              <a:spcAft>
                <a:spcPts val="600"/>
              </a:spcAft>
            </a:pPr>
            <a:r>
              <a:rPr lang="en-US" dirty="0" smtClean="0">
                <a:latin typeface="Arial" pitchFamily="34" charset="0"/>
                <a:ea typeface="Verdana" pitchFamily="34" charset="0"/>
                <a:cs typeface="Arial" pitchFamily="34" charset="0"/>
              </a:rPr>
              <a:t>Supplier labels must be bilingual (English/French), easy to read and durable. </a:t>
            </a:r>
          </a:p>
          <a:p>
            <a:pPr>
              <a:spcAft>
                <a:spcPts val="600"/>
              </a:spcAft>
            </a:pPr>
            <a:r>
              <a:rPr lang="en-US" dirty="0" smtClean="0">
                <a:latin typeface="Arial" pitchFamily="34" charset="0"/>
                <a:ea typeface="Verdana" pitchFamily="34" charset="0"/>
                <a:cs typeface="Arial" pitchFamily="34" charset="0"/>
              </a:rPr>
              <a:t>The pictogram(s), signal word and hazard statement(s) must be grouped together on a supplier label. </a:t>
            </a:r>
          </a:p>
        </p:txBody>
      </p:sp>
      <p:sp>
        <p:nvSpPr>
          <p:cNvPr id="10" name="Rectangle 9"/>
          <p:cNvSpPr/>
          <p:nvPr/>
        </p:nvSpPr>
        <p:spPr>
          <a:xfrm>
            <a:off x="457200" y="5410200"/>
            <a:ext cx="5105400" cy="923330"/>
          </a:xfrm>
          <a:prstGeom prst="rect">
            <a:avLst/>
          </a:prstGeom>
        </p:spPr>
        <p:txBody>
          <a:bodyPr wrap="square">
            <a:spAutoFit/>
          </a:bodyPr>
          <a:lstStyle/>
          <a:p>
            <a:pPr marL="747713" indent="-747713">
              <a:spcAft>
                <a:spcPts val="600"/>
              </a:spcAft>
            </a:pPr>
            <a:r>
              <a:rPr lang="en-US" dirty="0" smtClean="0">
                <a:latin typeface="Arial" pitchFamily="34" charset="0"/>
                <a:ea typeface="Verdana" pitchFamily="34" charset="0"/>
                <a:cs typeface="Arial" pitchFamily="34" charset="0"/>
              </a:rPr>
              <a:t>Note: The information on the supplier label should match the information listed in section 2 of the SDS.</a:t>
            </a:r>
            <a:endParaRPr lang="en-CA" dirty="0">
              <a:latin typeface="Arial" pitchFamily="34" charset="0"/>
              <a:ea typeface="Verdana" pitchFamily="34" charset="0"/>
              <a:cs typeface="Arial" pitchFamily="34" charset="0"/>
            </a:endParaRPr>
          </a:p>
        </p:txBody>
      </p:sp>
      <p:pic>
        <p:nvPicPr>
          <p:cNvPr id="11" name="Picture 10" descr="SupplierLabelID.png"/>
          <p:cNvPicPr>
            <a:picLocks noChangeAspect="1"/>
          </p:cNvPicPr>
          <p:nvPr/>
        </p:nvPicPr>
        <p:blipFill>
          <a:blip r:embed="rId4" cstate="print"/>
          <a:stretch>
            <a:fillRect/>
          </a:stretch>
        </p:blipFill>
        <p:spPr>
          <a:xfrm>
            <a:off x="5562600" y="2514600"/>
            <a:ext cx="2971800" cy="3826566"/>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Workplace labels</a:t>
            </a:r>
            <a:endParaRPr lang="en-CA" sz="3600" dirty="0">
              <a:latin typeface="Arial" pitchFamily="34" charset="0"/>
              <a:cs typeface="Arial" pitchFamily="34" charset="0"/>
            </a:endParaRPr>
          </a:p>
        </p:txBody>
      </p:sp>
      <p:sp>
        <p:nvSpPr>
          <p:cNvPr id="4" name="Rectangle 4"/>
          <p:cNvSpPr txBox="1">
            <a:spLocks noChangeArrowheads="1"/>
          </p:cNvSpPr>
          <p:nvPr/>
        </p:nvSpPr>
        <p:spPr bwMode="auto">
          <a:xfrm>
            <a:off x="457199" y="3505200"/>
            <a:ext cx="65532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1" fontAlgn="base" latinLnBrk="0" hangingPunct="1">
              <a:spcAft>
                <a:spcPts val="300"/>
              </a:spcAft>
              <a:buClr>
                <a:schemeClr val="accent1"/>
              </a:buClr>
              <a:buSzPct val="120000"/>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Applied to:</a:t>
            </a:r>
          </a:p>
          <a:p>
            <a:pPr marR="0" lvl="1" indent="-228600" algn="l" defTabSz="457200" rtl="0" eaLnBrk="1" fontAlgn="base" latinLnBrk="0" hangingPunct="1">
              <a:spcAft>
                <a:spcPts val="300"/>
              </a:spcAft>
              <a:buClr>
                <a:srgbClr val="ED8B00"/>
              </a:buClr>
              <a:buSzPct val="120000"/>
              <a:buFont typeface="Arial" pitchFamily="34" charset="0"/>
              <a:buChar char="•"/>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Secondary containers</a:t>
            </a:r>
          </a:p>
          <a:p>
            <a:pPr marR="0" lvl="1" indent="-228600" algn="l" defTabSz="457200" rtl="0" eaLnBrk="1" fontAlgn="base" latinLnBrk="0" hangingPunct="1">
              <a:spcAft>
                <a:spcPts val="300"/>
              </a:spcAft>
              <a:buClr>
                <a:srgbClr val="ED8B00"/>
              </a:buClr>
              <a:buSzPct val="120000"/>
              <a:buFont typeface="Arial" pitchFamily="34" charset="0"/>
              <a:buChar char="•"/>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Containers of products received in bulk</a:t>
            </a:r>
          </a:p>
          <a:p>
            <a:pPr marR="0" lvl="1" indent="-228600" algn="l" defTabSz="457200" rtl="0" eaLnBrk="1" fontAlgn="base" latinLnBrk="0" hangingPunct="1">
              <a:spcAft>
                <a:spcPts val="300"/>
              </a:spcAft>
              <a:buClr>
                <a:srgbClr val="ED8B00"/>
              </a:buClr>
              <a:buSzPct val="120000"/>
              <a:buFont typeface="Arial" pitchFamily="34" charset="0"/>
              <a:buChar char="•"/>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Employer-produced products</a:t>
            </a:r>
          </a:p>
          <a:p>
            <a:pPr marR="0" lvl="1" indent="-228600" algn="l" defTabSz="457200" rtl="0" eaLnBrk="1" fontAlgn="base" latinLnBrk="0" hangingPunct="1">
              <a:spcAft>
                <a:spcPts val="300"/>
              </a:spcAft>
              <a:buClr>
                <a:srgbClr val="ED8B00"/>
              </a:buClr>
              <a:buSzPct val="120000"/>
              <a:buFont typeface="Arial" pitchFamily="34" charset="0"/>
              <a:buChar char="•"/>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Containers with lost or defaced supplier labels</a:t>
            </a:r>
          </a:p>
          <a:p>
            <a:pPr marL="182563" marR="0" lvl="0" indent="-182563" algn="l" defTabSz="457200" rtl="0" eaLnBrk="1" fontAlgn="base" latinLnBrk="0" hangingPunct="1">
              <a:spcAft>
                <a:spcPts val="300"/>
              </a:spcAft>
              <a:buClr>
                <a:schemeClr val="accent1"/>
              </a:buClr>
              <a:buSzPct val="120000"/>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Contains the following:</a:t>
            </a:r>
          </a:p>
          <a:p>
            <a:pPr marR="0" lvl="1" indent="-228600" algn="l" defTabSz="457200" rtl="0" eaLnBrk="1" fontAlgn="base" latinLnBrk="0" hangingPunct="1">
              <a:spcAft>
                <a:spcPts val="300"/>
              </a:spcAft>
              <a:buClr>
                <a:srgbClr val="ED8B00"/>
              </a:buClr>
              <a:buSzPct val="120000"/>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Product name</a:t>
            </a:r>
          </a:p>
          <a:p>
            <a:pPr marR="0" lvl="1" indent="-228600" algn="l" defTabSz="457200" rtl="0" eaLnBrk="1" fontAlgn="base" latinLnBrk="0" hangingPunct="1">
              <a:spcAft>
                <a:spcPts val="300"/>
              </a:spcAft>
              <a:buClr>
                <a:srgbClr val="ED8B00"/>
              </a:buClr>
              <a:buSzPct val="120000"/>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Safe handling procedures</a:t>
            </a:r>
          </a:p>
          <a:p>
            <a:pPr marR="0" lvl="1" indent="-228600" algn="l" defTabSz="457200" rtl="0" eaLnBrk="1" fontAlgn="base" latinLnBrk="0" hangingPunct="1">
              <a:lnSpc>
                <a:spcPct val="120000"/>
              </a:lnSpc>
              <a:spcAft>
                <a:spcPct val="0"/>
              </a:spcAft>
              <a:buClr>
                <a:srgbClr val="ED8B00"/>
              </a:buClr>
              <a:buSzPct val="120000"/>
              <a:buFont typeface="Arial" pitchFamily="34" charset="0"/>
              <a:buChar char="•"/>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Reference to the MSDS/SDS</a:t>
            </a:r>
            <a:endParaRPr kumimoji="0" lang="en-US" b="0" i="0" u="none" strike="noStrike" kern="1200" cap="none" spc="0" normalizeH="0" baseline="0" noProof="0" dirty="0">
              <a:ln>
                <a:noFill/>
              </a:ln>
              <a:solidFill>
                <a:srgbClr val="000000"/>
              </a:solidFill>
              <a:effectLst/>
              <a:uLnTx/>
              <a:uFillTx/>
              <a:latin typeface="Arial" pitchFamily="34" charset="0"/>
              <a:ea typeface="ＭＳ Ｐゴシック" pitchFamily="39" charset="-128"/>
              <a:cs typeface="Arial" pitchFamily="34" charset="0"/>
            </a:endParaRPr>
          </a:p>
        </p:txBody>
      </p:sp>
      <p:sp>
        <p:nvSpPr>
          <p:cNvPr id="32" name="TextBox 31"/>
          <p:cNvSpPr txBox="1"/>
          <p:nvPr/>
        </p:nvSpPr>
        <p:spPr>
          <a:xfrm>
            <a:off x="457200" y="1219200"/>
            <a:ext cx="3200400" cy="338554"/>
          </a:xfrm>
          <a:prstGeom prst="rect">
            <a:avLst/>
          </a:prstGeom>
          <a:noFill/>
        </p:spPr>
        <p:txBody>
          <a:bodyPr wrap="square" rtlCol="0">
            <a:spAutoFit/>
          </a:bodyPr>
          <a:lstStyle/>
          <a:p>
            <a:pPr algn="ctr"/>
            <a:r>
              <a:rPr lang="en-CA" sz="1600" b="1" dirty="0" smtClean="0">
                <a:latin typeface="Arial" pitchFamily="34" charset="0"/>
                <a:ea typeface="Verdana" pitchFamily="34" charset="0"/>
                <a:cs typeface="Arial" pitchFamily="34" charset="0"/>
              </a:rPr>
              <a:t>WHMIS 1988</a:t>
            </a:r>
            <a:endParaRPr lang="en-CA" sz="1600" b="1" dirty="0">
              <a:latin typeface="Arial" pitchFamily="34" charset="0"/>
              <a:ea typeface="Verdana" pitchFamily="34" charset="0"/>
              <a:cs typeface="Arial" pitchFamily="34" charset="0"/>
            </a:endParaRPr>
          </a:p>
        </p:txBody>
      </p:sp>
      <p:sp>
        <p:nvSpPr>
          <p:cNvPr id="33" name="TextBox 32"/>
          <p:cNvSpPr txBox="1"/>
          <p:nvPr/>
        </p:nvSpPr>
        <p:spPr>
          <a:xfrm>
            <a:off x="5105400" y="1219200"/>
            <a:ext cx="3657600" cy="338554"/>
          </a:xfrm>
          <a:prstGeom prst="rect">
            <a:avLst/>
          </a:prstGeom>
          <a:noFill/>
        </p:spPr>
        <p:txBody>
          <a:bodyPr wrap="square" rtlCol="0">
            <a:spAutoFit/>
          </a:bodyPr>
          <a:lstStyle/>
          <a:p>
            <a:pPr algn="ctr"/>
            <a:r>
              <a:rPr lang="en-CA" sz="1600" b="1" dirty="0" smtClean="0">
                <a:latin typeface="Arial" pitchFamily="34" charset="0"/>
                <a:ea typeface="Verdana" pitchFamily="34" charset="0"/>
                <a:cs typeface="Arial" pitchFamily="34" charset="0"/>
              </a:rPr>
              <a:t>WHMIS 2015</a:t>
            </a:r>
            <a:endParaRPr lang="en-CA" sz="1600" b="1" dirty="0">
              <a:latin typeface="Arial" pitchFamily="34" charset="0"/>
              <a:ea typeface="Verdana" pitchFamily="34" charset="0"/>
              <a:cs typeface="Arial" pitchFamily="34" charset="0"/>
            </a:endParaRPr>
          </a:p>
        </p:txBody>
      </p:sp>
      <p:pic>
        <p:nvPicPr>
          <p:cNvPr id="90114" name="Picture 2"/>
          <p:cNvPicPr>
            <a:picLocks noChangeAspect="1" noChangeArrowheads="1"/>
          </p:cNvPicPr>
          <p:nvPr/>
        </p:nvPicPr>
        <p:blipFill>
          <a:blip r:embed="rId4" cstate="print"/>
          <a:srcRect/>
          <a:stretch>
            <a:fillRect/>
          </a:stretch>
        </p:blipFill>
        <p:spPr bwMode="auto">
          <a:xfrm>
            <a:off x="457199" y="1600200"/>
            <a:ext cx="3225093" cy="1828800"/>
          </a:xfrm>
          <a:prstGeom prst="rect">
            <a:avLst/>
          </a:prstGeom>
          <a:noFill/>
          <a:ln w="9525">
            <a:noFill/>
            <a:miter lim="800000"/>
            <a:headEnd/>
            <a:tailEnd/>
          </a:ln>
        </p:spPr>
      </p:pic>
      <p:pic>
        <p:nvPicPr>
          <p:cNvPr id="9" name="Picture 2" descr="C:\Users\DG11927\Documents\PODI\GHS\acetone\ACETONE workplace.jpg"/>
          <p:cNvPicPr>
            <a:picLocks noChangeAspect="1" noChangeArrowheads="1"/>
          </p:cNvPicPr>
          <p:nvPr/>
        </p:nvPicPr>
        <p:blipFill>
          <a:blip r:embed="rId5" cstate="print"/>
          <a:srcRect l="10682" t="8649" r="9906" b="61806"/>
          <a:stretch>
            <a:fillRect/>
          </a:stretch>
        </p:blipFill>
        <p:spPr bwMode="auto">
          <a:xfrm>
            <a:off x="5059915" y="1600200"/>
            <a:ext cx="3688550" cy="18288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Alternate modes of identification</a:t>
            </a:r>
            <a:endParaRPr lang="en-CA" sz="3600" dirty="0">
              <a:latin typeface="Arial" pitchFamily="34" charset="0"/>
              <a:cs typeface="Arial" pitchFamily="34" charset="0"/>
            </a:endParaRPr>
          </a:p>
        </p:txBody>
      </p:sp>
      <p:sp>
        <p:nvSpPr>
          <p:cNvPr id="4" name="Rectangle 4"/>
          <p:cNvSpPr txBox="1">
            <a:spLocks noChangeArrowheads="1"/>
          </p:cNvSpPr>
          <p:nvPr/>
        </p:nvSpPr>
        <p:spPr bwMode="auto">
          <a:xfrm>
            <a:off x="457200" y="1524000"/>
            <a:ext cx="7315201"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82563" marR="0" lvl="0" indent="-182563" algn="l" defTabSz="457200" rtl="0" eaLnBrk="1" fontAlgn="base" latinLnBrk="0" hangingPunct="1">
              <a:spcAft>
                <a:spcPts val="300"/>
              </a:spcAft>
              <a:buClr>
                <a:schemeClr val="accent1"/>
              </a:buClr>
              <a:buSzPct val="120000"/>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If a hazardous product is contained or transferred in: </a:t>
            </a:r>
          </a:p>
          <a:p>
            <a:pPr marL="182563" marR="0" lvl="0" indent="-182563" algn="l" defTabSz="457200" rtl="0" eaLnBrk="1" fontAlgn="base" latinLnBrk="0" hangingPunct="1">
              <a:spcAft>
                <a:spcPts val="300"/>
              </a:spcAft>
              <a:buClr>
                <a:schemeClr val="accent1"/>
              </a:buClr>
              <a:buSzPct val="120000"/>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 </a:t>
            </a:r>
          </a:p>
          <a:p>
            <a:pPr marR="0" lvl="1" indent="-233363" algn="l" defTabSz="457200" rtl="0" eaLnBrk="1" fontAlgn="base" latinLnBrk="0" hangingPunct="1">
              <a:spcAft>
                <a:spcPts val="300"/>
              </a:spcAft>
              <a:buClr>
                <a:srgbClr val="ED8B00"/>
              </a:buClr>
              <a:buSzPct val="120000"/>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A pipe, or piping systems including valves.</a:t>
            </a:r>
          </a:p>
          <a:p>
            <a:pPr marR="0" lvl="1" indent="-233363" algn="l" defTabSz="457200" rtl="0" eaLnBrk="1" fontAlgn="base" latinLnBrk="0" hangingPunct="1">
              <a:spcAft>
                <a:spcPts val="300"/>
              </a:spcAft>
              <a:buClr>
                <a:srgbClr val="ED8B00"/>
              </a:buClr>
              <a:buSzPct val="120000"/>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A process or reaction vessel.</a:t>
            </a:r>
          </a:p>
          <a:p>
            <a:pPr marR="0" lvl="1" indent="-233363" algn="l" defTabSz="457200" rtl="0" eaLnBrk="1" fontAlgn="base" latinLnBrk="0" hangingPunct="1">
              <a:spcAft>
                <a:spcPts val="300"/>
              </a:spcAft>
              <a:buClr>
                <a:srgbClr val="ED8B00"/>
              </a:buClr>
              <a:buSzPct val="120000"/>
              <a:buFont typeface="Arial"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A tank</a:t>
            </a:r>
            <a:r>
              <a:rPr kumimoji="0" lang="en-US" sz="2000" b="0" i="0" u="none" strike="noStrike" kern="1200" cap="none" spc="0" normalizeH="0" noProof="0" dirty="0" smtClean="0">
                <a:ln>
                  <a:noFill/>
                </a:ln>
                <a:solidFill>
                  <a:srgbClr val="000000"/>
                </a:solidFill>
                <a:effectLst/>
                <a:uLnTx/>
                <a:uFillTx/>
                <a:latin typeface="Arial" pitchFamily="34" charset="0"/>
                <a:ea typeface="ＭＳ Ｐゴシック" pitchFamily="39" charset="-128"/>
                <a:cs typeface="Arial" pitchFamily="34" charset="0"/>
              </a:rPr>
              <a:t> car, tank truck, ore care, conveyor belt or similar conveyance.</a:t>
            </a:r>
          </a:p>
          <a:p>
            <a:pPr marL="628650" marR="0" lvl="1" indent="-171450" algn="l" defTabSz="457200" rtl="0" eaLnBrk="1" fontAlgn="base" latinLnBrk="0" hangingPunct="1">
              <a:spcAft>
                <a:spcPts val="300"/>
              </a:spcAft>
              <a:buClr>
                <a:srgbClr val="ED8B00"/>
              </a:buClr>
              <a:buSzPct val="120000"/>
              <a:tabLst/>
              <a:defRPr/>
            </a:pPr>
            <a:endParaRPr kumimoji="0" lang="en-US" sz="2000" b="0" i="0" u="none" strike="noStrike" kern="1200" cap="none" spc="0" normalizeH="0" noProof="0" dirty="0" smtClean="0">
              <a:ln>
                <a:noFill/>
              </a:ln>
              <a:solidFill>
                <a:srgbClr val="000000"/>
              </a:solidFill>
              <a:effectLst/>
              <a:uLnTx/>
              <a:uFillTx/>
              <a:latin typeface="Arial" pitchFamily="34" charset="0"/>
              <a:ea typeface="ＭＳ Ｐゴシック" pitchFamily="39" charset="-128"/>
              <a:cs typeface="Arial" pitchFamily="34" charset="0"/>
            </a:endParaRPr>
          </a:p>
          <a:p>
            <a:pPr indent="4763" defTabSz="457200" fontAlgn="base">
              <a:spcAft>
                <a:spcPts val="300"/>
              </a:spcAft>
              <a:buClr>
                <a:srgbClr val="ED8B00"/>
              </a:buClr>
              <a:buSzPct val="120000"/>
              <a:defRPr/>
            </a:pPr>
            <a:r>
              <a:rPr lang="en-US" sz="2000" noProof="0" dirty="0" smtClean="0">
                <a:solidFill>
                  <a:srgbClr val="000000"/>
                </a:solidFill>
                <a:latin typeface="Arial" pitchFamily="34" charset="0"/>
                <a:ea typeface="ＭＳ Ｐゴシック" pitchFamily="39" charset="-128"/>
                <a:cs typeface="Arial" pitchFamily="34" charset="0"/>
              </a:rPr>
              <a:t>Labels, placards, or colour </a:t>
            </a:r>
            <a:r>
              <a:rPr lang="en-US" sz="2000" noProof="0" dirty="0" err="1" smtClean="0">
                <a:solidFill>
                  <a:srgbClr val="000000"/>
                </a:solidFill>
                <a:latin typeface="Arial" pitchFamily="34" charset="0"/>
                <a:ea typeface="ＭＳ Ｐゴシック" pitchFamily="39" charset="-128"/>
                <a:cs typeface="Arial" pitchFamily="34" charset="0"/>
              </a:rPr>
              <a:t>codings</a:t>
            </a:r>
            <a:r>
              <a:rPr lang="en-US" sz="2000" noProof="0" dirty="0" smtClean="0">
                <a:solidFill>
                  <a:srgbClr val="000000"/>
                </a:solidFill>
                <a:latin typeface="Arial" pitchFamily="34" charset="0"/>
                <a:ea typeface="ＭＳ Ｐゴシック" pitchFamily="39" charset="-128"/>
                <a:cs typeface="Arial" pitchFamily="34" charset="0"/>
              </a:rPr>
              <a:t> are acceptable identification as long as workers are trained in the safe use, storage, and handling.</a:t>
            </a:r>
          </a:p>
          <a:p>
            <a:pPr marL="628650" marR="0" lvl="1" indent="-171450" algn="l" defTabSz="457200" rtl="0" eaLnBrk="1" fontAlgn="base" latinLnBrk="0" hangingPunct="1">
              <a:spcAft>
                <a:spcPts val="300"/>
              </a:spcAft>
              <a:buClr>
                <a:srgbClr val="ED8B00"/>
              </a:buClr>
              <a:buSzPct val="120000"/>
              <a:tabLst/>
              <a:defRPr/>
            </a:pPr>
            <a:endParaRPr kumimoji="0" lang="en-US" sz="2000" b="0" i="0" u="none" strike="noStrike" kern="1200" cap="none" spc="0" normalizeH="0" baseline="0" dirty="0" smtClean="0">
              <a:ln>
                <a:noFill/>
              </a:ln>
              <a:solidFill>
                <a:srgbClr val="000000"/>
              </a:solidFill>
              <a:effectLst/>
              <a:uLnTx/>
              <a:uFillTx/>
              <a:latin typeface="Arial" pitchFamily="34" charset="0"/>
              <a:ea typeface="ＭＳ Ｐゴシック" pitchFamily="39" charset="-128"/>
              <a:cs typeface="Arial" pitchFamily="34" charset="0"/>
            </a:endParaRPr>
          </a:p>
          <a:p>
            <a:pPr marL="628650" marR="0" lvl="1" indent="-171450" algn="l" defTabSz="457200" rtl="0" eaLnBrk="1" fontAlgn="base" latinLnBrk="0" hangingPunct="1">
              <a:spcAft>
                <a:spcPts val="300"/>
              </a:spcAft>
              <a:buClr>
                <a:srgbClr val="ED8B00"/>
              </a:buClr>
              <a:buSzPct val="120000"/>
              <a:tabLst/>
              <a:defRPr/>
            </a:pPr>
            <a:endParaRPr kumimoji="0" lang="en-US" sz="2000"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91267" cy="1025525"/>
          </a:xfrm>
        </p:spPr>
        <p:txBody>
          <a:bodyPr/>
          <a:lstStyle/>
          <a:p>
            <a:pPr marL="182563" lvl="0" indent="-182563" eaLnBrk="1" hangingPunct="1">
              <a:spcAft>
                <a:spcPts val="300"/>
              </a:spcAft>
              <a:defRPr/>
            </a:pPr>
            <a:r>
              <a:rPr lang="en-US" sz="3600" dirty="0" smtClean="0">
                <a:latin typeface="Arial" pitchFamily="34" charset="0"/>
                <a:cs typeface="Arial" pitchFamily="34" charset="0"/>
              </a:rPr>
              <a:t>Bulk storage</a:t>
            </a:r>
          </a:p>
        </p:txBody>
      </p:sp>
      <p:sp>
        <p:nvSpPr>
          <p:cNvPr id="4" name="Rectangle 4"/>
          <p:cNvSpPr txBox="1">
            <a:spLocks noChangeArrowheads="1"/>
          </p:cNvSpPr>
          <p:nvPr/>
        </p:nvSpPr>
        <p:spPr bwMode="auto">
          <a:xfrm>
            <a:off x="304800" y="1066800"/>
            <a:ext cx="84582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457200" rtl="0" eaLnBrk="1" fontAlgn="base" latinLnBrk="0" hangingPunct="1">
              <a:spcAft>
                <a:spcPts val="300"/>
              </a:spcAft>
              <a:buClr>
                <a:schemeClr val="accent1"/>
              </a:buClr>
              <a:buSzPct val="120000"/>
              <a:tabLst/>
              <a:defRPr/>
            </a:pP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If an unpackaged hazardous product or a hazardous product transported as a bulk shipment is received and is</a:t>
            </a:r>
            <a:r>
              <a:rPr kumimoji="0" lang="en-US" b="0" i="0" u="none" strike="noStrike" kern="1200" cap="none" spc="0" normalizeH="0" noProof="0" dirty="0" smtClean="0">
                <a:ln>
                  <a:noFill/>
                </a:ln>
                <a:solidFill>
                  <a:srgbClr val="000000"/>
                </a:solidFill>
                <a:effectLst/>
                <a:uLnTx/>
                <a:uFillTx/>
                <a:latin typeface="Arial" pitchFamily="34" charset="0"/>
                <a:ea typeface="ＭＳ Ｐゴシック" pitchFamily="39" charset="-128"/>
                <a:cs typeface="Arial" pitchFamily="34" charset="0"/>
              </a:rPr>
              <a:t> exempt under HPR from having a supplier label, </a:t>
            </a:r>
            <a:r>
              <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rPr>
              <a:t>a label</a:t>
            </a:r>
            <a:r>
              <a:rPr kumimoji="0" lang="en-US" b="0" i="0" u="none" strike="noStrike" kern="1200" cap="none" spc="0" normalizeH="0" noProof="0" dirty="0" smtClean="0">
                <a:ln>
                  <a:noFill/>
                </a:ln>
                <a:solidFill>
                  <a:srgbClr val="000000"/>
                </a:solidFill>
                <a:effectLst/>
                <a:uLnTx/>
                <a:uFillTx/>
                <a:latin typeface="Arial" pitchFamily="34" charset="0"/>
                <a:ea typeface="ＭＳ Ｐゴシック" pitchFamily="39" charset="-128"/>
                <a:cs typeface="Arial" pitchFamily="34" charset="0"/>
              </a:rPr>
              <a:t> containing the information needed on a supplier label is required when that product is stored at the workplace.</a:t>
            </a:r>
            <a:endPar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endParaRPr>
          </a:p>
          <a:p>
            <a:pPr marL="182563" marR="0" lvl="0" indent="-182563" algn="l" defTabSz="457200" rtl="0" eaLnBrk="1" fontAlgn="base" latinLnBrk="0" hangingPunct="1">
              <a:spcAft>
                <a:spcPts val="300"/>
              </a:spcAft>
              <a:buClr>
                <a:schemeClr val="accent1"/>
              </a:buClr>
              <a:buSzPct val="120000"/>
              <a:tabLst/>
              <a:defRPr/>
            </a:pPr>
            <a:endParaRPr kumimoji="0" lang="en-US" b="0" i="0" u="none" strike="noStrike" kern="1200" cap="none" spc="0" normalizeH="0" baseline="0" dirty="0" smtClean="0">
              <a:ln>
                <a:noFill/>
              </a:ln>
              <a:solidFill>
                <a:srgbClr val="000000"/>
              </a:solidFill>
              <a:effectLst/>
              <a:uLnTx/>
              <a:uFillTx/>
              <a:latin typeface="Arial" pitchFamily="34" charset="0"/>
              <a:ea typeface="ＭＳ Ｐゴシック" pitchFamily="39" charset="-128"/>
              <a:cs typeface="Arial" pitchFamily="34" charset="0"/>
            </a:endParaRPr>
          </a:p>
          <a:p>
            <a:pPr marL="628650" marR="0" lvl="1" indent="-171450" algn="l" defTabSz="457200" rtl="0" eaLnBrk="1" fontAlgn="base" latinLnBrk="0" hangingPunct="1">
              <a:spcAft>
                <a:spcPts val="300"/>
              </a:spcAft>
              <a:buClr>
                <a:srgbClr val="ED8B00"/>
              </a:buClr>
              <a:buSzPct val="120000"/>
              <a:tabLst/>
              <a:defRPr/>
            </a:pPr>
            <a:endParaRPr kumimoji="0" lang="en-US" b="0" i="0" u="none" strike="noStrike" kern="1200" cap="none" spc="0" normalizeH="0" baseline="0" noProof="0" dirty="0" smtClean="0">
              <a:ln>
                <a:noFill/>
              </a:ln>
              <a:solidFill>
                <a:srgbClr val="000000"/>
              </a:solidFill>
              <a:effectLst/>
              <a:uLnTx/>
              <a:uFillTx/>
              <a:latin typeface="Arial" pitchFamily="34" charset="0"/>
              <a:ea typeface="ＭＳ Ｐゴシック" pitchFamily="39" charset="-128"/>
              <a:cs typeface="Arial" pitchFamily="34" charset="0"/>
            </a:endParaRPr>
          </a:p>
        </p:txBody>
      </p:sp>
      <p:pic>
        <p:nvPicPr>
          <p:cNvPr id="5" name="Picture 4" descr="bulk storage.jpg"/>
          <p:cNvPicPr>
            <a:picLocks noChangeAspect="1"/>
          </p:cNvPicPr>
          <p:nvPr/>
        </p:nvPicPr>
        <p:blipFill>
          <a:blip r:embed="rId4" cstate="print"/>
          <a:stretch>
            <a:fillRect/>
          </a:stretch>
        </p:blipFill>
        <p:spPr>
          <a:xfrm>
            <a:off x="381000" y="2743200"/>
            <a:ext cx="6553200" cy="3602935"/>
          </a:xfrm>
          <a:prstGeom prst="rect">
            <a:avLst/>
          </a:prstGeom>
        </p:spPr>
      </p:pic>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91266" cy="685800"/>
          </a:xfrm>
        </p:spPr>
        <p:txBody>
          <a:bodyPr/>
          <a:lstStyle/>
          <a:p>
            <a:r>
              <a:rPr lang="en-CA" sz="3600" dirty="0" smtClean="0">
                <a:latin typeface="Arial" pitchFamily="34" charset="0"/>
                <a:cs typeface="Arial" pitchFamily="34" charset="0"/>
              </a:rPr>
              <a:t>Safety Data Sheet (SDS)</a:t>
            </a:r>
            <a:endParaRPr lang="en-CA" sz="3600" dirty="0">
              <a:latin typeface="Arial" pitchFamily="34" charset="0"/>
              <a:cs typeface="Arial" pitchFamily="34" charset="0"/>
            </a:endParaRPr>
          </a:p>
        </p:txBody>
      </p:sp>
      <p:sp>
        <p:nvSpPr>
          <p:cNvPr id="7" name="TextBox 6"/>
          <p:cNvSpPr txBox="1"/>
          <p:nvPr/>
        </p:nvSpPr>
        <p:spPr>
          <a:xfrm>
            <a:off x="533400" y="6019800"/>
            <a:ext cx="8305800" cy="523220"/>
          </a:xfrm>
          <a:prstGeom prst="rect">
            <a:avLst/>
          </a:prstGeom>
          <a:noFill/>
        </p:spPr>
        <p:txBody>
          <a:bodyPr wrap="square" rtlCol="0">
            <a:spAutoFit/>
          </a:bodyPr>
          <a:lstStyle/>
          <a:p>
            <a:r>
              <a:rPr lang="en-CA" sz="1400" dirty="0" smtClean="0">
                <a:latin typeface="Arial" pitchFamily="34" charset="0"/>
                <a:ea typeface="Verdana" pitchFamily="34" charset="0"/>
                <a:cs typeface="Arial" pitchFamily="34" charset="0"/>
              </a:rPr>
              <a:t>If information for any section is either </a:t>
            </a:r>
            <a:r>
              <a:rPr lang="en-CA" sz="1400" b="1" dirty="0" smtClean="0">
                <a:latin typeface="Arial" pitchFamily="34" charset="0"/>
                <a:ea typeface="Verdana" pitchFamily="34" charset="0"/>
                <a:cs typeface="Arial" pitchFamily="34" charset="0"/>
              </a:rPr>
              <a:t>not available </a:t>
            </a:r>
            <a:r>
              <a:rPr lang="en-CA" sz="1400" dirty="0" smtClean="0">
                <a:latin typeface="Arial" pitchFamily="34" charset="0"/>
                <a:ea typeface="Verdana" pitchFamily="34" charset="0"/>
                <a:cs typeface="Arial" pitchFamily="34" charset="0"/>
              </a:rPr>
              <a:t>or </a:t>
            </a:r>
            <a:r>
              <a:rPr lang="en-CA" sz="1400" b="1" dirty="0" smtClean="0">
                <a:latin typeface="Arial" pitchFamily="34" charset="0"/>
                <a:ea typeface="Verdana" pitchFamily="34" charset="0"/>
                <a:cs typeface="Arial" pitchFamily="34" charset="0"/>
              </a:rPr>
              <a:t>not applicable</a:t>
            </a:r>
            <a:r>
              <a:rPr lang="en-CA" sz="1400" dirty="0" smtClean="0">
                <a:latin typeface="Arial" pitchFamily="34" charset="0"/>
                <a:ea typeface="Verdana" pitchFamily="34" charset="0"/>
                <a:cs typeface="Arial" pitchFamily="34" charset="0"/>
              </a:rPr>
              <a:t>, the words must be typed in full.  </a:t>
            </a:r>
            <a:r>
              <a:rPr lang="en-CA" sz="1400" b="1" dirty="0" smtClean="0">
                <a:latin typeface="Arial" pitchFamily="34" charset="0"/>
                <a:ea typeface="Verdana" pitchFamily="34" charset="0"/>
                <a:cs typeface="Arial" pitchFamily="34" charset="0"/>
              </a:rPr>
              <a:t>N/A is not acceptable </a:t>
            </a:r>
            <a:r>
              <a:rPr lang="en-CA" sz="1400" dirty="0" smtClean="0">
                <a:latin typeface="Arial" pitchFamily="34" charset="0"/>
                <a:ea typeface="Verdana" pitchFamily="34" charset="0"/>
                <a:cs typeface="Arial" pitchFamily="34" charset="0"/>
              </a:rPr>
              <a:t>because it could mean either of these phrases.</a:t>
            </a:r>
            <a:endParaRPr lang="en-CA" sz="1400" dirty="0">
              <a:latin typeface="Arial" pitchFamily="34" charset="0"/>
              <a:ea typeface="Verdana" pitchFamily="34" charset="0"/>
              <a:cs typeface="Arial" pitchFamily="34" charset="0"/>
            </a:endParaRPr>
          </a:p>
        </p:txBody>
      </p:sp>
      <p:sp>
        <p:nvSpPr>
          <p:cNvPr id="8" name="TextBox 7"/>
          <p:cNvSpPr txBox="1"/>
          <p:nvPr/>
        </p:nvSpPr>
        <p:spPr>
          <a:xfrm>
            <a:off x="457200" y="1066800"/>
            <a:ext cx="7848600" cy="4924425"/>
          </a:xfrm>
          <a:prstGeom prst="rect">
            <a:avLst/>
          </a:prstGeom>
          <a:noFill/>
        </p:spPr>
        <p:txBody>
          <a:bodyPr wrap="square" rtlCol="0">
            <a:spAutoFit/>
          </a:bodyPr>
          <a:lstStyle/>
          <a:p>
            <a:r>
              <a:rPr lang="en-CA" dirty="0" smtClean="0">
                <a:latin typeface="Arial" pitchFamily="34" charset="0"/>
                <a:ea typeface="Verdana" pitchFamily="34" charset="0"/>
                <a:cs typeface="Arial" pitchFamily="34" charset="0"/>
              </a:rPr>
              <a:t>16 Heading sections: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Identification</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Hazard identification (e.g., label elements)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Composition/Information on ingredients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First-aid measures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Fire-fighting measures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Accidental release measures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Handling and storage</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Exposure controls/Personal protection</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Physical and chemical properties</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Stability and reactivity</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Toxicological information</a:t>
            </a:r>
          </a:p>
          <a:p>
            <a:pPr marL="571500" lvl="1" indent="-342900">
              <a:spcBef>
                <a:spcPts val="300"/>
              </a:spcBef>
              <a:buClr>
                <a:srgbClr val="ED8B00"/>
              </a:buClr>
              <a:buSzPct val="100000"/>
              <a:buFont typeface="+mj-lt"/>
              <a:buAutoNum type="arabicPeriod"/>
            </a:pPr>
            <a:r>
              <a:rPr lang="en-CA" sz="1600" dirty="0" smtClean="0">
                <a:solidFill>
                  <a:srgbClr val="ED8B00"/>
                </a:solidFill>
                <a:latin typeface="Arial" pitchFamily="34" charset="0"/>
                <a:ea typeface="Verdana" pitchFamily="34" charset="0"/>
                <a:cs typeface="Arial" pitchFamily="34" charset="0"/>
              </a:rPr>
              <a:t>Ecological information (Optional in Canada)</a:t>
            </a:r>
          </a:p>
          <a:p>
            <a:pPr marL="571500" lvl="1" indent="-342900">
              <a:spcBef>
                <a:spcPts val="300"/>
              </a:spcBef>
              <a:buClr>
                <a:srgbClr val="ED8B00"/>
              </a:buClr>
              <a:buSzPct val="100000"/>
              <a:buFont typeface="+mj-lt"/>
              <a:buAutoNum type="arabicPeriod"/>
            </a:pPr>
            <a:r>
              <a:rPr lang="en-CA" sz="1600" dirty="0" smtClean="0">
                <a:solidFill>
                  <a:srgbClr val="ED8B00"/>
                </a:solidFill>
                <a:latin typeface="Arial" pitchFamily="34" charset="0"/>
                <a:ea typeface="Verdana" pitchFamily="34" charset="0"/>
                <a:cs typeface="Arial" pitchFamily="34" charset="0"/>
              </a:rPr>
              <a:t>Disposal considerations (Optional in Canada)</a:t>
            </a:r>
          </a:p>
          <a:p>
            <a:pPr marL="571500" lvl="1" indent="-342900">
              <a:spcBef>
                <a:spcPts val="300"/>
              </a:spcBef>
              <a:buClr>
                <a:srgbClr val="ED8B00"/>
              </a:buClr>
              <a:buSzPct val="100000"/>
              <a:buFont typeface="+mj-lt"/>
              <a:buAutoNum type="arabicPeriod"/>
            </a:pPr>
            <a:r>
              <a:rPr lang="en-CA" sz="1600" dirty="0" smtClean="0">
                <a:solidFill>
                  <a:srgbClr val="ED8B00"/>
                </a:solidFill>
                <a:latin typeface="Arial" pitchFamily="34" charset="0"/>
                <a:ea typeface="Verdana" pitchFamily="34" charset="0"/>
                <a:cs typeface="Arial" pitchFamily="34" charset="0"/>
              </a:rPr>
              <a:t>Transport information (Optional in Canada)</a:t>
            </a:r>
          </a:p>
          <a:p>
            <a:pPr marL="571500" lvl="1" indent="-342900">
              <a:spcBef>
                <a:spcPts val="300"/>
              </a:spcBef>
              <a:buClr>
                <a:srgbClr val="ED8B00"/>
              </a:buClr>
              <a:buSzPct val="100000"/>
              <a:buFont typeface="+mj-lt"/>
              <a:buAutoNum type="arabicPeriod"/>
            </a:pPr>
            <a:r>
              <a:rPr lang="en-CA" sz="1600" dirty="0" smtClean="0">
                <a:solidFill>
                  <a:srgbClr val="ED8B00"/>
                </a:solidFill>
                <a:latin typeface="Arial" pitchFamily="34" charset="0"/>
                <a:ea typeface="Verdana" pitchFamily="34" charset="0"/>
                <a:cs typeface="Arial" pitchFamily="34" charset="0"/>
              </a:rPr>
              <a:t>Regulatory information (Optional in Canada)</a:t>
            </a:r>
          </a:p>
          <a:p>
            <a:pPr marL="571500" lvl="1" indent="-342900">
              <a:spcBef>
                <a:spcPts val="300"/>
              </a:spcBef>
              <a:buClr>
                <a:srgbClr val="ED8B00"/>
              </a:buClr>
              <a:buSzPct val="100000"/>
              <a:buFont typeface="+mj-lt"/>
              <a:buAutoNum type="arabicPeriod"/>
            </a:pPr>
            <a:r>
              <a:rPr lang="en-CA" sz="1600" dirty="0" smtClean="0">
                <a:latin typeface="Arial" pitchFamily="34" charset="0"/>
                <a:ea typeface="Verdana" pitchFamily="34" charset="0"/>
                <a:cs typeface="Arial" pitchFamily="34" charset="0"/>
              </a:rPr>
              <a:t>Other information</a:t>
            </a:r>
            <a:endParaRPr lang="en-CA" sz="1600" b="1" dirty="0">
              <a:latin typeface="Arial" pitchFamily="34" charset="0"/>
              <a:ea typeface="Verdana" pitchFamily="34" charset="0"/>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5482702" y="1254709"/>
            <a:ext cx="3178678" cy="3956481"/>
          </a:xfrm>
          <a:prstGeom prst="rect">
            <a:avLst/>
          </a:prstGeom>
          <a:noFill/>
          <a:ln w="9525" cap="sq">
            <a:solidFill>
              <a:schemeClr val="tx1"/>
            </a:solidFill>
            <a:miter lim="800000"/>
          </a:ln>
          <a:effec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7200" y="336550"/>
            <a:ext cx="8686800" cy="646113"/>
          </a:xfrm>
          <a:prstGeom prst="rect">
            <a:avLst/>
          </a:prstGeom>
          <a:noFill/>
          <a:ln w="9525">
            <a:noFill/>
            <a:miter lim="800000"/>
            <a:headEnd/>
            <a:tailEnd/>
          </a:ln>
        </p:spPr>
        <p:txBody>
          <a:bodyPr wrap="square">
            <a:spAutoFit/>
          </a:bodyPr>
          <a:lstStyle/>
          <a:p>
            <a:pPr eaLnBrk="0" hangingPunct="0"/>
            <a:r>
              <a:rPr lang="en-US" sz="3600" dirty="0">
                <a:latin typeface="Arial" pitchFamily="34" charset="0"/>
                <a:cs typeface="Arial" pitchFamily="34" charset="0"/>
              </a:rPr>
              <a:t>WHMIS </a:t>
            </a:r>
            <a:r>
              <a:rPr lang="en-US" sz="3600" dirty="0" smtClean="0">
                <a:latin typeface="Arial" pitchFamily="34" charset="0"/>
                <a:cs typeface="Arial" pitchFamily="34" charset="0"/>
              </a:rPr>
              <a:t>does not apply to everything</a:t>
            </a:r>
            <a:endParaRPr lang="en-US" sz="3600" dirty="0">
              <a:latin typeface="Arial" pitchFamily="34" charset="0"/>
              <a:cs typeface="Arial" pitchFamily="34" charset="0"/>
            </a:endParaRPr>
          </a:p>
        </p:txBody>
      </p:sp>
      <p:sp>
        <p:nvSpPr>
          <p:cNvPr id="12291" name="TextBox 3"/>
          <p:cNvSpPr txBox="1">
            <a:spLocks noChangeArrowheads="1"/>
          </p:cNvSpPr>
          <p:nvPr/>
        </p:nvSpPr>
        <p:spPr bwMode="auto">
          <a:xfrm>
            <a:off x="685800" y="1219200"/>
            <a:ext cx="7924800" cy="4862870"/>
          </a:xfrm>
          <a:prstGeom prst="rect">
            <a:avLst/>
          </a:prstGeom>
          <a:noFill/>
          <a:ln w="9525">
            <a:noFill/>
            <a:miter lim="800000"/>
            <a:headEnd/>
            <a:tailEnd/>
          </a:ln>
        </p:spPr>
        <p:txBody>
          <a:bodyPr wrap="square">
            <a:spAutoFit/>
          </a:bodyPr>
          <a:lstStyle/>
          <a:p>
            <a:pPr marL="344488" indent="-344488">
              <a:spcAft>
                <a:spcPts val="600"/>
              </a:spcAft>
              <a:buClr>
                <a:srgbClr val="ED8B00"/>
              </a:buClr>
              <a:buFont typeface="Arial" charset="0"/>
              <a:buChar char="•"/>
            </a:pPr>
            <a:r>
              <a:rPr lang="en-US" sz="2000" b="0" dirty="0">
                <a:solidFill>
                  <a:schemeClr val="accent1"/>
                </a:solidFill>
                <a:latin typeface="Arial" pitchFamily="34" charset="0"/>
                <a:cs typeface="Arial" pitchFamily="34" charset="0"/>
              </a:rPr>
              <a:t>Explosives</a:t>
            </a:r>
            <a:r>
              <a:rPr lang="en-US" sz="2000" b="0" dirty="0">
                <a:latin typeface="Arial" pitchFamily="34" charset="0"/>
                <a:cs typeface="Arial" pitchFamily="34" charset="0"/>
              </a:rPr>
              <a:t> within the meaning of the </a:t>
            </a:r>
            <a:r>
              <a:rPr lang="en-US" sz="2000" b="0" i="1" dirty="0">
                <a:latin typeface="Arial" pitchFamily="34" charset="0"/>
                <a:cs typeface="Arial" pitchFamily="34" charset="0"/>
              </a:rPr>
              <a:t>Explosives Act</a:t>
            </a:r>
            <a:endParaRPr lang="en-US" sz="2000" b="0" dirty="0">
              <a:latin typeface="Arial" pitchFamily="34" charset="0"/>
              <a:cs typeface="Arial" pitchFamily="34" charset="0"/>
            </a:endParaRPr>
          </a:p>
          <a:p>
            <a:pPr marL="344488" indent="-344488">
              <a:spcAft>
                <a:spcPts val="600"/>
              </a:spcAft>
              <a:buClr>
                <a:srgbClr val="ED8B00"/>
              </a:buClr>
              <a:buFont typeface="Arial" charset="0"/>
              <a:buChar char="•"/>
            </a:pPr>
            <a:r>
              <a:rPr lang="en-US" sz="2000" b="0" dirty="0">
                <a:solidFill>
                  <a:schemeClr val="accent1"/>
                </a:solidFill>
                <a:latin typeface="Arial" pitchFamily="34" charset="0"/>
                <a:cs typeface="Arial" pitchFamily="34" charset="0"/>
              </a:rPr>
              <a:t>Cosmetics, food or drugs</a:t>
            </a:r>
            <a:r>
              <a:rPr lang="en-US" sz="2000" b="0" dirty="0">
                <a:latin typeface="Arial" pitchFamily="34" charset="0"/>
                <a:cs typeface="Arial" pitchFamily="34" charset="0"/>
              </a:rPr>
              <a:t> covered under the </a:t>
            </a:r>
            <a:r>
              <a:rPr lang="en-US" sz="2000" b="0" i="1" dirty="0">
                <a:latin typeface="Arial" pitchFamily="34" charset="0"/>
                <a:cs typeface="Arial" pitchFamily="34" charset="0"/>
              </a:rPr>
              <a:t>Food and Drugs Act</a:t>
            </a:r>
            <a:endParaRPr lang="en-US" sz="2000" b="0" dirty="0">
              <a:latin typeface="Arial" pitchFamily="34" charset="0"/>
              <a:cs typeface="Arial" pitchFamily="34" charset="0"/>
            </a:endParaRPr>
          </a:p>
          <a:p>
            <a:pPr marL="344488" indent="-344488">
              <a:spcAft>
                <a:spcPts val="600"/>
              </a:spcAft>
              <a:buClr>
                <a:srgbClr val="ED8B00"/>
              </a:buClr>
              <a:buFont typeface="Arial" charset="0"/>
              <a:buChar char="•"/>
            </a:pPr>
            <a:r>
              <a:rPr lang="en-US" sz="2000" b="0" dirty="0">
                <a:solidFill>
                  <a:schemeClr val="accent1"/>
                </a:solidFill>
                <a:latin typeface="Arial" pitchFamily="34" charset="0"/>
                <a:cs typeface="Arial" pitchFamily="34" charset="0"/>
              </a:rPr>
              <a:t>Pesticides</a:t>
            </a:r>
            <a:r>
              <a:rPr lang="en-US" sz="2000" b="0" dirty="0">
                <a:latin typeface="Arial" pitchFamily="34" charset="0"/>
                <a:cs typeface="Arial" pitchFamily="34" charset="0"/>
              </a:rPr>
              <a:t> within the meaning of the </a:t>
            </a:r>
            <a:r>
              <a:rPr lang="en-US" sz="2000" b="0" i="1" dirty="0">
                <a:latin typeface="Arial" pitchFamily="34" charset="0"/>
                <a:cs typeface="Arial" pitchFamily="34" charset="0"/>
              </a:rPr>
              <a:t>Pest Control Act</a:t>
            </a:r>
            <a:endParaRPr lang="en-US" sz="2000" b="0" dirty="0">
              <a:latin typeface="Arial" pitchFamily="34" charset="0"/>
              <a:cs typeface="Arial" pitchFamily="34" charset="0"/>
            </a:endParaRPr>
          </a:p>
          <a:p>
            <a:pPr marL="344488" indent="-344488">
              <a:spcAft>
                <a:spcPts val="600"/>
              </a:spcAft>
              <a:buClr>
                <a:srgbClr val="ED8B00"/>
              </a:buClr>
              <a:buFont typeface="Arial" charset="0"/>
              <a:buChar char="•"/>
            </a:pPr>
            <a:r>
              <a:rPr lang="en-US" sz="2000" b="0" dirty="0">
                <a:solidFill>
                  <a:srgbClr val="ED8B00"/>
                </a:solidFill>
                <a:latin typeface="Arial" pitchFamily="34" charset="0"/>
                <a:cs typeface="Arial" pitchFamily="34" charset="0"/>
              </a:rPr>
              <a:t>Prescribed substances</a:t>
            </a:r>
            <a:r>
              <a:rPr lang="en-US" sz="2000" b="0" dirty="0">
                <a:latin typeface="Arial" pitchFamily="34" charset="0"/>
                <a:cs typeface="Arial" pitchFamily="34" charset="0"/>
              </a:rPr>
              <a:t> covered under the </a:t>
            </a:r>
            <a:r>
              <a:rPr lang="en-US" sz="2000" b="0" i="1" dirty="0">
                <a:latin typeface="Arial" pitchFamily="34" charset="0"/>
                <a:cs typeface="Arial" pitchFamily="34" charset="0"/>
              </a:rPr>
              <a:t>Atomic Energy Control Act</a:t>
            </a:r>
          </a:p>
          <a:p>
            <a:pPr marL="344488" indent="-344488">
              <a:spcAft>
                <a:spcPts val="600"/>
              </a:spcAft>
              <a:buClr>
                <a:srgbClr val="ED8B00"/>
              </a:buClr>
              <a:buFont typeface="Arial" charset="0"/>
              <a:buChar char="•"/>
            </a:pPr>
            <a:r>
              <a:rPr lang="en-US" sz="2000" b="0" dirty="0">
                <a:solidFill>
                  <a:srgbClr val="ED8B00"/>
                </a:solidFill>
                <a:latin typeface="Arial" pitchFamily="34" charset="0"/>
                <a:cs typeface="Arial" pitchFamily="34" charset="0"/>
              </a:rPr>
              <a:t>Consumer products</a:t>
            </a:r>
            <a:r>
              <a:rPr lang="en-US" sz="2000" b="0" dirty="0">
                <a:latin typeface="Arial" pitchFamily="34" charset="0"/>
                <a:cs typeface="Arial" pitchFamily="34" charset="0"/>
              </a:rPr>
              <a:t> covered under the </a:t>
            </a:r>
            <a:r>
              <a:rPr lang="en-US" sz="2000" b="0" i="1" dirty="0">
                <a:latin typeface="Arial" pitchFamily="34" charset="0"/>
                <a:cs typeface="Arial" pitchFamily="34" charset="0"/>
              </a:rPr>
              <a:t>Consumer Product Safety Act</a:t>
            </a:r>
          </a:p>
          <a:p>
            <a:pPr marL="344488" indent="-344488">
              <a:spcAft>
                <a:spcPts val="600"/>
              </a:spcAft>
              <a:buClr>
                <a:srgbClr val="ED8B00"/>
              </a:buClr>
              <a:buFont typeface="Arial" charset="0"/>
              <a:buChar char="•"/>
            </a:pPr>
            <a:r>
              <a:rPr lang="en-US" sz="2000" b="0" dirty="0">
                <a:solidFill>
                  <a:srgbClr val="ED8B00"/>
                </a:solidFill>
                <a:latin typeface="Arial" pitchFamily="34" charset="0"/>
                <a:cs typeface="Arial" pitchFamily="34" charset="0"/>
              </a:rPr>
              <a:t>Others</a:t>
            </a:r>
            <a:r>
              <a:rPr lang="en-US" sz="2000" b="0" dirty="0">
                <a:solidFill>
                  <a:srgbClr val="EB660B"/>
                </a:solidFill>
                <a:latin typeface="Arial" pitchFamily="34" charset="0"/>
                <a:cs typeface="Arial" pitchFamily="34" charset="0"/>
              </a:rPr>
              <a:t>:</a:t>
            </a:r>
          </a:p>
          <a:p>
            <a:pPr marL="801688" lvl="1" indent="-344488">
              <a:spcAft>
                <a:spcPts val="600"/>
              </a:spcAft>
              <a:buClr>
                <a:srgbClr val="ED8B00"/>
              </a:buClr>
              <a:buFont typeface="Arial" charset="0"/>
              <a:buChar char="◦"/>
            </a:pPr>
            <a:r>
              <a:rPr lang="en-US" sz="2000" b="0" dirty="0">
                <a:solidFill>
                  <a:schemeClr val="tx1"/>
                </a:solidFill>
                <a:latin typeface="Arial" pitchFamily="34" charset="0"/>
                <a:cs typeface="Arial" pitchFamily="34" charset="0"/>
              </a:rPr>
              <a:t>Wood and wood products</a:t>
            </a:r>
          </a:p>
          <a:p>
            <a:pPr marL="801688" lvl="1" indent="-344488">
              <a:spcAft>
                <a:spcPts val="600"/>
              </a:spcAft>
              <a:buClr>
                <a:srgbClr val="ED8B00"/>
              </a:buClr>
              <a:buFont typeface="Arial" charset="0"/>
              <a:buChar char="◦"/>
            </a:pPr>
            <a:r>
              <a:rPr lang="en-US" sz="2000" b="0" dirty="0">
                <a:solidFill>
                  <a:schemeClr val="tx1"/>
                </a:solidFill>
                <a:latin typeface="Arial" pitchFamily="34" charset="0"/>
                <a:cs typeface="Arial" pitchFamily="34" charset="0"/>
              </a:rPr>
              <a:t>Tobacco and tobacco products</a:t>
            </a:r>
          </a:p>
          <a:p>
            <a:pPr marL="801688" lvl="1" indent="-344488">
              <a:spcAft>
                <a:spcPts val="600"/>
              </a:spcAft>
              <a:buClr>
                <a:srgbClr val="ED8B00"/>
              </a:buClr>
              <a:buFont typeface="Arial" charset="0"/>
              <a:buChar char="◦"/>
            </a:pPr>
            <a:r>
              <a:rPr lang="en-US" sz="2000" b="0" dirty="0">
                <a:solidFill>
                  <a:schemeClr val="tx1"/>
                </a:solidFill>
                <a:latin typeface="Arial" pitchFamily="34" charset="0"/>
                <a:cs typeface="Arial" pitchFamily="34" charset="0"/>
              </a:rPr>
              <a:t>Manufactured products</a:t>
            </a:r>
          </a:p>
          <a:p>
            <a:pPr marL="801688" lvl="1" indent="-344488">
              <a:spcAft>
                <a:spcPts val="600"/>
              </a:spcAft>
              <a:buClr>
                <a:srgbClr val="ED8B00"/>
              </a:buClr>
              <a:buFont typeface="Arial" charset="0"/>
              <a:buChar char="◦"/>
            </a:pPr>
            <a:r>
              <a:rPr lang="en-US" sz="2000" b="0" dirty="0">
                <a:solidFill>
                  <a:schemeClr val="tx1"/>
                </a:solidFill>
                <a:latin typeface="Arial" pitchFamily="34" charset="0"/>
                <a:cs typeface="Arial" pitchFamily="34" charset="0"/>
              </a:rPr>
              <a:t>Hazardous waste</a:t>
            </a:r>
          </a:p>
          <a:p>
            <a:pPr marL="344488" indent="-344488">
              <a:spcAft>
                <a:spcPts val="600"/>
              </a:spcAft>
              <a:buClr>
                <a:srgbClr val="EB660B"/>
              </a:buClr>
              <a:buFont typeface="Arial" charset="0"/>
              <a:buChar char="•"/>
            </a:pPr>
            <a:endParaRPr lang="en-US" sz="20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2800" dirty="0" smtClean="0">
                <a:latin typeface="Arial" pitchFamily="34" charset="0"/>
                <a:cs typeface="Arial" pitchFamily="34" charset="0"/>
              </a:rPr>
              <a:t>Confidential business information</a:t>
            </a:r>
            <a:endParaRPr lang="en-CA" sz="2800" dirty="0">
              <a:latin typeface="Arial" pitchFamily="34" charset="0"/>
              <a:cs typeface="Arial" pitchFamily="34" charset="0"/>
            </a:endParaRPr>
          </a:p>
        </p:txBody>
      </p:sp>
      <p:graphicFrame>
        <p:nvGraphicFramePr>
          <p:cNvPr id="7" name="Table 6"/>
          <p:cNvGraphicFramePr>
            <a:graphicFrameLocks noGrp="1"/>
          </p:cNvGraphicFramePr>
          <p:nvPr/>
        </p:nvGraphicFramePr>
        <p:xfrm>
          <a:off x="304800" y="1143001"/>
          <a:ext cx="8610600" cy="4685366"/>
        </p:xfrm>
        <a:graphic>
          <a:graphicData uri="http://schemas.openxmlformats.org/drawingml/2006/table">
            <a:tbl>
              <a:tblPr firstRow="1" bandRow="1">
                <a:tableStyleId>{5C22544A-7EE6-4342-B048-85BDC9FD1C3A}</a:tableStyleId>
              </a:tblPr>
              <a:tblGrid>
                <a:gridCol w="1905000"/>
                <a:gridCol w="2209800"/>
                <a:gridCol w="2209800"/>
                <a:gridCol w="2286000"/>
              </a:tblGrid>
              <a:tr h="668083">
                <a:tc>
                  <a:txBody>
                    <a:bodyPr/>
                    <a:lstStyle/>
                    <a:p>
                      <a:r>
                        <a:rPr lang="en-US" sz="1800" dirty="0" smtClean="0"/>
                        <a:t>Chemical</a:t>
                      </a:r>
                      <a:r>
                        <a:rPr lang="en-US" sz="1800" baseline="0" dirty="0" smtClean="0"/>
                        <a:t> (%)</a:t>
                      </a:r>
                    </a:p>
                    <a:p>
                      <a:r>
                        <a:rPr lang="en-US" sz="1800" baseline="0" dirty="0" smtClean="0"/>
                        <a:t>Example</a:t>
                      </a:r>
                      <a:endParaRPr lang="en-CA" sz="1800" dirty="0"/>
                    </a:p>
                  </a:txBody>
                  <a:tcP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solidFill>
                      <a:schemeClr val="accent1">
                        <a:lumMod val="50000"/>
                      </a:schemeClr>
                    </a:solidFill>
                  </a:tcPr>
                </a:tc>
                <a:tc>
                  <a:txBody>
                    <a:bodyPr/>
                    <a:lstStyle/>
                    <a:p>
                      <a:pPr algn="ctr"/>
                      <a:r>
                        <a:rPr lang="en-US" sz="1800" dirty="0" smtClean="0"/>
                        <a:t>WHMIS 1988</a:t>
                      </a:r>
                      <a:endParaRPr lang="en-CA" sz="1800" dirty="0"/>
                    </a:p>
                  </a:txBody>
                  <a:tcPr>
                    <a:lnT w="12700" cap="flat" cmpd="sng" algn="ctr">
                      <a:solidFill>
                        <a:schemeClr val="accent1">
                          <a:lumMod val="50000"/>
                        </a:schemeClr>
                      </a:solidFill>
                      <a:prstDash val="solid"/>
                      <a:round/>
                      <a:headEnd type="none" w="med" len="med"/>
                      <a:tailEnd type="none" w="med" len="med"/>
                    </a:lnT>
                    <a:solidFill>
                      <a:schemeClr val="accent1">
                        <a:lumMod val="50000"/>
                      </a:schemeClr>
                    </a:solidFill>
                  </a:tcPr>
                </a:tc>
                <a:tc>
                  <a:txBody>
                    <a:bodyPr/>
                    <a:lstStyle/>
                    <a:p>
                      <a:pPr algn="ctr"/>
                      <a:r>
                        <a:rPr lang="en-US" sz="1800" dirty="0" smtClean="0"/>
                        <a:t>WHMIS 2015</a:t>
                      </a:r>
                      <a:endParaRPr lang="en-CA" sz="1800" dirty="0"/>
                    </a:p>
                  </a:txBody>
                  <a:tcPr>
                    <a:lnT w="12700" cap="flat" cmpd="sng" algn="ctr">
                      <a:solidFill>
                        <a:schemeClr val="accent1">
                          <a:lumMod val="50000"/>
                        </a:schemeClr>
                      </a:solidFill>
                      <a:prstDash val="solid"/>
                      <a:round/>
                      <a:headEnd type="none" w="med" len="med"/>
                      <a:tailEnd type="none" w="med" len="med"/>
                    </a:lnT>
                    <a:solidFill>
                      <a:schemeClr val="accent1">
                        <a:lumMod val="50000"/>
                      </a:schemeClr>
                    </a:solidFill>
                  </a:tcPr>
                </a:tc>
                <a:tc>
                  <a:txBody>
                    <a:bodyPr/>
                    <a:lstStyle/>
                    <a:p>
                      <a:pPr algn="ctr"/>
                      <a:r>
                        <a:rPr lang="en-US" sz="1800" dirty="0" smtClean="0"/>
                        <a:t>US GHS</a:t>
                      </a:r>
                      <a:endParaRPr lang="en-CA" sz="1800" dirty="0"/>
                    </a:p>
                  </a:txBody>
                  <a:tcP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accent1">
                        <a:lumMod val="50000"/>
                      </a:schemeClr>
                    </a:solidFill>
                  </a:tcPr>
                </a:tc>
              </a:tr>
              <a:tr h="807774">
                <a:tc>
                  <a:txBody>
                    <a:bodyPr/>
                    <a:lstStyle/>
                    <a:p>
                      <a:r>
                        <a:rPr lang="en-US" sz="1800" dirty="0" smtClean="0"/>
                        <a:t>Toluene (17%)</a:t>
                      </a:r>
                    </a:p>
                    <a:p>
                      <a:r>
                        <a:rPr lang="en-US" sz="1800" dirty="0" smtClean="0"/>
                        <a:t>No CBI</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c>
                  <a:txBody>
                    <a:bodyPr/>
                    <a:lstStyle/>
                    <a:p>
                      <a:r>
                        <a:rPr lang="en-US" sz="1800" dirty="0" smtClean="0"/>
                        <a:t>Toluene (17%)</a:t>
                      </a:r>
                    </a:p>
                    <a:p>
                      <a:r>
                        <a:rPr lang="en-US" sz="1800" dirty="0" smtClean="0">
                          <a:solidFill>
                            <a:srgbClr val="FF0000"/>
                          </a:solidFill>
                        </a:rPr>
                        <a:t>[Toluene 10-30%]</a:t>
                      </a:r>
                      <a:endParaRPr lang="en-CA" sz="1800" dirty="0">
                        <a:solidFill>
                          <a:srgbClr val="FF0000"/>
                        </a:solidFill>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c>
                  <a:txBody>
                    <a:bodyPr/>
                    <a:lstStyle/>
                    <a:p>
                      <a:r>
                        <a:rPr lang="en-US" sz="1800" dirty="0" smtClean="0"/>
                        <a:t>Toluene (17%)</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Toluene (17%)</a:t>
                      </a:r>
                      <a:endParaRPr lang="en-CA" sz="1800" dirty="0" smtClean="0"/>
                    </a:p>
                    <a:p>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r>
              <a:tr h="832069">
                <a:tc>
                  <a:txBody>
                    <a:bodyPr/>
                    <a:lstStyle/>
                    <a:p>
                      <a:r>
                        <a:rPr lang="en-US" sz="1800" dirty="0" smtClean="0"/>
                        <a:t>Acetone (32-41%)</a:t>
                      </a:r>
                    </a:p>
                    <a:p>
                      <a:r>
                        <a:rPr lang="en-US" sz="1800" dirty="0" smtClean="0"/>
                        <a:t>No CBI</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US" sz="1800" dirty="0" smtClean="0"/>
                        <a:t>Acetone (30-60%)</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US" sz="1800" dirty="0" smtClean="0"/>
                        <a:t>Acetone (32-41%)</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Acetone (32-41%)</a:t>
                      </a:r>
                      <a:endParaRPr lang="en-CA" sz="1800" dirty="0" smtClean="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r>
              <a:tr h="1153962">
                <a:tc>
                  <a:txBody>
                    <a:bodyPr/>
                    <a:lstStyle/>
                    <a:p>
                      <a:r>
                        <a:rPr lang="en-US" sz="1800" dirty="0" smtClean="0"/>
                        <a:t>Toluene (17%)</a:t>
                      </a:r>
                    </a:p>
                    <a:p>
                      <a:r>
                        <a:rPr lang="en-US" sz="1800" dirty="0" smtClean="0"/>
                        <a:t>With CBI</a:t>
                      </a:r>
                      <a:endParaRPr lang="en-CA" sz="1800" dirty="0" smtClean="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bg1"/>
                    </a:solidFill>
                  </a:tcPr>
                </a:tc>
                <a:tc>
                  <a:txBody>
                    <a:bodyPr/>
                    <a:lstStyle/>
                    <a:p>
                      <a:r>
                        <a:rPr lang="en-US" sz="1800" dirty="0" smtClean="0"/>
                        <a:t>Toluene (trade secret)</a:t>
                      </a:r>
                    </a:p>
                    <a:p>
                      <a:pPr marL="230188" indent="-230188">
                        <a:buFont typeface="Arial" pitchFamily="34" charset="0"/>
                        <a:buChar char="•"/>
                      </a:pPr>
                      <a:r>
                        <a:rPr lang="en-US" sz="1800" dirty="0" smtClean="0"/>
                        <a:t>registry number</a:t>
                      </a:r>
                    </a:p>
                    <a:p>
                      <a:pPr marL="230188" indent="-230188">
                        <a:buFont typeface="Arial" pitchFamily="34" charset="0"/>
                        <a:buChar char="•"/>
                      </a:pPr>
                      <a:r>
                        <a:rPr lang="en-US" sz="1800" dirty="0" smtClean="0"/>
                        <a:t>range (optional)</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bg1"/>
                    </a:solidFill>
                  </a:tcPr>
                </a:tc>
                <a:tc>
                  <a:txBody>
                    <a:bodyPr/>
                    <a:lstStyle/>
                    <a:p>
                      <a:r>
                        <a:rPr lang="en-US" sz="1800" dirty="0" smtClean="0"/>
                        <a:t>Toluene (trade secret)</a:t>
                      </a:r>
                    </a:p>
                    <a:p>
                      <a:pPr marL="230188" indent="-230188">
                        <a:buFont typeface="Arial" pitchFamily="34" charset="0"/>
                        <a:buChar char="•"/>
                      </a:pPr>
                      <a:r>
                        <a:rPr lang="en-US" sz="1800" dirty="0" smtClean="0"/>
                        <a:t>Registry number</a:t>
                      </a:r>
                    </a:p>
                    <a:p>
                      <a:pPr marL="230188" indent="-230188">
                        <a:buFont typeface="Arial" pitchFamily="34" charset="0"/>
                        <a:buChar char="•"/>
                      </a:pPr>
                      <a:r>
                        <a:rPr lang="en-US" sz="1800" dirty="0" smtClean="0"/>
                        <a:t>range (optional)</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bg1"/>
                    </a:solidFill>
                  </a:tcPr>
                </a:tc>
                <a:tc>
                  <a:txBody>
                    <a:bodyPr/>
                    <a:lstStyle/>
                    <a:p>
                      <a:r>
                        <a:rPr lang="en-US" sz="1800" dirty="0" smtClean="0"/>
                        <a:t>Toluene (trade secret)</a:t>
                      </a:r>
                    </a:p>
                    <a:p>
                      <a:pPr marL="230188" indent="-230188">
                        <a:buFont typeface="Arial" pitchFamily="34" charset="0"/>
                        <a:buChar char="•"/>
                      </a:pPr>
                      <a:r>
                        <a:rPr lang="en-US" sz="1800" dirty="0" smtClean="0"/>
                        <a:t>range (optional)</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bg1"/>
                    </a:solidFill>
                  </a:tcPr>
                </a:tc>
              </a:tr>
              <a:tr h="1110112">
                <a:tc>
                  <a:txBody>
                    <a:bodyPr/>
                    <a:lstStyle/>
                    <a:p>
                      <a:r>
                        <a:rPr lang="en-US" sz="1800" dirty="0" smtClean="0"/>
                        <a:t>Acetone (32-41%)</a:t>
                      </a:r>
                    </a:p>
                    <a:p>
                      <a:r>
                        <a:rPr lang="en-US" sz="1800" dirty="0" smtClean="0"/>
                        <a:t>With CBI</a:t>
                      </a:r>
                      <a:endParaRPr lang="en-CA" sz="1800" dirty="0" smtClean="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US" sz="1800" dirty="0" smtClean="0"/>
                        <a:t>Acetone (trade secret)</a:t>
                      </a:r>
                    </a:p>
                    <a:p>
                      <a:pPr marL="230188" indent="-230188">
                        <a:buFont typeface="Arial" pitchFamily="34" charset="0"/>
                        <a:buChar char="•"/>
                      </a:pPr>
                      <a:r>
                        <a:rPr lang="en-US" sz="1800" dirty="0" smtClean="0"/>
                        <a:t>registry number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r>
                        <a:rPr lang="en-US" sz="1800" dirty="0" smtClean="0"/>
                        <a:t>Acetone (trade secret)</a:t>
                      </a:r>
                    </a:p>
                    <a:p>
                      <a:pPr marL="230188" indent="-230188">
                        <a:buFont typeface="Arial" pitchFamily="34" charset="0"/>
                        <a:buChar char="•"/>
                      </a:pPr>
                      <a:r>
                        <a:rPr lang="en-US" sz="1800" dirty="0" smtClean="0"/>
                        <a:t>registry number</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Acetone (32-41%)</a:t>
                      </a:r>
                      <a:endParaRPr lang="en-CA" sz="1800" dirty="0" smtClean="0"/>
                    </a:p>
                    <a:p>
                      <a:pPr marL="230188" indent="-230188">
                        <a:buFont typeface="Arial" pitchFamily="34" charset="0"/>
                        <a:buChar char="•"/>
                      </a:pPr>
                      <a:r>
                        <a:rPr lang="en-US" sz="1800" dirty="0" smtClean="0">
                          <a:solidFill>
                            <a:srgbClr val="FF0000"/>
                          </a:solidFill>
                        </a:rPr>
                        <a:t>CBI not allowed</a:t>
                      </a:r>
                    </a:p>
                    <a:p>
                      <a:pPr marL="230188" indent="-230188">
                        <a:buFont typeface="Arial" pitchFamily="34" charset="0"/>
                        <a:buChar char="•"/>
                      </a:pPr>
                      <a:r>
                        <a:rPr lang="en-US" sz="1800" dirty="0" smtClean="0"/>
                        <a:t>True “range”</a:t>
                      </a:r>
                      <a:r>
                        <a:rPr lang="en-US" sz="1800" baseline="0" dirty="0" smtClean="0"/>
                        <a:t> must be disclosed</a:t>
                      </a:r>
                      <a:endParaRPr lang="en-CA" sz="1800" dirty="0"/>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accent1">
                        <a:lumMod val="20000"/>
                        <a:lumOff val="80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cstate="print"/>
          <a:srcRect/>
          <a:stretch>
            <a:fillRect/>
          </a:stretch>
        </p:blipFill>
        <p:spPr bwMode="auto">
          <a:xfrm>
            <a:off x="912917" y="120047"/>
            <a:ext cx="7263415" cy="6454558"/>
          </a:xfrm>
          <a:prstGeom prst="rect">
            <a:avLst/>
          </a:prstGeom>
          <a:ln>
            <a:solidFill>
              <a:schemeClr val="tx1"/>
            </a:solidFill>
          </a:ln>
          <a:effectLst/>
        </p:spPr>
      </p:pic>
      <p:sp>
        <p:nvSpPr>
          <p:cNvPr id="3" name="Rectangle 2"/>
          <p:cNvSpPr/>
          <p:nvPr/>
        </p:nvSpPr>
        <p:spPr>
          <a:xfrm>
            <a:off x="1180730" y="2112885"/>
            <a:ext cx="6676008" cy="34623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6" cy="1025525"/>
          </a:xfrm>
        </p:spPr>
        <p:txBody>
          <a:bodyPr/>
          <a:lstStyle/>
          <a:p>
            <a:r>
              <a:rPr lang="en-CA" dirty="0" smtClean="0">
                <a:latin typeface="Arial" pitchFamily="34" charset="0"/>
                <a:cs typeface="Arial" pitchFamily="34" charset="0"/>
              </a:rPr>
              <a:t>Section 12: Ecological information</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295400"/>
            <a:ext cx="8291264" cy="1828800"/>
          </a:xfrm>
        </p:spPr>
        <p:txBody>
          <a:bodyPr/>
          <a:lstStyle/>
          <a:p>
            <a:pPr marL="228600" indent="-228600">
              <a:lnSpc>
                <a:spcPct val="100000"/>
              </a:lnSpc>
              <a:spcBef>
                <a:spcPts val="0"/>
              </a:spcBef>
              <a:spcAft>
                <a:spcPts val="600"/>
              </a:spcAft>
              <a:buClr>
                <a:srgbClr val="ED8B00"/>
              </a:buClr>
              <a:buSzPct val="120000"/>
            </a:pPr>
            <a:r>
              <a:rPr lang="en-US" sz="2000" dirty="0" smtClean="0">
                <a:latin typeface="Arial" pitchFamily="34" charset="0"/>
                <a:cs typeface="Arial" pitchFamily="34" charset="0"/>
              </a:rPr>
              <a:t>The Ecological Information section would include:</a:t>
            </a:r>
          </a:p>
          <a:p>
            <a:pPr marL="457200" indent="-228600">
              <a:lnSpc>
                <a:spcPct val="100000"/>
              </a:lnSpc>
              <a:spcBef>
                <a:spcPts val="0"/>
              </a:spcBef>
              <a:spcAft>
                <a:spcPts val="600"/>
              </a:spcAft>
              <a:buClr>
                <a:srgbClr val="ED8B00"/>
              </a:buClr>
              <a:buSzPct val="120000"/>
              <a:buFont typeface="Arial" pitchFamily="34" charset="0"/>
              <a:buChar char="•"/>
            </a:pPr>
            <a:r>
              <a:rPr lang="en-US" sz="2000" dirty="0" err="1" smtClean="0">
                <a:latin typeface="Arial" pitchFamily="34" charset="0"/>
                <a:cs typeface="Arial" pitchFamily="34" charset="0"/>
              </a:rPr>
              <a:t>Ecotoxicity</a:t>
            </a:r>
            <a:endParaRPr lang="en-US" sz="2000" dirty="0" smtClean="0">
              <a:latin typeface="Arial" pitchFamily="34" charset="0"/>
              <a:cs typeface="Arial" pitchFamily="34" charset="0"/>
            </a:endParaRPr>
          </a:p>
          <a:p>
            <a:pPr marL="457200" indent="-228600">
              <a:lnSpc>
                <a:spcPct val="100000"/>
              </a:lnSpc>
              <a:spcBef>
                <a:spcPts val="0"/>
              </a:spcBef>
              <a:spcAft>
                <a:spcPts val="600"/>
              </a:spcAft>
              <a:buClr>
                <a:srgbClr val="ED8B00"/>
              </a:buClr>
              <a:buSzPct val="120000"/>
              <a:buFont typeface="Arial" pitchFamily="34" charset="0"/>
              <a:buChar char="•"/>
            </a:pPr>
            <a:r>
              <a:rPr lang="en-US" sz="2000" dirty="0" smtClean="0">
                <a:latin typeface="Arial" pitchFamily="34" charset="0"/>
                <a:cs typeface="Arial" pitchFamily="34" charset="0"/>
              </a:rPr>
              <a:t>Persistence and degradability</a:t>
            </a:r>
          </a:p>
          <a:p>
            <a:pPr marL="457200" indent="-228600">
              <a:lnSpc>
                <a:spcPct val="100000"/>
              </a:lnSpc>
              <a:spcBef>
                <a:spcPts val="0"/>
              </a:spcBef>
              <a:spcAft>
                <a:spcPts val="600"/>
              </a:spcAft>
              <a:buClr>
                <a:srgbClr val="ED8B00"/>
              </a:buClr>
              <a:buSzPct val="120000"/>
              <a:buFont typeface="Arial" pitchFamily="34" charset="0"/>
              <a:buChar char="•"/>
            </a:pPr>
            <a:r>
              <a:rPr lang="en-US" sz="2000" dirty="0" err="1" smtClean="0">
                <a:latin typeface="Arial" pitchFamily="34" charset="0"/>
                <a:cs typeface="Arial" pitchFamily="34" charset="0"/>
              </a:rPr>
              <a:t>Bioaccumulative</a:t>
            </a:r>
            <a:r>
              <a:rPr lang="en-US" sz="2000" dirty="0" smtClean="0">
                <a:latin typeface="Arial" pitchFamily="34" charset="0"/>
                <a:cs typeface="Arial" pitchFamily="34" charset="0"/>
              </a:rPr>
              <a:t> potential</a:t>
            </a:r>
          </a:p>
          <a:p>
            <a:pPr marL="457200" indent="-228600">
              <a:lnSpc>
                <a:spcPct val="100000"/>
              </a:lnSpc>
              <a:spcBef>
                <a:spcPts val="0"/>
              </a:spcBef>
              <a:spcAft>
                <a:spcPts val="600"/>
              </a:spcAft>
              <a:buClr>
                <a:srgbClr val="ED8B00"/>
              </a:buClr>
              <a:buSzPct val="120000"/>
              <a:buFont typeface="Arial" pitchFamily="34" charset="0"/>
              <a:buChar char="•"/>
            </a:pPr>
            <a:r>
              <a:rPr lang="en-US" sz="2000" dirty="0" smtClean="0">
                <a:latin typeface="Arial" pitchFamily="34" charset="0"/>
                <a:cs typeface="Arial" pitchFamily="34" charset="0"/>
              </a:rPr>
              <a:t>Mobility in soil</a:t>
            </a:r>
          </a:p>
          <a:p>
            <a:pPr marL="457200" indent="-228600">
              <a:lnSpc>
                <a:spcPct val="100000"/>
              </a:lnSpc>
              <a:spcBef>
                <a:spcPts val="0"/>
              </a:spcBef>
              <a:spcAft>
                <a:spcPts val="600"/>
              </a:spcAft>
              <a:buClr>
                <a:srgbClr val="ED8B00"/>
              </a:buClr>
              <a:buSzPct val="120000"/>
              <a:buFont typeface="Arial" pitchFamily="34" charset="0"/>
              <a:buChar char="•"/>
            </a:pPr>
            <a:r>
              <a:rPr lang="en-US" sz="2000" dirty="0" smtClean="0">
                <a:latin typeface="Arial" pitchFamily="34" charset="0"/>
                <a:cs typeface="Arial" pitchFamily="34" charset="0"/>
              </a:rPr>
              <a:t>Other adverse effects</a:t>
            </a:r>
            <a:endParaRPr lang="en-US" sz="2000" dirty="0">
              <a:latin typeface="Arial" pitchFamily="34" charset="0"/>
              <a:cs typeface="Arial" pitchFamily="34" charset="0"/>
            </a:endParaRPr>
          </a:p>
        </p:txBody>
      </p:sp>
      <p:sp>
        <p:nvSpPr>
          <p:cNvPr id="4" name="Content Placeholder 2"/>
          <p:cNvSpPr txBox="1">
            <a:spLocks/>
          </p:cNvSpPr>
          <p:nvPr/>
        </p:nvSpPr>
        <p:spPr bwMode="auto">
          <a:xfrm>
            <a:off x="609600" y="3886200"/>
            <a:ext cx="7772400" cy="762000"/>
          </a:xfrm>
          <a:prstGeom prst="rect">
            <a:avLst/>
          </a:prstGeom>
          <a:solidFill>
            <a:srgbClr val="B5C788"/>
          </a:solid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dirty="0" smtClean="0">
                <a:latin typeface="Arial" pitchFamily="34" charset="0"/>
                <a:ea typeface="Verdana" pitchFamily="34" charset="0"/>
                <a:cs typeface="Arial" pitchFamily="34" charset="0"/>
              </a:rPr>
              <a:t>This heading must be present, but under Canadian regulations, the supplier has the option to not provide information in this section.</a:t>
            </a:r>
          </a:p>
        </p:txBody>
      </p:sp>
      <p:pic>
        <p:nvPicPr>
          <p:cNvPr id="6146" name="Picture 2"/>
          <p:cNvPicPr>
            <a:picLocks noChangeAspect="1" noChangeArrowheads="1"/>
          </p:cNvPicPr>
          <p:nvPr/>
        </p:nvPicPr>
        <p:blipFill rotWithShape="1">
          <a:blip r:embed="rId3" cstate="print"/>
          <a:srcRect b="35385"/>
          <a:stretch/>
        </p:blipFill>
        <p:spPr bwMode="auto">
          <a:xfrm>
            <a:off x="609600" y="5029200"/>
            <a:ext cx="7807695" cy="640080"/>
          </a:xfrm>
          <a:prstGeom prst="rect">
            <a:avLst/>
          </a:prstGeom>
          <a:ln>
            <a:solidFill>
              <a:schemeClr val="tx1"/>
            </a:solidFill>
          </a:ln>
          <a:effec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91266" cy="1025525"/>
          </a:xfrm>
        </p:spPr>
        <p:txBody>
          <a:bodyPr/>
          <a:lstStyle/>
          <a:p>
            <a:r>
              <a:rPr lang="en-CA" dirty="0" smtClean="0">
                <a:latin typeface="Arial" pitchFamily="34" charset="0"/>
                <a:cs typeface="Arial" pitchFamily="34" charset="0"/>
              </a:rPr>
              <a:t>Section 16: Other information</a:t>
            </a:r>
            <a:endParaRPr lang="en-CA" dirty="0">
              <a:latin typeface="Arial" pitchFamily="34" charset="0"/>
              <a:cs typeface="Arial" pitchFamily="34" charset="0"/>
            </a:endParaRPr>
          </a:p>
        </p:txBody>
      </p:sp>
      <p:sp>
        <p:nvSpPr>
          <p:cNvPr id="3" name="Content Placeholder 2"/>
          <p:cNvSpPr>
            <a:spLocks noGrp="1"/>
          </p:cNvSpPr>
          <p:nvPr>
            <p:ph idx="1"/>
          </p:nvPr>
        </p:nvSpPr>
        <p:spPr>
          <a:xfrm>
            <a:off x="457200" y="1143000"/>
            <a:ext cx="8291264" cy="685800"/>
          </a:xfrm>
        </p:spPr>
        <p:txBody>
          <a:bodyPr/>
          <a:lstStyle/>
          <a:p>
            <a:r>
              <a:rPr lang="en-US" sz="2000" dirty="0" smtClean="0">
                <a:latin typeface="Arial" pitchFamily="34" charset="0"/>
                <a:cs typeface="Arial" pitchFamily="34" charset="0"/>
              </a:rPr>
              <a:t>This section must include the date of the latest revision of the SDS.</a:t>
            </a:r>
            <a:endParaRPr lang="en-US" sz="20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09600" y="2074415"/>
            <a:ext cx="7770813" cy="2752725"/>
          </a:xfrm>
          <a:prstGeom prst="rect">
            <a:avLst/>
          </a:prstGeom>
          <a:noFill/>
          <a:ln w="9525" cap="sq">
            <a:solidFill>
              <a:schemeClr val="tx1"/>
            </a:solidFill>
            <a:miter lim="800000"/>
          </a:ln>
          <a:effec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934200" cy="1173162"/>
          </a:xfrm>
        </p:spPr>
        <p:txBody>
          <a:bodyPr>
            <a:normAutofit/>
          </a:bodyPr>
          <a:lstStyle/>
          <a:p>
            <a:r>
              <a:rPr lang="en-US" sz="3600" dirty="0" smtClean="0">
                <a:latin typeface="Arial" pitchFamily="34" charset="0"/>
                <a:cs typeface="Arial" pitchFamily="34" charset="0"/>
              </a:rPr>
              <a:t>Timeframe</a:t>
            </a:r>
            <a:endParaRPr lang="en-CA" sz="3600" dirty="0">
              <a:latin typeface="Arial" pitchFamily="34" charset="0"/>
              <a:cs typeface="Arial" pitchFamily="34" charset="0"/>
            </a:endParaRPr>
          </a:p>
        </p:txBody>
      </p:sp>
      <p:sp>
        <p:nvSpPr>
          <p:cNvPr id="6" name="TextBox 5"/>
          <p:cNvSpPr txBox="1"/>
          <p:nvPr/>
        </p:nvSpPr>
        <p:spPr>
          <a:xfrm>
            <a:off x="533400" y="1371600"/>
            <a:ext cx="7848600" cy="2477601"/>
          </a:xfrm>
          <a:prstGeom prst="rect">
            <a:avLst/>
          </a:prstGeom>
          <a:noFill/>
        </p:spPr>
        <p:txBody>
          <a:bodyPr wrap="square" rtlCol="0">
            <a:spAutoFit/>
          </a:bodyPr>
          <a:lstStyle/>
          <a:p>
            <a:pPr>
              <a:spcAft>
                <a:spcPts val="600"/>
              </a:spcAft>
            </a:pPr>
            <a:r>
              <a:rPr lang="en-CA" sz="2000" dirty="0" smtClean="0">
                <a:latin typeface="Arial" pitchFamily="34" charset="0"/>
                <a:ea typeface="Verdana" pitchFamily="34" charset="0"/>
                <a:cs typeface="Arial" pitchFamily="34" charset="0"/>
              </a:rPr>
              <a:t>The </a:t>
            </a:r>
            <a:r>
              <a:rPr lang="en-CA" sz="2000" i="1" dirty="0" smtClean="0">
                <a:latin typeface="Arial" pitchFamily="34" charset="0"/>
                <a:ea typeface="Verdana" pitchFamily="34" charset="0"/>
                <a:cs typeface="Arial" pitchFamily="34" charset="0"/>
              </a:rPr>
              <a:t>Controlled Products Regulation</a:t>
            </a:r>
            <a:r>
              <a:rPr lang="en-CA" sz="2000" dirty="0" smtClean="0">
                <a:latin typeface="Arial" pitchFamily="34" charset="0"/>
                <a:ea typeface="Verdana" pitchFamily="34" charset="0"/>
                <a:cs typeface="Arial" pitchFamily="34" charset="0"/>
              </a:rPr>
              <a:t> (CPR) has been replaced with the </a:t>
            </a:r>
            <a:r>
              <a:rPr lang="en-CA" sz="2000" i="1" dirty="0" smtClean="0">
                <a:latin typeface="Arial" pitchFamily="34" charset="0"/>
                <a:ea typeface="Verdana" pitchFamily="34" charset="0"/>
                <a:cs typeface="Arial" pitchFamily="34" charset="0"/>
              </a:rPr>
              <a:t>Hazardous Products Regulation</a:t>
            </a:r>
            <a:r>
              <a:rPr lang="en-CA" sz="2000" dirty="0" smtClean="0">
                <a:latin typeface="Arial" pitchFamily="34" charset="0"/>
                <a:ea typeface="Verdana" pitchFamily="34" charset="0"/>
                <a:cs typeface="Arial" pitchFamily="34" charset="0"/>
              </a:rPr>
              <a:t> (HPR)</a:t>
            </a:r>
            <a:r>
              <a:rPr lang="en-CA" sz="2000" i="1" dirty="0" smtClean="0">
                <a:latin typeface="Arial" pitchFamily="34" charset="0"/>
                <a:ea typeface="Verdana" pitchFamily="34" charset="0"/>
                <a:cs typeface="Arial" pitchFamily="34" charset="0"/>
              </a:rPr>
              <a:t>.</a:t>
            </a:r>
          </a:p>
          <a:p>
            <a:pPr>
              <a:spcAft>
                <a:spcPts val="600"/>
              </a:spcAft>
            </a:pPr>
            <a:r>
              <a:rPr lang="en-CA" sz="2000" dirty="0" smtClean="0">
                <a:latin typeface="Arial" pitchFamily="34" charset="0"/>
                <a:ea typeface="Verdana" pitchFamily="34" charset="0"/>
                <a:cs typeface="Arial" pitchFamily="34" charset="0"/>
              </a:rPr>
              <a:t>Implementation of the changes takes place over a 3 year period between now and November 30</a:t>
            </a:r>
            <a:r>
              <a:rPr lang="en-CA" sz="2000" baseline="30000" dirty="0" smtClean="0">
                <a:latin typeface="Arial" pitchFamily="34" charset="0"/>
                <a:ea typeface="Verdana" pitchFamily="34" charset="0"/>
                <a:cs typeface="Arial" pitchFamily="34" charset="0"/>
              </a:rPr>
              <a:t>th</a:t>
            </a:r>
            <a:r>
              <a:rPr lang="en-CA" sz="2000" dirty="0" smtClean="0">
                <a:latin typeface="Arial" pitchFamily="34" charset="0"/>
                <a:ea typeface="Verdana" pitchFamily="34" charset="0"/>
                <a:cs typeface="Arial" pitchFamily="34" charset="0"/>
              </a:rPr>
              <a:t> 2018.</a:t>
            </a:r>
          </a:p>
          <a:p>
            <a:pPr>
              <a:spcAft>
                <a:spcPts val="600"/>
              </a:spcAft>
            </a:pPr>
            <a:r>
              <a:rPr lang="en-CA" sz="2000" dirty="0" smtClean="0">
                <a:latin typeface="Arial" pitchFamily="34" charset="0"/>
                <a:ea typeface="Verdana" pitchFamily="34" charset="0"/>
                <a:cs typeface="Arial" pitchFamily="34" charset="0"/>
              </a:rPr>
              <a:t>After </a:t>
            </a:r>
            <a:r>
              <a:rPr lang="en-CA" sz="2000" b="1" dirty="0" smtClean="0">
                <a:latin typeface="Arial" pitchFamily="34" charset="0"/>
                <a:ea typeface="Verdana" pitchFamily="34" charset="0"/>
                <a:cs typeface="Arial" pitchFamily="34" charset="0"/>
              </a:rPr>
              <a:t>December 1</a:t>
            </a:r>
            <a:r>
              <a:rPr lang="en-CA" sz="2000" b="1" baseline="30000" dirty="0" smtClean="0">
                <a:latin typeface="Arial" pitchFamily="34" charset="0"/>
                <a:ea typeface="Verdana" pitchFamily="34" charset="0"/>
                <a:cs typeface="Arial" pitchFamily="34" charset="0"/>
              </a:rPr>
              <a:t>st</a:t>
            </a:r>
            <a:r>
              <a:rPr lang="en-CA" sz="2000" b="1" dirty="0" smtClean="0">
                <a:latin typeface="Arial" pitchFamily="34" charset="0"/>
                <a:ea typeface="Verdana" pitchFamily="34" charset="0"/>
                <a:cs typeface="Arial" pitchFamily="34" charset="0"/>
              </a:rPr>
              <a:t> 2018</a:t>
            </a:r>
            <a:r>
              <a:rPr lang="en-CA" sz="2000" dirty="0" smtClean="0">
                <a:latin typeface="Arial" pitchFamily="34" charset="0"/>
                <a:ea typeface="Verdana" pitchFamily="34" charset="0"/>
                <a:cs typeface="Arial" pitchFamily="34" charset="0"/>
              </a:rPr>
              <a:t>, manufacturers, distributors and employers must all comply with the HPR.</a:t>
            </a:r>
          </a:p>
          <a:p>
            <a:pPr>
              <a:spcAft>
                <a:spcPts val="600"/>
              </a:spcAft>
            </a:pPr>
            <a:endParaRPr lang="en-CA" sz="2000" dirty="0">
              <a:latin typeface="Arial" pitchFamily="34" charset="0"/>
              <a:ea typeface="Verdana" pitchFamily="34" charset="0"/>
              <a:cs typeface="Arial" pitchFamily="34" charset="0"/>
            </a:endParaRPr>
          </a:p>
        </p:txBody>
      </p:sp>
      <p:pic>
        <p:nvPicPr>
          <p:cNvPr id="1028" name="Picture 4" descr="C:\Users\HC54876\AppData\Local\Microsoft\Windows\Temporary Internet Files\Content.IE5\LZY7LS8W\Calendar-Planning-photo[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3886200"/>
            <a:ext cx="2804160" cy="2103120"/>
          </a:xfrm>
          <a:prstGeom prst="roundRect">
            <a:avLst/>
          </a:prstGeom>
          <a:noFill/>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bwMode="auto">
          <a:xfrm>
            <a:off x="381000" y="381000"/>
            <a:ext cx="8290584" cy="1025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3600" i="0" u="none" strike="noStrike" kern="1200" cap="none" spc="0" normalizeH="0" baseline="0" noProof="0" dirty="0" smtClean="0">
                <a:ln>
                  <a:noFill/>
                </a:ln>
                <a:solidFill>
                  <a:schemeClr val="tx1"/>
                </a:solidFill>
                <a:effectLst/>
                <a:uLnTx/>
                <a:uFillTx/>
                <a:latin typeface="Arial" pitchFamily="34" charset="0"/>
                <a:ea typeface="ＭＳ Ｐゴシック" pitchFamily="39" charset="-128"/>
                <a:cs typeface="Arial" pitchFamily="34" charset="0"/>
              </a:rPr>
              <a:t>WHMIS 1988 – WHMIS 2015 transition</a:t>
            </a:r>
            <a:endParaRPr kumimoji="0" lang="en-CA" sz="3600" i="0" u="none" strike="noStrike" kern="1200" cap="none" spc="0" normalizeH="0" baseline="0" noProof="0" dirty="0">
              <a:ln>
                <a:noFill/>
              </a:ln>
              <a:solidFill>
                <a:schemeClr val="tx1"/>
              </a:solidFill>
              <a:effectLst/>
              <a:uLnTx/>
              <a:uFillTx/>
              <a:latin typeface="Arial" pitchFamily="34" charset="0"/>
              <a:ea typeface="ＭＳ Ｐゴシック" pitchFamily="39" charset="-128"/>
              <a:cs typeface="Arial" pitchFamily="34" charset="0"/>
            </a:endParaRPr>
          </a:p>
        </p:txBody>
      </p:sp>
      <p:graphicFrame>
        <p:nvGraphicFramePr>
          <p:cNvPr id="4" name="Object 2" hidden="1"/>
          <p:cNvGraphicFramePr>
            <a:graphicFrameLocks noChangeAspect="1"/>
          </p:cNvGraphicFramePr>
          <p:nvPr/>
        </p:nvGraphicFramePr>
        <p:xfrm>
          <a:off x="1524000" y="1716088"/>
          <a:ext cx="6096000" cy="3425825"/>
        </p:xfrm>
        <a:graphic>
          <a:graphicData uri="http://schemas.openxmlformats.org/presentationml/2006/ole">
            <p:oleObj spid="_x0000_s41986" name="Visio" r:id="rId5" imgW="10108785" imgH="5679629" progId="">
              <p:embed/>
            </p:oleObj>
          </a:graphicData>
        </a:graphic>
      </p:graphicFrame>
      <p:pic>
        <p:nvPicPr>
          <p:cNvPr id="7" name="Picture 6" descr="Wallet Card_Side 2.png"/>
          <p:cNvPicPr>
            <a:picLocks noChangeAspect="1"/>
          </p:cNvPicPr>
          <p:nvPr/>
        </p:nvPicPr>
        <p:blipFill>
          <a:blip r:embed="rId6" cstate="print"/>
          <a:stretch>
            <a:fillRect/>
          </a:stretch>
        </p:blipFill>
        <p:spPr>
          <a:xfrm>
            <a:off x="381000" y="1295400"/>
            <a:ext cx="8431252" cy="4663440"/>
          </a:xfrm>
          <a:prstGeom prst="rect">
            <a:avLst/>
          </a:prstGeom>
        </p:spPr>
      </p:pic>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Regulation and Enforcement - Federal</a:t>
            </a:r>
            <a:endParaRPr lang="en-CA" sz="3600" dirty="0">
              <a:latin typeface="Arial" pitchFamily="34" charset="0"/>
              <a:cs typeface="Arial" pitchFamily="34" charset="0"/>
            </a:endParaRPr>
          </a:p>
        </p:txBody>
      </p:sp>
      <p:sp>
        <p:nvSpPr>
          <p:cNvPr id="3" name="Content Placeholder 2"/>
          <p:cNvSpPr>
            <a:spLocks noGrp="1"/>
          </p:cNvSpPr>
          <p:nvPr>
            <p:ph idx="1"/>
          </p:nvPr>
        </p:nvSpPr>
        <p:spPr>
          <a:xfrm>
            <a:off x="457200" y="1371600"/>
            <a:ext cx="8291264" cy="4267200"/>
          </a:xfrm>
        </p:spPr>
        <p:txBody>
          <a:bodyPr/>
          <a:lstStyle/>
          <a:p>
            <a:pPr marL="342900"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HPA/CPR to HPA/HPR  (“controlled” has been changed to “hazardous”)</a:t>
            </a:r>
          </a:p>
          <a:p>
            <a:pPr marL="342900"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MSDS to SDS with more required sections</a:t>
            </a:r>
          </a:p>
          <a:p>
            <a:pPr marL="342900"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More details in information required by importers/manufacturers/suppliers on SDSs</a:t>
            </a:r>
          </a:p>
          <a:p>
            <a:pPr marL="800100" lvl="2"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New pictograms</a:t>
            </a:r>
          </a:p>
          <a:p>
            <a:pPr marL="800100" lvl="2"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New method of classification, especially for old “Class D – Poisonous and Infectious Materials”</a:t>
            </a:r>
          </a:p>
          <a:p>
            <a:pPr marL="800100" lvl="2"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Codified risk and precaution phrases </a:t>
            </a:r>
          </a:p>
          <a:p>
            <a:pPr marL="342900" lvl="0"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Supplier labels have fewer sections</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200" dirty="0" smtClean="0">
                <a:latin typeface="Arial" pitchFamily="34" charset="0"/>
                <a:cs typeface="Arial" pitchFamily="34" charset="0"/>
              </a:rPr>
              <a:t>Regulation and Enforcement - Provincial</a:t>
            </a:r>
            <a:endParaRPr lang="en-CA" sz="3200" dirty="0">
              <a:latin typeface="Arial" pitchFamily="34" charset="0"/>
              <a:cs typeface="Arial" pitchFamily="34" charset="0"/>
            </a:endParaRPr>
          </a:p>
        </p:txBody>
      </p:sp>
      <p:sp>
        <p:nvSpPr>
          <p:cNvPr id="3" name="Content Placeholder 2"/>
          <p:cNvSpPr>
            <a:spLocks noGrp="1"/>
          </p:cNvSpPr>
          <p:nvPr>
            <p:ph idx="1"/>
          </p:nvPr>
        </p:nvSpPr>
        <p:spPr>
          <a:xfrm>
            <a:off x="457200" y="1295400"/>
            <a:ext cx="8291264" cy="4724400"/>
          </a:xfrm>
        </p:spPr>
        <p:txBody>
          <a:bodyPr/>
          <a:lstStyle/>
          <a:p>
            <a:pPr marL="457200" indent="-231775">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Provincial WHMIS requirements have been adapted to align with new federal requirements.</a:t>
            </a:r>
          </a:p>
          <a:p>
            <a:pPr marL="457200" indent="-231775">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While some provinces have chosen to drop the 3 year (M)SDS time limit, BC will keep this requirement .</a:t>
            </a:r>
          </a:p>
          <a:p>
            <a:pPr marL="457200" indent="-231775">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Other sections of the OHS Reg and guidelines that have reference to WHMIS 1988 have been revised to reflect WHMIS 2015.  </a:t>
            </a:r>
          </a:p>
          <a:p>
            <a:pPr marL="682625" lvl="1" indent="-228600">
              <a:lnSpc>
                <a:spcPct val="100000"/>
              </a:lnSpc>
              <a:spcBef>
                <a:spcPts val="0"/>
              </a:spcBef>
              <a:spcAft>
                <a:spcPts val="600"/>
              </a:spcAft>
              <a:buClr>
                <a:srgbClr val="ED8B00"/>
              </a:buClr>
              <a:buSzPct val="120000"/>
            </a:pPr>
            <a:r>
              <a:rPr lang="en-US" sz="2400" dirty="0" smtClean="0">
                <a:latin typeface="Arial" pitchFamily="34" charset="0"/>
                <a:cs typeface="Arial" pitchFamily="34" charset="0"/>
              </a:rPr>
              <a:t>Some examples are:</a:t>
            </a:r>
          </a:p>
          <a:p>
            <a:pPr marL="911225" lvl="1"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Toxic Process Gases </a:t>
            </a:r>
          </a:p>
          <a:p>
            <a:pPr marL="911225" lvl="1"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High Risk Violations Guidelines</a:t>
            </a:r>
          </a:p>
          <a:p>
            <a:pPr marL="911225" lvl="1" indent="-228600">
              <a:lnSpc>
                <a:spcPct val="100000"/>
              </a:lnSpc>
              <a:spcBef>
                <a:spcPts val="0"/>
              </a:spcBef>
              <a:spcAft>
                <a:spcPts val="600"/>
              </a:spcAft>
              <a:buClr>
                <a:srgbClr val="ED8B00"/>
              </a:buClr>
              <a:buSzPct val="120000"/>
              <a:buFont typeface="Arial" pitchFamily="34" charset="0"/>
              <a:buChar char="◦"/>
            </a:pPr>
            <a:r>
              <a:rPr lang="en-US" sz="2400" dirty="0" smtClean="0">
                <a:latin typeface="Arial" pitchFamily="34" charset="0"/>
                <a:cs typeface="Arial" pitchFamily="34" charset="0"/>
              </a:rPr>
              <a:t>Emergency Washing Facilities – Risk Assessment</a:t>
            </a:r>
          </a:p>
          <a:p>
            <a:pPr marL="800100" lvl="1" indent="-228600">
              <a:lnSpc>
                <a:spcPct val="100000"/>
              </a:lnSpc>
              <a:spcBef>
                <a:spcPts val="0"/>
              </a:spcBef>
              <a:spcAft>
                <a:spcPts val="600"/>
              </a:spcAft>
              <a:buFont typeface="Arial" pitchFamily="34" charset="0"/>
              <a:buChar char="•"/>
            </a:pPr>
            <a:endParaRPr lang="en-US" sz="2400" dirty="0" smtClean="0">
              <a:latin typeface="Arial" pitchFamily="34" charset="0"/>
              <a:cs typeface="Arial" pitchFamily="34" charset="0"/>
            </a:endParaRPr>
          </a:p>
          <a:p>
            <a:pPr marL="800100" lvl="1" indent="-228600">
              <a:lnSpc>
                <a:spcPct val="100000"/>
              </a:lnSpc>
              <a:spcBef>
                <a:spcPts val="0"/>
              </a:spcBef>
              <a:spcAft>
                <a:spcPts val="600"/>
              </a:spcAft>
              <a:buFont typeface="Arial" pitchFamily="34" charset="0"/>
              <a:buChar char="•"/>
            </a:pPr>
            <a:endParaRPr lang="en-US" sz="2400" dirty="0" smtClean="0">
              <a:latin typeface="Arial" pitchFamily="34" charset="0"/>
              <a:cs typeface="Arial" pitchFamily="34" charset="0"/>
            </a:endParaRPr>
          </a:p>
          <a:p>
            <a:pPr marL="342900" indent="-228600">
              <a:lnSpc>
                <a:spcPct val="100000"/>
              </a:lnSpc>
              <a:spcBef>
                <a:spcPts val="0"/>
              </a:spcBef>
              <a:spcAft>
                <a:spcPts val="600"/>
              </a:spcAft>
              <a:buFont typeface="Arial" pitchFamily="34" charset="0"/>
              <a:buChar char="•"/>
            </a:pPr>
            <a:endParaRPr lang="en-US" sz="2400" dirty="0" smtClean="0">
              <a:latin typeface="Arial" pitchFamily="34" charset="0"/>
              <a:cs typeface="Arial" pitchFamily="34" charset="0"/>
            </a:endParaRPr>
          </a:p>
          <a:p>
            <a:pPr marL="342900" indent="-228600">
              <a:lnSpc>
                <a:spcPct val="100000"/>
              </a:lnSpc>
              <a:spcBef>
                <a:spcPts val="0"/>
              </a:spcBef>
              <a:spcAft>
                <a:spcPts val="600"/>
              </a:spcAft>
              <a:buFont typeface="Arial" pitchFamily="34" charset="0"/>
              <a:buChar char="•"/>
            </a:pPr>
            <a:endParaRPr lang="en-US" sz="2400" dirty="0" smtClean="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91266" cy="1025525"/>
          </a:xfrm>
        </p:spPr>
        <p:txBody>
          <a:bodyPr/>
          <a:lstStyle/>
          <a:p>
            <a:r>
              <a:rPr lang="en-CA" sz="3600" dirty="0" smtClean="0">
                <a:latin typeface="Arial" pitchFamily="34" charset="0"/>
                <a:cs typeface="Arial" pitchFamily="34" charset="0"/>
              </a:rPr>
              <a:t>Who Enforces What?</a:t>
            </a:r>
            <a:endParaRPr lang="en-CA" sz="3600" dirty="0">
              <a:latin typeface="Arial" pitchFamily="34" charset="0"/>
              <a:cs typeface="Arial" pitchFamily="34" charset="0"/>
            </a:endParaRPr>
          </a:p>
        </p:txBody>
      </p:sp>
      <p:grpSp>
        <p:nvGrpSpPr>
          <p:cNvPr id="4" name="Group 1030"/>
          <p:cNvGrpSpPr>
            <a:grpSpLocks/>
          </p:cNvGrpSpPr>
          <p:nvPr/>
        </p:nvGrpSpPr>
        <p:grpSpPr bwMode="auto">
          <a:xfrm>
            <a:off x="2667000" y="1524000"/>
            <a:ext cx="3505200" cy="436563"/>
            <a:chOff x="7684" y="7197"/>
            <a:chExt cx="4333" cy="689"/>
          </a:xfrm>
        </p:grpSpPr>
        <p:sp>
          <p:nvSpPr>
            <p:cNvPr id="5" name="Freeform 1031"/>
            <p:cNvSpPr>
              <a:spLocks/>
            </p:cNvSpPr>
            <p:nvPr/>
          </p:nvSpPr>
          <p:spPr bwMode="auto">
            <a:xfrm>
              <a:off x="7684" y="7197"/>
              <a:ext cx="4333" cy="161"/>
            </a:xfrm>
            <a:custGeom>
              <a:avLst/>
              <a:gdLst/>
              <a:ahLst/>
              <a:cxnLst>
                <a:cxn ang="0">
                  <a:pos x="4333" y="161"/>
                </a:cxn>
                <a:cxn ang="0">
                  <a:pos x="0" y="161"/>
                </a:cxn>
                <a:cxn ang="0">
                  <a:pos x="200" y="0"/>
                </a:cxn>
                <a:cxn ang="0">
                  <a:pos x="4133" y="0"/>
                </a:cxn>
                <a:cxn ang="0">
                  <a:pos x="4333" y="161"/>
                </a:cxn>
              </a:cxnLst>
              <a:rect l="0" t="0" r="r" b="b"/>
              <a:pathLst>
                <a:path w="4333" h="161">
                  <a:moveTo>
                    <a:pt x="4333" y="161"/>
                  </a:moveTo>
                  <a:lnTo>
                    <a:pt x="0" y="161"/>
                  </a:lnTo>
                  <a:lnTo>
                    <a:pt x="200" y="0"/>
                  </a:lnTo>
                  <a:lnTo>
                    <a:pt x="4133" y="0"/>
                  </a:lnTo>
                  <a:lnTo>
                    <a:pt x="4333" y="161"/>
                  </a:lnTo>
                  <a:close/>
                </a:path>
              </a:pathLst>
            </a:custGeom>
            <a:solidFill>
              <a:srgbClr val="818181"/>
            </a:solidFill>
            <a:ln w="9525">
              <a:noFill/>
              <a:round/>
              <a:headEnd/>
              <a:tailEnd/>
            </a:ln>
          </p:spPr>
          <p:txBody>
            <a:bodyPr/>
            <a:lstStyle/>
            <a:p>
              <a:endParaRPr lang="en-US">
                <a:latin typeface="Arial" pitchFamily="34" charset="0"/>
                <a:ea typeface="Verdana" pitchFamily="34" charset="0"/>
                <a:cs typeface="Arial" pitchFamily="34" charset="0"/>
              </a:endParaRPr>
            </a:p>
          </p:txBody>
        </p:sp>
        <p:sp>
          <p:nvSpPr>
            <p:cNvPr id="6" name="Rectangle 1032"/>
            <p:cNvSpPr>
              <a:spLocks noChangeArrowheads="1"/>
            </p:cNvSpPr>
            <p:nvPr/>
          </p:nvSpPr>
          <p:spPr bwMode="auto">
            <a:xfrm>
              <a:off x="7684" y="7358"/>
              <a:ext cx="4333" cy="528"/>
            </a:xfrm>
            <a:prstGeom prst="rect">
              <a:avLst/>
            </a:prstGeom>
            <a:solidFill>
              <a:srgbClr val="A6A6A6"/>
            </a:solidFill>
            <a:ln w="9525">
              <a:noFill/>
              <a:miter lim="800000"/>
              <a:headEnd/>
              <a:tailEnd/>
            </a:ln>
          </p:spPr>
          <p:txBody>
            <a:bodyPr/>
            <a:lstStyle/>
            <a:p>
              <a:endParaRPr lang="en-US">
                <a:latin typeface="Arial" pitchFamily="34" charset="0"/>
                <a:ea typeface="Verdana" pitchFamily="34" charset="0"/>
                <a:cs typeface="Arial" pitchFamily="34" charset="0"/>
              </a:endParaRPr>
            </a:p>
          </p:txBody>
        </p:sp>
      </p:grpSp>
      <p:sp>
        <p:nvSpPr>
          <p:cNvPr id="7" name="Rectangle 1033"/>
          <p:cNvSpPr>
            <a:spLocks noChangeArrowheads="1"/>
          </p:cNvSpPr>
          <p:nvPr/>
        </p:nvSpPr>
        <p:spPr bwMode="auto">
          <a:xfrm>
            <a:off x="3490665" y="1669411"/>
            <a:ext cx="1857880" cy="246221"/>
          </a:xfrm>
          <a:prstGeom prst="rect">
            <a:avLst/>
          </a:prstGeom>
          <a:noFill/>
          <a:ln w="9525">
            <a:noFill/>
            <a:miter lim="800000"/>
            <a:headEnd/>
            <a:tailEnd/>
          </a:ln>
        </p:spPr>
        <p:txBody>
          <a:bodyPr wrap="none" lIns="0" tIns="0" rIns="0" bIns="0">
            <a:spAutoFit/>
          </a:bodyPr>
          <a:lstStyle/>
          <a:p>
            <a:pPr algn="ctr"/>
            <a:r>
              <a:rPr lang="en-US" sz="1600" dirty="0" smtClean="0">
                <a:solidFill>
                  <a:srgbClr val="000000"/>
                </a:solidFill>
                <a:latin typeface="Arial" pitchFamily="34" charset="0"/>
                <a:ea typeface="Verdana" pitchFamily="34" charset="0"/>
                <a:cs typeface="Arial" pitchFamily="34" charset="0"/>
              </a:rPr>
              <a:t>Hazardous Products</a:t>
            </a:r>
            <a:endParaRPr lang="en-US" sz="1600" dirty="0">
              <a:latin typeface="Arial" pitchFamily="34" charset="0"/>
              <a:ea typeface="Verdana" pitchFamily="34" charset="0"/>
              <a:cs typeface="Arial" pitchFamily="34" charset="0"/>
            </a:endParaRPr>
          </a:p>
        </p:txBody>
      </p:sp>
      <p:grpSp>
        <p:nvGrpSpPr>
          <p:cNvPr id="8" name="Group 1077"/>
          <p:cNvGrpSpPr>
            <a:grpSpLocks/>
          </p:cNvGrpSpPr>
          <p:nvPr/>
        </p:nvGrpSpPr>
        <p:grpSpPr bwMode="auto">
          <a:xfrm>
            <a:off x="1032222" y="2743200"/>
            <a:ext cx="2417763" cy="873125"/>
            <a:chOff x="864" y="1056"/>
            <a:chExt cx="1523" cy="550"/>
          </a:xfrm>
          <a:solidFill>
            <a:srgbClr val="86A9B9"/>
          </a:solidFill>
        </p:grpSpPr>
        <p:sp>
          <p:nvSpPr>
            <p:cNvPr id="9" name="Rectangle 1026"/>
            <p:cNvSpPr>
              <a:spLocks noChangeArrowheads="1"/>
            </p:cNvSpPr>
            <p:nvPr/>
          </p:nvSpPr>
          <p:spPr bwMode="auto">
            <a:xfrm>
              <a:off x="864" y="1056"/>
              <a:ext cx="1523" cy="550"/>
            </a:xfrm>
            <a:prstGeom prst="rect">
              <a:avLst/>
            </a:prstGeom>
            <a:grpFill/>
            <a:ln w="8255">
              <a:solidFill>
                <a:srgbClr val="000000"/>
              </a:solidFill>
              <a:miter lim="800000"/>
              <a:headEnd/>
              <a:tailEnd/>
            </a:ln>
          </p:spPr>
          <p:txBody>
            <a:bodyPr/>
            <a:lstStyle/>
            <a:p>
              <a:endParaRPr lang="en-US" sz="1600">
                <a:latin typeface="Arial" pitchFamily="34" charset="0"/>
                <a:ea typeface="Verdana" pitchFamily="34" charset="0"/>
                <a:cs typeface="Arial" pitchFamily="34" charset="0"/>
              </a:endParaRPr>
            </a:p>
          </p:txBody>
        </p:sp>
        <p:sp>
          <p:nvSpPr>
            <p:cNvPr id="10" name="Rectangle 1034"/>
            <p:cNvSpPr>
              <a:spLocks noChangeArrowheads="1"/>
            </p:cNvSpPr>
            <p:nvPr/>
          </p:nvSpPr>
          <p:spPr bwMode="auto">
            <a:xfrm>
              <a:off x="1007" y="1152"/>
              <a:ext cx="1231" cy="310"/>
            </a:xfrm>
            <a:prstGeom prst="rect">
              <a:avLst/>
            </a:prstGeom>
            <a:grpFill/>
            <a:ln w="9525">
              <a:noFill/>
              <a:miter lim="800000"/>
              <a:headEnd/>
              <a:tailEnd/>
            </a:ln>
          </p:spPr>
          <p:txBody>
            <a:bodyPr wrap="none" lIns="0" tIns="0" rIns="0" bIns="0">
              <a:spAutoFit/>
            </a:bodyPr>
            <a:lstStyle/>
            <a:p>
              <a:pPr algn="ctr"/>
              <a:r>
                <a:rPr lang="en-US" sz="1600" b="1" dirty="0">
                  <a:solidFill>
                    <a:srgbClr val="000000"/>
                  </a:solidFill>
                  <a:latin typeface="Arial" pitchFamily="34" charset="0"/>
                  <a:ea typeface="Verdana" pitchFamily="34" charset="0"/>
                  <a:cs typeface="Arial" pitchFamily="34" charset="0"/>
                </a:rPr>
                <a:t>Federal</a:t>
              </a:r>
            </a:p>
            <a:p>
              <a:pPr algn="ctr"/>
              <a:r>
                <a:rPr lang="en-US" sz="1600" b="1" dirty="0">
                  <a:solidFill>
                    <a:srgbClr val="000000"/>
                  </a:solidFill>
                  <a:latin typeface="Arial" pitchFamily="34" charset="0"/>
                  <a:ea typeface="Verdana" pitchFamily="34" charset="0"/>
                  <a:cs typeface="Arial" pitchFamily="34" charset="0"/>
                </a:rPr>
                <a:t>HPA, </a:t>
              </a:r>
              <a:r>
                <a:rPr lang="en-US" sz="1600" b="1" dirty="0" smtClean="0">
                  <a:solidFill>
                    <a:srgbClr val="000000"/>
                  </a:solidFill>
                  <a:latin typeface="Arial" pitchFamily="34" charset="0"/>
                  <a:ea typeface="Verdana" pitchFamily="34" charset="0"/>
                  <a:cs typeface="Arial" pitchFamily="34" charset="0"/>
                </a:rPr>
                <a:t>HPR</a:t>
              </a:r>
              <a:r>
                <a:rPr lang="en-US" sz="1600" b="1" dirty="0">
                  <a:solidFill>
                    <a:srgbClr val="000000"/>
                  </a:solidFill>
                  <a:latin typeface="Arial" pitchFamily="34" charset="0"/>
                  <a:ea typeface="Verdana" pitchFamily="34" charset="0"/>
                  <a:cs typeface="Arial" pitchFamily="34" charset="0"/>
                </a:rPr>
                <a:t>, &amp; HMIRA</a:t>
              </a:r>
            </a:p>
          </p:txBody>
        </p:sp>
      </p:grpSp>
      <p:grpSp>
        <p:nvGrpSpPr>
          <p:cNvPr id="11" name="Group 1078"/>
          <p:cNvGrpSpPr>
            <a:grpSpLocks/>
          </p:cNvGrpSpPr>
          <p:nvPr/>
        </p:nvGrpSpPr>
        <p:grpSpPr bwMode="auto">
          <a:xfrm>
            <a:off x="5550579" y="2743200"/>
            <a:ext cx="2417763" cy="873125"/>
            <a:chOff x="3456" y="1968"/>
            <a:chExt cx="1523" cy="550"/>
          </a:xfrm>
          <a:solidFill>
            <a:srgbClr val="EDCD6F"/>
          </a:solidFill>
        </p:grpSpPr>
        <p:sp>
          <p:nvSpPr>
            <p:cNvPr id="12" name="Rectangle 1027"/>
            <p:cNvSpPr>
              <a:spLocks noChangeArrowheads="1"/>
            </p:cNvSpPr>
            <p:nvPr/>
          </p:nvSpPr>
          <p:spPr bwMode="auto">
            <a:xfrm>
              <a:off x="3456" y="1968"/>
              <a:ext cx="1523" cy="550"/>
            </a:xfrm>
            <a:prstGeom prst="rect">
              <a:avLst/>
            </a:prstGeom>
            <a:grpFill/>
            <a:ln w="8255">
              <a:solidFill>
                <a:srgbClr val="000000"/>
              </a:solidFill>
              <a:miter lim="800000"/>
              <a:headEnd/>
              <a:tailEnd/>
            </a:ln>
          </p:spPr>
          <p:txBody>
            <a:bodyPr/>
            <a:lstStyle/>
            <a:p>
              <a:endParaRPr lang="en-US" sz="1600">
                <a:latin typeface="Arial" pitchFamily="34" charset="0"/>
                <a:ea typeface="Verdana" pitchFamily="34" charset="0"/>
                <a:cs typeface="Arial" pitchFamily="34" charset="0"/>
              </a:endParaRPr>
            </a:p>
          </p:txBody>
        </p:sp>
        <p:sp>
          <p:nvSpPr>
            <p:cNvPr id="13" name="Rectangle 1035"/>
            <p:cNvSpPr>
              <a:spLocks noChangeArrowheads="1"/>
            </p:cNvSpPr>
            <p:nvPr/>
          </p:nvSpPr>
          <p:spPr bwMode="auto">
            <a:xfrm>
              <a:off x="3657" y="2064"/>
              <a:ext cx="1076" cy="310"/>
            </a:xfrm>
            <a:prstGeom prst="rect">
              <a:avLst/>
            </a:prstGeom>
            <a:grpFill/>
            <a:ln w="9525">
              <a:noFill/>
              <a:miter lim="800000"/>
              <a:headEnd/>
              <a:tailEnd/>
            </a:ln>
          </p:spPr>
          <p:txBody>
            <a:bodyPr wrap="none" lIns="0" tIns="0" rIns="0" bIns="0">
              <a:spAutoFit/>
            </a:bodyPr>
            <a:lstStyle/>
            <a:p>
              <a:pPr algn="ctr"/>
              <a:r>
                <a:rPr lang="en-US" sz="1600" b="1" dirty="0">
                  <a:solidFill>
                    <a:srgbClr val="000000"/>
                  </a:solidFill>
                  <a:latin typeface="Arial" pitchFamily="34" charset="0"/>
                  <a:ea typeface="Verdana" pitchFamily="34" charset="0"/>
                  <a:cs typeface="Arial" pitchFamily="34" charset="0"/>
                </a:rPr>
                <a:t>Provincial </a:t>
              </a:r>
            </a:p>
            <a:p>
              <a:pPr algn="ctr"/>
              <a:r>
                <a:rPr lang="en-US" sz="1600" b="1" dirty="0">
                  <a:solidFill>
                    <a:srgbClr val="000000"/>
                  </a:solidFill>
                  <a:latin typeface="Arial" pitchFamily="34" charset="0"/>
                  <a:ea typeface="Verdana" pitchFamily="34" charset="0"/>
                  <a:cs typeface="Arial" pitchFamily="34" charset="0"/>
                </a:rPr>
                <a:t>OH&amp;S Regulation</a:t>
              </a:r>
              <a:endParaRPr lang="en-US" sz="1600" b="1" dirty="0">
                <a:latin typeface="Arial" pitchFamily="34" charset="0"/>
                <a:ea typeface="Verdana" pitchFamily="34" charset="0"/>
                <a:cs typeface="Arial" pitchFamily="34" charset="0"/>
              </a:endParaRPr>
            </a:p>
          </p:txBody>
        </p:sp>
      </p:grpSp>
      <p:sp>
        <p:nvSpPr>
          <p:cNvPr id="14" name="Text Box 1036"/>
          <p:cNvSpPr txBox="1">
            <a:spLocks noChangeArrowheads="1"/>
          </p:cNvSpPr>
          <p:nvPr/>
        </p:nvSpPr>
        <p:spPr bwMode="auto">
          <a:xfrm rot="817031">
            <a:off x="5558126" y="2240153"/>
            <a:ext cx="2718604" cy="292388"/>
          </a:xfrm>
          <a:prstGeom prst="rect">
            <a:avLst/>
          </a:prstGeom>
          <a:noFill/>
          <a:ln w="12700">
            <a:noFill/>
            <a:miter lim="800000"/>
            <a:headEnd/>
            <a:tailEnd/>
          </a:ln>
          <a:effectLst/>
        </p:spPr>
        <p:txBody>
          <a:bodyPr wrap="square">
            <a:spAutoFit/>
          </a:bodyPr>
          <a:lstStyle/>
          <a:p>
            <a:pPr>
              <a:spcBef>
                <a:spcPct val="50000"/>
              </a:spcBef>
            </a:pPr>
            <a:r>
              <a:rPr lang="en-US" sz="1300" b="1" i="1" dirty="0">
                <a:latin typeface="Arial" pitchFamily="34" charset="0"/>
                <a:ea typeface="Verdana" pitchFamily="34" charset="0"/>
                <a:cs typeface="Arial" pitchFamily="34" charset="0"/>
              </a:rPr>
              <a:t>Use, Storage &amp; Handling </a:t>
            </a:r>
          </a:p>
        </p:txBody>
      </p:sp>
      <p:sp>
        <p:nvSpPr>
          <p:cNvPr id="15" name="Text Box 1037"/>
          <p:cNvSpPr txBox="1">
            <a:spLocks noChangeArrowheads="1"/>
          </p:cNvSpPr>
          <p:nvPr/>
        </p:nvSpPr>
        <p:spPr bwMode="auto">
          <a:xfrm rot="-1025851">
            <a:off x="1371600" y="2156627"/>
            <a:ext cx="2057400" cy="292388"/>
          </a:xfrm>
          <a:prstGeom prst="rect">
            <a:avLst/>
          </a:prstGeom>
          <a:noFill/>
          <a:ln w="12700">
            <a:noFill/>
            <a:miter lim="800000"/>
            <a:headEnd/>
            <a:tailEnd/>
          </a:ln>
          <a:effectLst/>
        </p:spPr>
        <p:txBody>
          <a:bodyPr>
            <a:spAutoFit/>
          </a:bodyPr>
          <a:lstStyle/>
          <a:p>
            <a:pPr>
              <a:spcBef>
                <a:spcPct val="50000"/>
              </a:spcBef>
            </a:pPr>
            <a:r>
              <a:rPr lang="en-US" sz="1300" b="1" i="1" dirty="0">
                <a:latin typeface="Arial" pitchFamily="34" charset="0"/>
                <a:ea typeface="Verdana" pitchFamily="34" charset="0"/>
                <a:cs typeface="Arial" pitchFamily="34" charset="0"/>
              </a:rPr>
              <a:t>Importation &amp; Sale</a:t>
            </a:r>
          </a:p>
        </p:txBody>
      </p:sp>
      <p:sp>
        <p:nvSpPr>
          <p:cNvPr id="16" name="Rectangle 1039"/>
          <p:cNvSpPr>
            <a:spLocks noChangeArrowheads="1"/>
          </p:cNvSpPr>
          <p:nvPr/>
        </p:nvSpPr>
        <p:spPr bwMode="auto">
          <a:xfrm>
            <a:off x="4648200" y="4724400"/>
            <a:ext cx="2133600" cy="609600"/>
          </a:xfrm>
          <a:prstGeom prst="rect">
            <a:avLst/>
          </a:prstGeom>
          <a:solidFill>
            <a:srgbClr val="B5C788"/>
          </a:solidFill>
          <a:ln w="8255">
            <a:solidFill>
              <a:srgbClr val="000000"/>
            </a:solidFill>
            <a:miter lim="800000"/>
            <a:headEnd/>
            <a:tailEnd/>
          </a:ln>
        </p:spPr>
        <p:txBody>
          <a:bodyPr/>
          <a:lstStyle/>
          <a:p>
            <a:pPr algn="ctr"/>
            <a:endParaRPr lang="en-US" sz="1400">
              <a:latin typeface="Arial" pitchFamily="34" charset="0"/>
              <a:ea typeface="Verdana" pitchFamily="34" charset="0"/>
              <a:cs typeface="Arial" pitchFamily="34" charset="0"/>
            </a:endParaRPr>
          </a:p>
        </p:txBody>
      </p:sp>
      <p:sp>
        <p:nvSpPr>
          <p:cNvPr id="17" name="Rectangle 1040"/>
          <p:cNvSpPr>
            <a:spLocks noChangeArrowheads="1"/>
          </p:cNvSpPr>
          <p:nvPr/>
        </p:nvSpPr>
        <p:spPr bwMode="auto">
          <a:xfrm>
            <a:off x="4799846" y="4921478"/>
            <a:ext cx="1830309" cy="215444"/>
          </a:xfrm>
          <a:prstGeom prst="rect">
            <a:avLst/>
          </a:prstGeom>
          <a:noFill/>
          <a:ln w="9525">
            <a:noFill/>
            <a:miter lim="800000"/>
            <a:headEnd/>
            <a:tailEnd/>
          </a:ln>
        </p:spPr>
        <p:txBody>
          <a:bodyPr wrap="none" lIns="0" tIns="0" rIns="0" bIns="0">
            <a:spAutoFit/>
          </a:bodyPr>
          <a:lstStyle/>
          <a:p>
            <a:pPr algn="ctr"/>
            <a:r>
              <a:rPr lang="en-US" sz="1400" dirty="0">
                <a:solidFill>
                  <a:srgbClr val="000000"/>
                </a:solidFill>
                <a:latin typeface="Arial" pitchFamily="34" charset="0"/>
                <a:ea typeface="Verdana" pitchFamily="34" charset="0"/>
                <a:cs typeface="Arial" pitchFamily="34" charset="0"/>
              </a:rPr>
              <a:t>Education </a:t>
            </a:r>
            <a:r>
              <a:rPr lang="en-US" sz="1400" dirty="0" smtClean="0">
                <a:solidFill>
                  <a:srgbClr val="000000"/>
                </a:solidFill>
                <a:latin typeface="Arial" pitchFamily="34" charset="0"/>
                <a:ea typeface="Verdana" pitchFamily="34" charset="0"/>
                <a:cs typeface="Arial" pitchFamily="34" charset="0"/>
              </a:rPr>
              <a:t>and Training</a:t>
            </a:r>
            <a:endParaRPr lang="en-US" sz="1400" dirty="0">
              <a:latin typeface="Arial" pitchFamily="34" charset="0"/>
              <a:ea typeface="Verdana" pitchFamily="34" charset="0"/>
              <a:cs typeface="Arial" pitchFamily="34" charset="0"/>
            </a:endParaRPr>
          </a:p>
        </p:txBody>
      </p:sp>
      <p:sp>
        <p:nvSpPr>
          <p:cNvPr id="18" name="Rectangle 1042"/>
          <p:cNvSpPr>
            <a:spLocks noChangeArrowheads="1"/>
          </p:cNvSpPr>
          <p:nvPr/>
        </p:nvSpPr>
        <p:spPr bwMode="auto">
          <a:xfrm>
            <a:off x="7048500" y="4724400"/>
            <a:ext cx="1524000" cy="609600"/>
          </a:xfrm>
          <a:prstGeom prst="rect">
            <a:avLst/>
          </a:prstGeom>
          <a:solidFill>
            <a:srgbClr val="B5C788"/>
          </a:solidFill>
          <a:ln w="8255">
            <a:solidFill>
              <a:srgbClr val="000000"/>
            </a:solidFill>
            <a:miter lim="800000"/>
            <a:headEnd/>
            <a:tailEnd/>
          </a:ln>
        </p:spPr>
        <p:txBody>
          <a:bodyPr/>
          <a:lstStyle/>
          <a:p>
            <a:pPr algn="ctr"/>
            <a:endParaRPr lang="en-US" sz="1400">
              <a:latin typeface="Arial" pitchFamily="34" charset="0"/>
              <a:ea typeface="Verdana" pitchFamily="34" charset="0"/>
              <a:cs typeface="Arial" pitchFamily="34" charset="0"/>
            </a:endParaRPr>
          </a:p>
        </p:txBody>
      </p:sp>
      <p:sp>
        <p:nvSpPr>
          <p:cNvPr id="19" name="Rectangle 1043"/>
          <p:cNvSpPr>
            <a:spLocks noChangeArrowheads="1"/>
          </p:cNvSpPr>
          <p:nvPr/>
        </p:nvSpPr>
        <p:spPr bwMode="auto">
          <a:xfrm>
            <a:off x="7086600" y="4953000"/>
            <a:ext cx="1447800" cy="215444"/>
          </a:xfrm>
          <a:prstGeom prst="rect">
            <a:avLst/>
          </a:prstGeom>
          <a:noFill/>
          <a:ln w="9525">
            <a:noFill/>
            <a:miter lim="800000"/>
            <a:headEnd/>
            <a:tailEnd/>
          </a:ln>
        </p:spPr>
        <p:txBody>
          <a:bodyPr wrap="square" lIns="0" tIns="0" rIns="0" bIns="0">
            <a:spAutoFit/>
          </a:bodyPr>
          <a:lstStyle/>
          <a:p>
            <a:pPr algn="ctr"/>
            <a:r>
              <a:rPr lang="en-US" sz="1400" dirty="0">
                <a:solidFill>
                  <a:srgbClr val="000000"/>
                </a:solidFill>
                <a:latin typeface="Arial" pitchFamily="34" charset="0"/>
                <a:ea typeface="Verdana" pitchFamily="34" charset="0"/>
                <a:cs typeface="Arial" pitchFamily="34" charset="0"/>
              </a:rPr>
              <a:t>Workplace Labels</a:t>
            </a:r>
            <a:endParaRPr lang="en-US" sz="1400" dirty="0">
              <a:latin typeface="Arial" pitchFamily="34" charset="0"/>
              <a:ea typeface="Verdana" pitchFamily="34" charset="0"/>
              <a:cs typeface="Arial" pitchFamily="34" charset="0"/>
            </a:endParaRPr>
          </a:p>
        </p:txBody>
      </p:sp>
      <p:sp>
        <p:nvSpPr>
          <p:cNvPr id="20" name="Rectangle 1048"/>
          <p:cNvSpPr>
            <a:spLocks noChangeArrowheads="1"/>
          </p:cNvSpPr>
          <p:nvPr/>
        </p:nvSpPr>
        <p:spPr bwMode="auto">
          <a:xfrm>
            <a:off x="533400" y="4724400"/>
            <a:ext cx="1600200" cy="609600"/>
          </a:xfrm>
          <a:prstGeom prst="rect">
            <a:avLst/>
          </a:prstGeom>
          <a:solidFill>
            <a:srgbClr val="B5C788"/>
          </a:solidFill>
          <a:ln w="8255">
            <a:solidFill>
              <a:srgbClr val="000000"/>
            </a:solidFill>
            <a:miter lim="800000"/>
            <a:headEnd/>
            <a:tailEnd/>
          </a:ln>
        </p:spPr>
        <p:txBody>
          <a:bodyPr/>
          <a:lstStyle/>
          <a:p>
            <a:pPr algn="ctr"/>
            <a:endParaRPr lang="en-US" sz="1400">
              <a:latin typeface="Arial" pitchFamily="34" charset="0"/>
              <a:ea typeface="Verdana" pitchFamily="34" charset="0"/>
              <a:cs typeface="Arial" pitchFamily="34" charset="0"/>
            </a:endParaRPr>
          </a:p>
        </p:txBody>
      </p:sp>
      <p:sp>
        <p:nvSpPr>
          <p:cNvPr id="21" name="Rectangle 1049"/>
          <p:cNvSpPr>
            <a:spLocks noChangeArrowheads="1"/>
          </p:cNvSpPr>
          <p:nvPr/>
        </p:nvSpPr>
        <p:spPr bwMode="auto">
          <a:xfrm>
            <a:off x="840577" y="4813757"/>
            <a:ext cx="985846" cy="430887"/>
          </a:xfrm>
          <a:prstGeom prst="rect">
            <a:avLst/>
          </a:prstGeom>
          <a:noFill/>
          <a:ln w="9525">
            <a:noFill/>
            <a:miter lim="800000"/>
            <a:headEnd/>
            <a:tailEnd/>
          </a:ln>
        </p:spPr>
        <p:txBody>
          <a:bodyPr wrap="none" lIns="0" tIns="0" rIns="0" bIns="0">
            <a:spAutoFit/>
          </a:bodyPr>
          <a:lstStyle/>
          <a:p>
            <a:pPr algn="ctr"/>
            <a:r>
              <a:rPr lang="en-US" sz="1400" dirty="0" smtClean="0">
                <a:solidFill>
                  <a:srgbClr val="000000"/>
                </a:solidFill>
                <a:latin typeface="Arial" pitchFamily="34" charset="0"/>
                <a:ea typeface="Verdana" pitchFamily="34" charset="0"/>
                <a:cs typeface="Arial" pitchFamily="34" charset="0"/>
              </a:rPr>
              <a:t>Safety</a:t>
            </a:r>
            <a:endParaRPr lang="en-US" sz="1400" dirty="0">
              <a:solidFill>
                <a:srgbClr val="000000"/>
              </a:solidFill>
              <a:latin typeface="Arial" pitchFamily="34" charset="0"/>
              <a:ea typeface="Verdana" pitchFamily="34" charset="0"/>
              <a:cs typeface="Arial" pitchFamily="34" charset="0"/>
            </a:endParaRPr>
          </a:p>
          <a:p>
            <a:pPr algn="ctr"/>
            <a:r>
              <a:rPr lang="en-US" sz="1400" dirty="0">
                <a:solidFill>
                  <a:srgbClr val="000000"/>
                </a:solidFill>
                <a:latin typeface="Arial" pitchFamily="34" charset="0"/>
                <a:ea typeface="Verdana" pitchFamily="34" charset="0"/>
                <a:cs typeface="Arial" pitchFamily="34" charset="0"/>
              </a:rPr>
              <a:t>Data Sheets</a:t>
            </a:r>
            <a:endParaRPr lang="en-US" sz="1400" dirty="0">
              <a:latin typeface="Arial" pitchFamily="34" charset="0"/>
              <a:ea typeface="Verdana" pitchFamily="34" charset="0"/>
              <a:cs typeface="Arial" pitchFamily="34" charset="0"/>
            </a:endParaRPr>
          </a:p>
        </p:txBody>
      </p:sp>
      <p:grpSp>
        <p:nvGrpSpPr>
          <p:cNvPr id="22" name="Group 1085"/>
          <p:cNvGrpSpPr>
            <a:grpSpLocks/>
          </p:cNvGrpSpPr>
          <p:nvPr/>
        </p:nvGrpSpPr>
        <p:grpSpPr bwMode="auto">
          <a:xfrm>
            <a:off x="1517203" y="3962400"/>
            <a:ext cx="1447800" cy="609600"/>
            <a:chOff x="912" y="2736"/>
            <a:chExt cx="912" cy="384"/>
          </a:xfrm>
          <a:solidFill>
            <a:srgbClr val="B5C788"/>
          </a:solidFill>
        </p:grpSpPr>
        <p:sp>
          <p:nvSpPr>
            <p:cNvPr id="23" name="Rectangle 1051"/>
            <p:cNvSpPr>
              <a:spLocks noChangeArrowheads="1"/>
            </p:cNvSpPr>
            <p:nvPr/>
          </p:nvSpPr>
          <p:spPr bwMode="auto">
            <a:xfrm>
              <a:off x="912" y="2736"/>
              <a:ext cx="912" cy="384"/>
            </a:xfrm>
            <a:prstGeom prst="rect">
              <a:avLst/>
            </a:prstGeom>
            <a:grpFill/>
            <a:ln w="8255">
              <a:solidFill>
                <a:srgbClr val="000000"/>
              </a:solidFill>
              <a:miter lim="800000"/>
              <a:headEnd/>
              <a:tailEnd/>
            </a:ln>
          </p:spPr>
          <p:txBody>
            <a:bodyPr/>
            <a:lstStyle/>
            <a:p>
              <a:pPr algn="ctr"/>
              <a:endParaRPr lang="en-US" sz="1400">
                <a:latin typeface="Arial" pitchFamily="34" charset="0"/>
                <a:ea typeface="Verdana" pitchFamily="34" charset="0"/>
                <a:cs typeface="Arial" pitchFamily="34" charset="0"/>
              </a:endParaRPr>
            </a:p>
          </p:txBody>
        </p:sp>
        <p:sp>
          <p:nvSpPr>
            <p:cNvPr id="24" name="Rectangle 1052"/>
            <p:cNvSpPr>
              <a:spLocks noChangeArrowheads="1"/>
            </p:cNvSpPr>
            <p:nvPr/>
          </p:nvSpPr>
          <p:spPr bwMode="auto">
            <a:xfrm>
              <a:off x="1036" y="2860"/>
              <a:ext cx="665" cy="136"/>
            </a:xfrm>
            <a:prstGeom prst="rect">
              <a:avLst/>
            </a:prstGeom>
            <a:grpFill/>
            <a:ln w="9525">
              <a:noFill/>
              <a:miter lim="800000"/>
              <a:headEnd/>
              <a:tailEnd/>
            </a:ln>
          </p:spPr>
          <p:txBody>
            <a:bodyPr wrap="none" lIns="0" tIns="0" rIns="0" bIns="0">
              <a:spAutoFit/>
            </a:bodyPr>
            <a:lstStyle/>
            <a:p>
              <a:pPr algn="ctr"/>
              <a:r>
                <a:rPr lang="en-US" sz="1400" dirty="0">
                  <a:solidFill>
                    <a:srgbClr val="000000"/>
                  </a:solidFill>
                  <a:latin typeface="Arial" pitchFamily="34" charset="0"/>
                  <a:ea typeface="Verdana" pitchFamily="34" charset="0"/>
                  <a:cs typeface="Arial" pitchFamily="34" charset="0"/>
                </a:rPr>
                <a:t>Classification</a:t>
              </a:r>
              <a:endParaRPr lang="en-US" sz="1400" dirty="0">
                <a:latin typeface="Arial" pitchFamily="34" charset="0"/>
                <a:ea typeface="Verdana" pitchFamily="34" charset="0"/>
                <a:cs typeface="Arial" pitchFamily="34" charset="0"/>
              </a:endParaRPr>
            </a:p>
          </p:txBody>
        </p:sp>
      </p:grpSp>
      <p:sp>
        <p:nvSpPr>
          <p:cNvPr id="25" name="Rectangle 1054"/>
          <p:cNvSpPr>
            <a:spLocks noChangeArrowheads="1"/>
          </p:cNvSpPr>
          <p:nvPr/>
        </p:nvSpPr>
        <p:spPr bwMode="auto">
          <a:xfrm>
            <a:off x="2363545" y="4724400"/>
            <a:ext cx="1676400" cy="609600"/>
          </a:xfrm>
          <a:prstGeom prst="rect">
            <a:avLst/>
          </a:prstGeom>
          <a:solidFill>
            <a:srgbClr val="B5C788"/>
          </a:solidFill>
          <a:ln w="8255">
            <a:solidFill>
              <a:srgbClr val="000000"/>
            </a:solidFill>
            <a:miter lim="800000"/>
            <a:headEnd/>
            <a:tailEnd/>
          </a:ln>
        </p:spPr>
        <p:txBody>
          <a:bodyPr/>
          <a:lstStyle/>
          <a:p>
            <a:pPr algn="ctr"/>
            <a:endParaRPr lang="en-US" sz="1400">
              <a:latin typeface="Arial" pitchFamily="34" charset="0"/>
              <a:ea typeface="Verdana" pitchFamily="34" charset="0"/>
              <a:cs typeface="Arial" pitchFamily="34" charset="0"/>
            </a:endParaRPr>
          </a:p>
        </p:txBody>
      </p:sp>
      <p:sp>
        <p:nvSpPr>
          <p:cNvPr id="26" name="Rectangle 1055"/>
          <p:cNvSpPr>
            <a:spLocks noChangeArrowheads="1"/>
          </p:cNvSpPr>
          <p:nvPr/>
        </p:nvSpPr>
        <p:spPr bwMode="auto">
          <a:xfrm>
            <a:off x="2584589" y="4921478"/>
            <a:ext cx="1234312" cy="215444"/>
          </a:xfrm>
          <a:prstGeom prst="rect">
            <a:avLst/>
          </a:prstGeom>
          <a:noFill/>
          <a:ln w="9525">
            <a:noFill/>
            <a:miter lim="800000"/>
            <a:headEnd/>
            <a:tailEnd/>
          </a:ln>
        </p:spPr>
        <p:txBody>
          <a:bodyPr wrap="none" lIns="0" tIns="0" rIns="0" bIns="0">
            <a:spAutoFit/>
          </a:bodyPr>
          <a:lstStyle/>
          <a:p>
            <a:pPr algn="ctr"/>
            <a:r>
              <a:rPr lang="en-US" sz="1400" dirty="0">
                <a:solidFill>
                  <a:srgbClr val="000000"/>
                </a:solidFill>
                <a:latin typeface="Arial" pitchFamily="34" charset="0"/>
                <a:ea typeface="Verdana" pitchFamily="34" charset="0"/>
                <a:cs typeface="Arial" pitchFamily="34" charset="0"/>
              </a:rPr>
              <a:t>Supplier Labels</a:t>
            </a:r>
            <a:endParaRPr lang="en-US" sz="1400" dirty="0">
              <a:latin typeface="Arial" pitchFamily="34" charset="0"/>
              <a:ea typeface="Verdana" pitchFamily="34" charset="0"/>
              <a:cs typeface="Arial" pitchFamily="34" charset="0"/>
            </a:endParaRPr>
          </a:p>
        </p:txBody>
      </p:sp>
      <p:sp>
        <p:nvSpPr>
          <p:cNvPr id="27" name="Line 1059"/>
          <p:cNvSpPr>
            <a:spLocks noChangeShapeType="1"/>
          </p:cNvSpPr>
          <p:nvPr/>
        </p:nvSpPr>
        <p:spPr bwMode="auto">
          <a:xfrm>
            <a:off x="2241103" y="3657600"/>
            <a:ext cx="0" cy="304800"/>
          </a:xfrm>
          <a:prstGeom prst="line">
            <a:avLst/>
          </a:prstGeom>
          <a:noFill/>
          <a:ln w="12700">
            <a:solidFill>
              <a:schemeClr val="tx1"/>
            </a:solidFill>
            <a:round/>
            <a:headEnd/>
            <a:tailEnd type="triangle"/>
          </a:ln>
          <a:effectLst/>
        </p:spPr>
        <p:txBody>
          <a:bodyPr wrap="none" anchor="ctr"/>
          <a:lstStyle/>
          <a:p>
            <a:endParaRPr lang="en-US">
              <a:latin typeface="Arial" pitchFamily="34" charset="0"/>
              <a:cs typeface="Arial" pitchFamily="34" charset="0"/>
            </a:endParaRPr>
          </a:p>
        </p:txBody>
      </p:sp>
      <p:sp>
        <p:nvSpPr>
          <p:cNvPr id="28" name="Line 1060"/>
          <p:cNvSpPr>
            <a:spLocks noChangeShapeType="1"/>
          </p:cNvSpPr>
          <p:nvPr/>
        </p:nvSpPr>
        <p:spPr bwMode="auto">
          <a:xfrm>
            <a:off x="1317738" y="3657600"/>
            <a:ext cx="0" cy="1066800"/>
          </a:xfrm>
          <a:prstGeom prst="line">
            <a:avLst/>
          </a:prstGeom>
          <a:noFill/>
          <a:ln w="12700">
            <a:solidFill>
              <a:schemeClr val="tx1"/>
            </a:solidFill>
            <a:round/>
            <a:headEnd/>
            <a:tailEnd type="triangle"/>
          </a:ln>
          <a:effectLst/>
        </p:spPr>
        <p:txBody>
          <a:bodyPr wrap="none" anchor="ctr"/>
          <a:lstStyle/>
          <a:p>
            <a:endParaRPr lang="en-US">
              <a:latin typeface="Arial" pitchFamily="34" charset="0"/>
              <a:cs typeface="Arial" pitchFamily="34" charset="0"/>
            </a:endParaRPr>
          </a:p>
        </p:txBody>
      </p:sp>
      <p:sp>
        <p:nvSpPr>
          <p:cNvPr id="29" name="Line 1061"/>
          <p:cNvSpPr>
            <a:spLocks noChangeShapeType="1"/>
          </p:cNvSpPr>
          <p:nvPr/>
        </p:nvSpPr>
        <p:spPr bwMode="auto">
          <a:xfrm>
            <a:off x="3200400" y="3657600"/>
            <a:ext cx="0" cy="1066800"/>
          </a:xfrm>
          <a:prstGeom prst="line">
            <a:avLst/>
          </a:prstGeom>
          <a:noFill/>
          <a:ln w="12700">
            <a:solidFill>
              <a:schemeClr val="tx1"/>
            </a:solidFill>
            <a:round/>
            <a:headEnd/>
            <a:tailEnd type="triangle"/>
          </a:ln>
          <a:effectLst/>
        </p:spPr>
        <p:txBody>
          <a:bodyPr wrap="none" anchor="ctr"/>
          <a:lstStyle/>
          <a:p>
            <a:endParaRPr lang="en-US">
              <a:latin typeface="Arial" pitchFamily="34" charset="0"/>
              <a:cs typeface="Arial" pitchFamily="34" charset="0"/>
            </a:endParaRPr>
          </a:p>
        </p:txBody>
      </p:sp>
      <p:sp>
        <p:nvSpPr>
          <p:cNvPr id="30" name="Line 1063"/>
          <p:cNvSpPr>
            <a:spLocks noChangeShapeType="1"/>
          </p:cNvSpPr>
          <p:nvPr/>
        </p:nvSpPr>
        <p:spPr bwMode="auto">
          <a:xfrm>
            <a:off x="5715000" y="3657600"/>
            <a:ext cx="0" cy="1066800"/>
          </a:xfrm>
          <a:prstGeom prst="line">
            <a:avLst/>
          </a:prstGeom>
          <a:noFill/>
          <a:ln w="12700">
            <a:solidFill>
              <a:schemeClr val="tx1"/>
            </a:solidFill>
            <a:round/>
            <a:headEnd/>
            <a:tailEnd type="triangle"/>
          </a:ln>
          <a:effectLst/>
        </p:spPr>
        <p:txBody>
          <a:bodyPr wrap="none" anchor="ctr"/>
          <a:lstStyle/>
          <a:p>
            <a:endParaRPr lang="en-US">
              <a:latin typeface="Arial" pitchFamily="34" charset="0"/>
              <a:cs typeface="Arial" pitchFamily="34" charset="0"/>
            </a:endParaRPr>
          </a:p>
        </p:txBody>
      </p:sp>
      <p:sp>
        <p:nvSpPr>
          <p:cNvPr id="31" name="Line 1064"/>
          <p:cNvSpPr>
            <a:spLocks noChangeShapeType="1"/>
          </p:cNvSpPr>
          <p:nvPr/>
        </p:nvSpPr>
        <p:spPr bwMode="auto">
          <a:xfrm>
            <a:off x="7810500" y="3657600"/>
            <a:ext cx="0" cy="1066800"/>
          </a:xfrm>
          <a:prstGeom prst="line">
            <a:avLst/>
          </a:prstGeom>
          <a:noFill/>
          <a:ln w="12700">
            <a:solidFill>
              <a:schemeClr val="tx1"/>
            </a:solidFill>
            <a:round/>
            <a:headEnd/>
            <a:tailEnd type="triangle"/>
          </a:ln>
          <a:effectLst/>
        </p:spPr>
        <p:txBody>
          <a:bodyPr wrap="none" anchor="ctr"/>
          <a:lstStyle/>
          <a:p>
            <a:endParaRPr lang="en-US">
              <a:latin typeface="Arial" pitchFamily="34" charset="0"/>
              <a:cs typeface="Arial" pitchFamily="34" charset="0"/>
            </a:endParaRPr>
          </a:p>
        </p:txBody>
      </p:sp>
      <p:sp>
        <p:nvSpPr>
          <p:cNvPr id="32" name="TextBox 31"/>
          <p:cNvSpPr txBox="1"/>
          <p:nvPr/>
        </p:nvSpPr>
        <p:spPr>
          <a:xfrm>
            <a:off x="1219200" y="5486400"/>
            <a:ext cx="2084225" cy="307777"/>
          </a:xfrm>
          <a:prstGeom prst="rect">
            <a:avLst/>
          </a:prstGeom>
          <a:noFill/>
        </p:spPr>
        <p:txBody>
          <a:bodyPr wrap="none" rtlCol="0">
            <a:spAutoFit/>
          </a:bodyPr>
          <a:lstStyle/>
          <a:p>
            <a:r>
              <a:rPr lang="en-US" sz="1400" b="1" dirty="0" smtClean="0">
                <a:latin typeface="Arial" pitchFamily="34" charset="0"/>
                <a:ea typeface="Verdana" pitchFamily="34" charset="0"/>
                <a:cs typeface="Arial" pitchFamily="34" charset="0"/>
              </a:rPr>
              <a:t>Manufacturer/Supplier</a:t>
            </a:r>
            <a:endParaRPr lang="en-CA" sz="1400" b="1" dirty="0">
              <a:latin typeface="Arial" pitchFamily="34" charset="0"/>
              <a:ea typeface="Verdana" pitchFamily="34" charset="0"/>
              <a:cs typeface="Arial" pitchFamily="34" charset="0"/>
            </a:endParaRPr>
          </a:p>
        </p:txBody>
      </p:sp>
      <p:sp>
        <p:nvSpPr>
          <p:cNvPr id="33" name="TextBox 32"/>
          <p:cNvSpPr txBox="1"/>
          <p:nvPr/>
        </p:nvSpPr>
        <p:spPr>
          <a:xfrm>
            <a:off x="5867400" y="5486400"/>
            <a:ext cx="1954318" cy="307777"/>
          </a:xfrm>
          <a:prstGeom prst="rect">
            <a:avLst/>
          </a:prstGeom>
          <a:noFill/>
        </p:spPr>
        <p:txBody>
          <a:bodyPr wrap="none" rtlCol="0">
            <a:spAutoFit/>
          </a:bodyPr>
          <a:lstStyle/>
          <a:p>
            <a:r>
              <a:rPr lang="en-US" sz="1400" b="1" dirty="0" smtClean="0">
                <a:latin typeface="Arial" pitchFamily="34" charset="0"/>
                <a:ea typeface="Verdana" pitchFamily="34" charset="0"/>
                <a:cs typeface="Arial" pitchFamily="34" charset="0"/>
              </a:rPr>
              <a:t>Workplace/Employer</a:t>
            </a:r>
            <a:endParaRPr lang="en-CA" sz="1400" b="1"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1266" cy="1025525"/>
          </a:xfrm>
        </p:spPr>
        <p:txBody>
          <a:bodyPr/>
          <a:lstStyle/>
          <a:p>
            <a:r>
              <a:rPr lang="en-CA" sz="3600" dirty="0" smtClean="0">
                <a:latin typeface="Arial" pitchFamily="34" charset="0"/>
                <a:cs typeface="Arial" pitchFamily="34" charset="0"/>
              </a:rPr>
              <a:t>Education requirements</a:t>
            </a:r>
            <a:endParaRPr lang="en-CA" sz="36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457200" y="1447800"/>
          <a:ext cx="8153400" cy="2667000"/>
        </p:xfrm>
        <a:graphic>
          <a:graphicData uri="http://schemas.openxmlformats.org/drawingml/2006/table">
            <a:tbl>
              <a:tblPr firstRow="1" bandRow="1">
                <a:tableStyleId>{5C22544A-7EE6-4342-B048-85BDC9FD1C3A}</a:tableStyleId>
              </a:tblPr>
              <a:tblGrid>
                <a:gridCol w="3521743"/>
                <a:gridCol w="4631657"/>
              </a:tblGrid>
              <a:tr h="666750">
                <a:tc gridSpan="2">
                  <a:txBody>
                    <a:bodyPr/>
                    <a:lstStyle/>
                    <a:p>
                      <a:r>
                        <a:rPr lang="en-CA" sz="2000" b="1" kern="1200" dirty="0" smtClean="0">
                          <a:solidFill>
                            <a:schemeClr val="lt1"/>
                          </a:solidFill>
                          <a:latin typeface="Arial" pitchFamily="34" charset="0"/>
                          <a:ea typeface="Verdana" pitchFamily="34" charset="0"/>
                          <a:cs typeface="Arial" pitchFamily="34" charset="0"/>
                        </a:rPr>
                        <a:t>Labelling/M(SDS) On Site</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solidFill>
                      <a:schemeClr val="accent1">
                        <a:lumMod val="50000"/>
                      </a:schemeClr>
                    </a:solidFill>
                  </a:tcPr>
                </a:tc>
                <a:tc hMerge="1">
                  <a:txBody>
                    <a:bodyPr/>
                    <a:lstStyle/>
                    <a:p>
                      <a:endParaRPr lang="en-CA" sz="2000" dirty="0">
                        <a:latin typeface="Arial" pitchFamily="34" charset="0"/>
                        <a:cs typeface="Arial" pitchFamily="34" charset="0"/>
                      </a:endParaRPr>
                    </a:p>
                  </a:txBody>
                  <a:tcPr/>
                </a:tc>
              </a:tr>
              <a:tr h="666750">
                <a:tc>
                  <a:txBody>
                    <a:bodyPr/>
                    <a:lstStyle/>
                    <a:p>
                      <a:r>
                        <a:rPr lang="en-CA" sz="2000" kern="1200" dirty="0" smtClean="0">
                          <a:solidFill>
                            <a:schemeClr val="dk1"/>
                          </a:solidFill>
                          <a:latin typeface="Arial" pitchFamily="34" charset="0"/>
                          <a:ea typeface="Verdana" pitchFamily="34" charset="0"/>
                          <a:cs typeface="Arial" pitchFamily="34" charset="0"/>
                        </a:rPr>
                        <a:t>WHMIS 1988 only </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c>
                  <a:txBody>
                    <a:bodyPr/>
                    <a:lstStyle/>
                    <a:p>
                      <a:r>
                        <a:rPr lang="en-CA" sz="2000" kern="1200" dirty="0" smtClean="0">
                          <a:solidFill>
                            <a:schemeClr val="dk1"/>
                          </a:solidFill>
                          <a:latin typeface="Arial" pitchFamily="34" charset="0"/>
                          <a:ea typeface="Verdana" pitchFamily="34" charset="0"/>
                          <a:cs typeface="Arial" pitchFamily="34" charset="0"/>
                        </a:rPr>
                        <a:t>Educate and train on 1988 system</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bg1"/>
                    </a:solidFill>
                  </a:tcPr>
                </a:tc>
              </a:tr>
              <a:tr h="666750">
                <a:tc>
                  <a:txBody>
                    <a:bodyPr/>
                    <a:lstStyle/>
                    <a:p>
                      <a:r>
                        <a:rPr lang="en-CA" sz="2000" kern="1200" dirty="0" smtClean="0">
                          <a:solidFill>
                            <a:schemeClr val="dk1"/>
                          </a:solidFill>
                          <a:latin typeface="Arial" pitchFamily="34" charset="0"/>
                          <a:ea typeface="Verdana" pitchFamily="34" charset="0"/>
                          <a:cs typeface="Arial" pitchFamily="34" charset="0"/>
                        </a:rPr>
                        <a:t>WHMIS 2015 only </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accent1">
                        <a:lumMod val="20000"/>
                        <a:lumOff val="80000"/>
                      </a:schemeClr>
                    </a:solidFill>
                  </a:tcPr>
                </a:tc>
                <a:tc>
                  <a:txBody>
                    <a:bodyPr/>
                    <a:lstStyle/>
                    <a:p>
                      <a:r>
                        <a:rPr lang="en-CA" sz="2000" kern="1200" dirty="0" smtClean="0">
                          <a:solidFill>
                            <a:schemeClr val="dk1"/>
                          </a:solidFill>
                          <a:latin typeface="Arial" pitchFamily="34" charset="0"/>
                          <a:ea typeface="Verdana" pitchFamily="34" charset="0"/>
                          <a:cs typeface="Arial" pitchFamily="34" charset="0"/>
                        </a:rPr>
                        <a:t>Educate and train on 2015 system</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solidFill>
                      <a:schemeClr val="accent1">
                        <a:lumMod val="20000"/>
                        <a:lumOff val="80000"/>
                      </a:schemeClr>
                    </a:solidFill>
                  </a:tcPr>
                </a:tc>
              </a:tr>
              <a:tr h="666750">
                <a:tc>
                  <a:txBody>
                    <a:bodyPr/>
                    <a:lstStyle/>
                    <a:p>
                      <a:r>
                        <a:rPr lang="en-CA" sz="2000" kern="1200" dirty="0" smtClean="0">
                          <a:solidFill>
                            <a:schemeClr val="dk1"/>
                          </a:solidFill>
                          <a:latin typeface="Arial" pitchFamily="34" charset="0"/>
                          <a:ea typeface="Verdana" pitchFamily="34" charset="0"/>
                          <a:cs typeface="Arial" pitchFamily="34" charset="0"/>
                        </a:rPr>
                        <a:t>WHMIS 1988 and 2015 </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bg1"/>
                    </a:solidFill>
                  </a:tcPr>
                </a:tc>
                <a:tc>
                  <a:txBody>
                    <a:bodyPr/>
                    <a:lstStyle/>
                    <a:p>
                      <a:r>
                        <a:rPr lang="en-CA" sz="2000" kern="1200" dirty="0" smtClean="0">
                          <a:solidFill>
                            <a:schemeClr val="dk1"/>
                          </a:solidFill>
                          <a:latin typeface="Arial" pitchFamily="34" charset="0"/>
                          <a:ea typeface="Verdana" pitchFamily="34" charset="0"/>
                          <a:cs typeface="Arial" pitchFamily="34" charset="0"/>
                        </a:rPr>
                        <a:t>Educate and train on both systems</a:t>
                      </a:r>
                      <a:endParaRPr lang="en-CA" sz="2000" dirty="0">
                        <a:latin typeface="Arial" pitchFamily="34" charset="0"/>
                        <a:ea typeface="Verdana" pitchFamily="34" charset="0"/>
                        <a:cs typeface="Arial" pitchFamily="34" charset="0"/>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B w="12700" cap="flat" cmpd="sng" algn="ctr">
                      <a:solidFill>
                        <a:schemeClr val="accent1">
                          <a:lumMod val="50000"/>
                        </a:schemeClr>
                      </a:solidFill>
                      <a:prstDash val="solid"/>
                      <a:round/>
                      <a:headEnd type="none" w="med" len="med"/>
                      <a:tailEnd type="none" w="med" len="med"/>
                    </a:lnB>
                    <a:solidFill>
                      <a:schemeClr val="bg1"/>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57200" y="314325"/>
            <a:ext cx="8686800" cy="646331"/>
          </a:xfrm>
          <a:prstGeom prst="rect">
            <a:avLst/>
          </a:prstGeom>
          <a:noFill/>
          <a:ln w="9525">
            <a:noFill/>
            <a:miter lim="800000"/>
            <a:headEnd/>
            <a:tailEnd/>
          </a:ln>
        </p:spPr>
        <p:txBody>
          <a:bodyPr wrap="square">
            <a:spAutoFit/>
          </a:bodyPr>
          <a:lstStyle/>
          <a:p>
            <a:pPr eaLnBrk="0" hangingPunct="0"/>
            <a:r>
              <a:rPr lang="en-US" sz="3600" dirty="0">
                <a:latin typeface="Arial" pitchFamily="34" charset="0"/>
                <a:cs typeface="Arial" pitchFamily="34" charset="0"/>
              </a:rPr>
              <a:t>Three </a:t>
            </a:r>
            <a:r>
              <a:rPr lang="en-US" sz="3600" dirty="0" smtClean="0">
                <a:latin typeface="Arial" pitchFamily="34" charset="0"/>
                <a:cs typeface="Arial" pitchFamily="34" charset="0"/>
              </a:rPr>
              <a:t>key elements</a:t>
            </a:r>
            <a:endParaRPr lang="en-US" sz="3600" dirty="0">
              <a:latin typeface="Arial" pitchFamily="34" charset="0"/>
              <a:cs typeface="Arial" pitchFamily="34" charset="0"/>
            </a:endParaRPr>
          </a:p>
        </p:txBody>
      </p:sp>
      <p:sp>
        <p:nvSpPr>
          <p:cNvPr id="13315" name="Text Box 7"/>
          <p:cNvSpPr txBox="1">
            <a:spLocks noChangeArrowheads="1"/>
          </p:cNvSpPr>
          <p:nvPr/>
        </p:nvSpPr>
        <p:spPr bwMode="auto">
          <a:xfrm>
            <a:off x="762000" y="1295400"/>
            <a:ext cx="7110413" cy="4006850"/>
          </a:xfrm>
          <a:prstGeom prst="rect">
            <a:avLst/>
          </a:prstGeom>
          <a:noFill/>
          <a:ln w="9525" algn="ctr">
            <a:noFill/>
            <a:miter lim="800000"/>
            <a:headEnd/>
            <a:tailEnd/>
          </a:ln>
        </p:spPr>
        <p:txBody>
          <a:bodyPr wrap="square">
            <a:spAutoFit/>
          </a:bodyPr>
          <a:lstStyle/>
          <a:p>
            <a:pPr marL="344488" indent="-344488">
              <a:spcAft>
                <a:spcPct val="30000"/>
              </a:spcAft>
              <a:buClr>
                <a:srgbClr val="ED8B00"/>
              </a:buClr>
              <a:buFontTx/>
              <a:buChar char="•"/>
            </a:pPr>
            <a:r>
              <a:rPr lang="en-US" sz="2400" b="0" dirty="0">
                <a:solidFill>
                  <a:srgbClr val="ED8B00"/>
                </a:solidFill>
                <a:latin typeface="Arial" pitchFamily="34" charset="0"/>
                <a:cs typeface="Arial" pitchFamily="34" charset="0"/>
              </a:rPr>
              <a:t>Label –</a:t>
            </a:r>
            <a:r>
              <a:rPr lang="en-US" sz="2400" b="0" dirty="0">
                <a:solidFill>
                  <a:srgbClr val="EB660B"/>
                </a:solidFill>
                <a:latin typeface="Arial" pitchFamily="34" charset="0"/>
                <a:cs typeface="Arial" pitchFamily="34" charset="0"/>
              </a:rPr>
              <a:t> </a:t>
            </a:r>
            <a:r>
              <a:rPr lang="en-US" sz="2400" b="0" dirty="0">
                <a:latin typeface="Arial" pitchFamily="34" charset="0"/>
                <a:cs typeface="Arial" pitchFamily="34" charset="0"/>
              </a:rPr>
              <a:t>placed on containers to inform workers of the dangers of the products and basic safety procedures.</a:t>
            </a:r>
          </a:p>
          <a:p>
            <a:pPr marL="344488" indent="-344488">
              <a:spcAft>
                <a:spcPct val="30000"/>
              </a:spcAft>
              <a:buClr>
                <a:srgbClr val="ED8B00"/>
              </a:buClr>
              <a:buFontTx/>
              <a:buChar char="•"/>
            </a:pPr>
            <a:r>
              <a:rPr lang="en-US" sz="2400" b="0" dirty="0" smtClean="0">
                <a:solidFill>
                  <a:srgbClr val="ED8B00"/>
                </a:solidFill>
                <a:latin typeface="Arial" pitchFamily="34" charset="0"/>
                <a:cs typeface="Arial" pitchFamily="34" charset="0"/>
              </a:rPr>
              <a:t>Safety </a:t>
            </a:r>
            <a:r>
              <a:rPr lang="en-US" sz="2400" b="0" dirty="0">
                <a:solidFill>
                  <a:srgbClr val="ED8B00"/>
                </a:solidFill>
                <a:latin typeface="Arial" pitchFamily="34" charset="0"/>
                <a:cs typeface="Arial" pitchFamily="34" charset="0"/>
              </a:rPr>
              <a:t>Data Sheet </a:t>
            </a:r>
            <a:r>
              <a:rPr lang="en-US" sz="2400" b="0" dirty="0" smtClean="0">
                <a:solidFill>
                  <a:srgbClr val="ED8B00"/>
                </a:solidFill>
                <a:latin typeface="Arial" pitchFamily="34" charset="0"/>
                <a:cs typeface="Arial" pitchFamily="34" charset="0"/>
              </a:rPr>
              <a:t>(SDS</a:t>
            </a:r>
            <a:r>
              <a:rPr lang="en-US" sz="2400" b="0" dirty="0">
                <a:solidFill>
                  <a:srgbClr val="ED8B00"/>
                </a:solidFill>
                <a:latin typeface="Arial" pitchFamily="34" charset="0"/>
                <a:cs typeface="Arial" pitchFamily="34" charset="0"/>
              </a:rPr>
              <a:t>) –</a:t>
            </a:r>
            <a:r>
              <a:rPr lang="en-US" sz="2400" b="0" dirty="0">
                <a:solidFill>
                  <a:srgbClr val="EB660B"/>
                </a:solidFill>
                <a:latin typeface="Arial" pitchFamily="34" charset="0"/>
                <a:cs typeface="Arial" pitchFamily="34" charset="0"/>
              </a:rPr>
              <a:t> </a:t>
            </a:r>
            <a:r>
              <a:rPr lang="en-US" sz="2400" b="0" dirty="0">
                <a:latin typeface="Arial" pitchFamily="34" charset="0"/>
                <a:cs typeface="Arial" pitchFamily="34" charset="0"/>
              </a:rPr>
              <a:t>bulletins that provide detailed hazard and precautionary information on the products.</a:t>
            </a:r>
          </a:p>
          <a:p>
            <a:pPr marL="344488" indent="-344488">
              <a:spcAft>
                <a:spcPct val="30000"/>
              </a:spcAft>
              <a:buClr>
                <a:srgbClr val="ED8B00"/>
              </a:buClr>
              <a:buFontTx/>
              <a:buChar char="•"/>
            </a:pPr>
            <a:r>
              <a:rPr lang="en-US" sz="2400" b="0" dirty="0">
                <a:solidFill>
                  <a:srgbClr val="ED8B00"/>
                </a:solidFill>
                <a:latin typeface="Arial" pitchFamily="34" charset="0"/>
                <a:cs typeface="Arial" pitchFamily="34" charset="0"/>
              </a:rPr>
              <a:t>Worker Education Program – </a:t>
            </a:r>
            <a:r>
              <a:rPr lang="en-US" sz="2400" b="0" dirty="0">
                <a:latin typeface="Arial" pitchFamily="34" charset="0"/>
                <a:cs typeface="Arial" pitchFamily="34" charset="0"/>
              </a:rPr>
              <a:t>provides instruction on hazards, how to work safely with the chemicals, spill cleanup and emergency procedures.  Must be specific to the workplace.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1266" cy="1025525"/>
          </a:xfrm>
        </p:spPr>
        <p:txBody>
          <a:bodyPr/>
          <a:lstStyle/>
          <a:p>
            <a:r>
              <a:rPr lang="en-CA" sz="3600" dirty="0" smtClean="0">
                <a:latin typeface="Arial" pitchFamily="34" charset="0"/>
                <a:cs typeface="Arial" pitchFamily="34" charset="0"/>
              </a:rPr>
              <a:t>WorkSafeBC - WHMIS </a:t>
            </a:r>
            <a:endParaRPr lang="en-CA" sz="3600" dirty="0">
              <a:latin typeface="Arial" pitchFamily="34" charset="0"/>
              <a:cs typeface="Arial" pitchFamily="34" charset="0"/>
            </a:endParaRPr>
          </a:p>
        </p:txBody>
      </p:sp>
      <p:sp>
        <p:nvSpPr>
          <p:cNvPr id="5" name="TextBox 4"/>
          <p:cNvSpPr txBox="1"/>
          <p:nvPr/>
        </p:nvSpPr>
        <p:spPr>
          <a:xfrm>
            <a:off x="457200" y="1143000"/>
            <a:ext cx="4495800" cy="5132174"/>
          </a:xfrm>
          <a:prstGeom prst="rect">
            <a:avLst/>
          </a:prstGeom>
          <a:noFill/>
        </p:spPr>
        <p:txBody>
          <a:bodyPr wrap="square" rtlCol="0">
            <a:spAutoFit/>
          </a:bodyPr>
          <a:lstStyle/>
          <a:p>
            <a:pPr>
              <a:spcAft>
                <a:spcPts val="300"/>
              </a:spcAft>
            </a:pPr>
            <a:r>
              <a:rPr lang="en-CA" sz="1600" dirty="0" smtClean="0">
                <a:latin typeface="Arial" pitchFamily="34" charset="0"/>
                <a:ea typeface="Verdana" pitchFamily="34" charset="0"/>
                <a:cs typeface="Arial" pitchFamily="34" charset="0"/>
              </a:rPr>
              <a:t>Three publications will be modified to correspond to WHMIS 2015, which could include information from CCOHS :</a:t>
            </a:r>
          </a:p>
          <a:p>
            <a:pPr marL="457200" lvl="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at Work</a:t>
            </a:r>
            <a:r>
              <a:rPr lang="en-CA" sz="1600" dirty="0" smtClean="0">
                <a:latin typeface="Arial" pitchFamily="34" charset="0"/>
                <a:ea typeface="Verdana" pitchFamily="34" charset="0"/>
                <a:cs typeface="Arial" pitchFamily="34" charset="0"/>
              </a:rPr>
              <a:t>  </a:t>
            </a:r>
          </a:p>
          <a:p>
            <a:pPr marL="457200" lvl="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the Basics</a:t>
            </a:r>
            <a:r>
              <a:rPr lang="en-CA" sz="1600" dirty="0" smtClean="0">
                <a:latin typeface="Arial" pitchFamily="34" charset="0"/>
                <a:ea typeface="Verdana" pitchFamily="34" charset="0"/>
                <a:cs typeface="Arial" pitchFamily="34" charset="0"/>
              </a:rPr>
              <a:t>           </a:t>
            </a:r>
          </a:p>
          <a:p>
            <a:pPr marL="457200" lvl="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Instructor’s Manual </a:t>
            </a:r>
            <a:endParaRPr lang="en-CA" sz="1600" dirty="0" smtClean="0">
              <a:latin typeface="Arial" pitchFamily="34" charset="0"/>
              <a:ea typeface="Verdana" pitchFamily="34" charset="0"/>
              <a:cs typeface="Arial" pitchFamily="34" charset="0"/>
            </a:endParaRPr>
          </a:p>
          <a:p>
            <a:pPr marL="457200" lvl="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Participant Workbook</a:t>
            </a:r>
            <a:endParaRPr lang="en-CA" sz="1600" dirty="0" smtClean="0">
              <a:latin typeface="Arial" pitchFamily="34" charset="0"/>
              <a:ea typeface="Verdana" pitchFamily="34" charset="0"/>
              <a:cs typeface="Arial" pitchFamily="34" charset="0"/>
            </a:endParaRPr>
          </a:p>
          <a:p>
            <a:endParaRPr lang="en-CA" sz="1600" dirty="0" smtClean="0">
              <a:latin typeface="Arial" pitchFamily="34" charset="0"/>
              <a:ea typeface="Verdana" pitchFamily="34" charset="0"/>
              <a:cs typeface="Arial" pitchFamily="34" charset="0"/>
            </a:endParaRPr>
          </a:p>
          <a:p>
            <a:pPr>
              <a:spcAft>
                <a:spcPts val="300"/>
              </a:spcAft>
            </a:pPr>
            <a:r>
              <a:rPr lang="en-CA" sz="1600" dirty="0" smtClean="0">
                <a:latin typeface="Arial" pitchFamily="34" charset="0"/>
                <a:ea typeface="Verdana" pitchFamily="34" charset="0"/>
                <a:cs typeface="Arial" pitchFamily="34" charset="0"/>
              </a:rPr>
              <a:t>We will not be revising (or reprinting):</a:t>
            </a:r>
          </a:p>
          <a:p>
            <a:pPr marL="45720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Core Manual</a:t>
            </a:r>
          </a:p>
          <a:p>
            <a:pPr marL="45720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WHMIS Supplier’s Guide</a:t>
            </a:r>
          </a:p>
          <a:p>
            <a:pPr marL="45720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Two old WHMIS </a:t>
            </a:r>
            <a:r>
              <a:rPr lang="en-CA" sz="1600" dirty="0" smtClean="0">
                <a:latin typeface="Arial" pitchFamily="34" charset="0"/>
                <a:ea typeface="Verdana" pitchFamily="34" charset="0"/>
                <a:cs typeface="Arial" pitchFamily="34" charset="0"/>
              </a:rPr>
              <a:t>videos</a:t>
            </a:r>
          </a:p>
          <a:p>
            <a:r>
              <a:rPr lang="en-CA" sz="1600" dirty="0" smtClean="0">
                <a:latin typeface="Arial" pitchFamily="34" charset="0"/>
                <a:ea typeface="Verdana" pitchFamily="34" charset="0"/>
                <a:cs typeface="Arial" pitchFamily="34" charset="0"/>
              </a:rPr>
              <a:t> </a:t>
            </a:r>
          </a:p>
          <a:p>
            <a:pPr>
              <a:spcAft>
                <a:spcPts val="300"/>
              </a:spcAft>
            </a:pPr>
            <a:r>
              <a:rPr lang="en-CA" sz="1600" dirty="0" smtClean="0">
                <a:latin typeface="Arial" pitchFamily="34" charset="0"/>
                <a:ea typeface="Verdana" pitchFamily="34" charset="0"/>
                <a:cs typeface="Arial" pitchFamily="34" charset="0"/>
              </a:rPr>
              <a:t>We will be creating two new videos for WHMIS 2015:</a:t>
            </a:r>
          </a:p>
          <a:p>
            <a:pPr marL="45720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A WHMIS “coming soon trailer”</a:t>
            </a:r>
          </a:p>
          <a:p>
            <a:pPr marL="457200" indent="-228600">
              <a:buClr>
                <a:srgbClr val="ED8B00"/>
              </a:buClr>
              <a:buSzPct val="120000"/>
              <a:buFont typeface="Arial" pitchFamily="34" charset="0"/>
              <a:buChar char="•"/>
            </a:pPr>
            <a:r>
              <a:rPr lang="en-CA" sz="1600" i="1" dirty="0" smtClean="0">
                <a:latin typeface="Arial" pitchFamily="34" charset="0"/>
                <a:ea typeface="Verdana" pitchFamily="34" charset="0"/>
                <a:cs typeface="Arial" pitchFamily="34" charset="0"/>
              </a:rPr>
              <a:t>A WHMIS </a:t>
            </a:r>
            <a:r>
              <a:rPr lang="en-CA" sz="1600" dirty="0" smtClean="0">
                <a:latin typeface="Arial" pitchFamily="34" charset="0"/>
                <a:ea typeface="Verdana" pitchFamily="34" charset="0"/>
                <a:cs typeface="Arial" pitchFamily="34" charset="0"/>
              </a:rPr>
              <a:t>training-style video (not likely to be ready until the fall)</a:t>
            </a:r>
          </a:p>
          <a:p>
            <a:pPr marL="228600" indent="-228600">
              <a:buClr>
                <a:srgbClr val="ED8B00"/>
              </a:buClr>
              <a:buSzPct val="120000"/>
            </a:pPr>
            <a:endParaRPr lang="en-CA" sz="1600" dirty="0" smtClean="0">
              <a:latin typeface="Arial" pitchFamily="34" charset="0"/>
              <a:ea typeface="Verdana" pitchFamily="34" charset="0"/>
              <a:cs typeface="Arial" pitchFamily="34" charset="0"/>
            </a:endParaRPr>
          </a:p>
          <a:p>
            <a:pPr marL="228600" indent="-228600">
              <a:buClr>
                <a:srgbClr val="ED8B00"/>
              </a:buClr>
              <a:buSzPct val="120000"/>
            </a:pPr>
            <a:r>
              <a:rPr lang="en-CA" sz="1600" dirty="0" smtClean="0">
                <a:latin typeface="Arial" pitchFamily="34" charset="0"/>
                <a:ea typeface="Verdana" pitchFamily="34" charset="0"/>
                <a:cs typeface="Arial" pitchFamily="34" charset="0"/>
              </a:rPr>
              <a:t>New WorkSafeBC page layout.</a:t>
            </a:r>
            <a:endParaRPr lang="en-CA" sz="1600" dirty="0">
              <a:latin typeface="Arial" pitchFamily="34" charset="0"/>
              <a:ea typeface="Verdana" pitchFamily="34" charset="0"/>
              <a:cs typeface="Arial" pitchFamily="34" charset="0"/>
            </a:endParaRPr>
          </a:p>
        </p:txBody>
      </p:sp>
      <p:pic>
        <p:nvPicPr>
          <p:cNvPr id="43010" name="Picture 2"/>
          <p:cNvPicPr>
            <a:picLocks noChangeAspect="1" noChangeArrowheads="1"/>
          </p:cNvPicPr>
          <p:nvPr/>
        </p:nvPicPr>
        <p:blipFill>
          <a:blip r:embed="rId4" cstate="print"/>
          <a:srcRect/>
          <a:stretch>
            <a:fillRect/>
          </a:stretch>
        </p:blipFill>
        <p:spPr bwMode="auto">
          <a:xfrm>
            <a:off x="5057885" y="1120244"/>
            <a:ext cx="3642496" cy="471924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1000" y="315913"/>
            <a:ext cx="8763000" cy="741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latin typeface="Arial" pitchFamily="34" charset="0"/>
                <a:cs typeface="Arial" pitchFamily="34" charset="0"/>
              </a:rPr>
              <a:t>The system is working when …</a:t>
            </a:r>
          </a:p>
        </p:txBody>
      </p:sp>
      <p:sp>
        <p:nvSpPr>
          <p:cNvPr id="24579" name="Text Box 5"/>
          <p:cNvSpPr txBox="1">
            <a:spLocks noChangeArrowheads="1"/>
          </p:cNvSpPr>
          <p:nvPr/>
        </p:nvSpPr>
        <p:spPr bwMode="auto">
          <a:xfrm>
            <a:off x="609600" y="2667000"/>
            <a:ext cx="8001000" cy="366713"/>
          </a:xfrm>
          <a:prstGeom prst="rect">
            <a:avLst/>
          </a:prstGeom>
          <a:noFill/>
          <a:ln w="9525">
            <a:noFill/>
            <a:miter lim="800000"/>
            <a:headEnd/>
            <a:tailEnd/>
          </a:ln>
        </p:spPr>
        <p:txBody>
          <a:bodyPr>
            <a:spAutoFit/>
          </a:bodyPr>
          <a:lstStyle/>
          <a:p>
            <a:pPr>
              <a:spcBef>
                <a:spcPct val="50000"/>
              </a:spcBef>
            </a:pPr>
            <a:endParaRPr lang="en-US">
              <a:latin typeface="Arial" pitchFamily="34" charset="0"/>
              <a:cs typeface="Arial" pitchFamily="34" charset="0"/>
            </a:endParaRPr>
          </a:p>
        </p:txBody>
      </p:sp>
      <p:sp>
        <p:nvSpPr>
          <p:cNvPr id="7" name="TextBox 6"/>
          <p:cNvSpPr txBox="1"/>
          <p:nvPr/>
        </p:nvSpPr>
        <p:spPr>
          <a:xfrm>
            <a:off x="609600" y="1295400"/>
            <a:ext cx="7494587" cy="3293209"/>
          </a:xfrm>
          <a:prstGeom prst="rect">
            <a:avLst/>
          </a:prstGeom>
          <a:noFill/>
        </p:spPr>
        <p:txBody>
          <a:bodyPr>
            <a:spAutoFit/>
          </a:bodyPr>
          <a:lstStyle/>
          <a:p>
            <a:pPr>
              <a:spcAft>
                <a:spcPts val="1200"/>
              </a:spcAft>
              <a:defRPr/>
            </a:pPr>
            <a:r>
              <a:rPr lang="en-US" sz="2400" b="0" dirty="0">
                <a:latin typeface="Arial" pitchFamily="34" charset="0"/>
                <a:cs typeface="Arial" pitchFamily="34" charset="0"/>
              </a:rPr>
              <a:t>Workers can answer the following questions when using </a:t>
            </a:r>
            <a:r>
              <a:rPr lang="en-US" sz="2400" b="0" dirty="0" smtClean="0">
                <a:latin typeface="Arial" pitchFamily="34" charset="0"/>
                <a:cs typeface="Arial" pitchFamily="34" charset="0"/>
              </a:rPr>
              <a:t>hazardous products</a:t>
            </a:r>
            <a:r>
              <a:rPr lang="en-US" sz="2400" b="0" dirty="0">
                <a:latin typeface="Arial" pitchFamily="34" charset="0"/>
                <a:cs typeface="Arial" pitchFamily="34" charset="0"/>
              </a:rPr>
              <a:t>:</a:t>
            </a:r>
          </a:p>
          <a:p>
            <a:pPr marL="685800" indent="-457200">
              <a:spcAft>
                <a:spcPts val="1200"/>
              </a:spcAft>
              <a:buClr>
                <a:srgbClr val="ED8B00"/>
              </a:buClr>
              <a:buFont typeface="+mj-lt"/>
              <a:buAutoNum type="arabicPeriod"/>
              <a:defRPr/>
            </a:pPr>
            <a:r>
              <a:rPr lang="en-US" sz="2400" b="0" dirty="0">
                <a:latin typeface="Arial" pitchFamily="34" charset="0"/>
                <a:cs typeface="Arial" pitchFamily="34" charset="0"/>
              </a:rPr>
              <a:t>What are the hazards associated with the product?</a:t>
            </a:r>
          </a:p>
          <a:p>
            <a:pPr marL="685800" indent="-457200">
              <a:spcAft>
                <a:spcPts val="1200"/>
              </a:spcAft>
              <a:buClr>
                <a:srgbClr val="ED8B00"/>
              </a:buClr>
              <a:buFont typeface="+mj-lt"/>
              <a:buAutoNum type="arabicPeriod"/>
              <a:defRPr/>
            </a:pPr>
            <a:r>
              <a:rPr lang="en-US" sz="2400" b="0" dirty="0">
                <a:latin typeface="Arial" pitchFamily="34" charset="0"/>
                <a:cs typeface="Arial" pitchFamily="34" charset="0"/>
              </a:rPr>
              <a:t>How do I protect myself from these hazards?</a:t>
            </a:r>
          </a:p>
          <a:p>
            <a:pPr marL="685800" indent="-457200">
              <a:spcAft>
                <a:spcPts val="1200"/>
              </a:spcAft>
              <a:buClr>
                <a:srgbClr val="ED8B00"/>
              </a:buClr>
              <a:buFont typeface="+mj-lt"/>
              <a:buAutoNum type="arabicPeriod"/>
              <a:defRPr/>
            </a:pPr>
            <a:r>
              <a:rPr lang="en-US" sz="2400" b="0" dirty="0">
                <a:latin typeface="Arial" pitchFamily="34" charset="0"/>
                <a:cs typeface="Arial" pitchFamily="34" charset="0"/>
              </a:rPr>
              <a:t>What do I do in case of an emergency?</a:t>
            </a:r>
          </a:p>
          <a:p>
            <a:pPr marL="685800" indent="-457200">
              <a:spcAft>
                <a:spcPts val="1200"/>
              </a:spcAft>
              <a:buClr>
                <a:srgbClr val="ED8B00"/>
              </a:buClr>
              <a:buFont typeface="+mj-lt"/>
              <a:buAutoNum type="arabicPeriod"/>
              <a:defRPr/>
            </a:pPr>
            <a:r>
              <a:rPr lang="en-US" sz="2400" b="0" dirty="0">
                <a:latin typeface="Arial" pitchFamily="34" charset="0"/>
                <a:cs typeface="Arial" pitchFamily="34" charset="0"/>
              </a:rPr>
              <a:t>Where can I obtain more information?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33400" y="381000"/>
            <a:ext cx="3276600" cy="646331"/>
          </a:xfrm>
          <a:prstGeom prst="rect">
            <a:avLst/>
          </a:prstGeom>
          <a:noFill/>
          <a:ln w="9525">
            <a:noFill/>
            <a:miter lim="800000"/>
            <a:headEnd/>
            <a:tailEnd/>
          </a:ln>
        </p:spPr>
        <p:txBody>
          <a:bodyPr wrap="square">
            <a:spAutoFit/>
          </a:bodyPr>
          <a:lstStyle/>
          <a:p>
            <a:pPr eaLnBrk="0" hangingPunct="0"/>
            <a:r>
              <a:rPr lang="en-US" sz="3600" dirty="0">
                <a:solidFill>
                  <a:srgbClr val="EB660B"/>
                </a:solidFill>
                <a:latin typeface="Arial" pitchFamily="34" charset="0"/>
                <a:cs typeface="Arial" pitchFamily="34" charset="0"/>
              </a:rPr>
              <a:t>Questions?</a:t>
            </a:r>
          </a:p>
        </p:txBody>
      </p:sp>
      <p:pic>
        <p:nvPicPr>
          <p:cNvPr id="30723" name="Picture 5" descr="http://lansce.lanl.gov/training/FST2004/images04/chemicals1.gif"/>
          <p:cNvPicPr>
            <a:picLocks noChangeAspect="1" noChangeArrowheads="1"/>
          </p:cNvPicPr>
          <p:nvPr/>
        </p:nvPicPr>
        <p:blipFill>
          <a:blip r:embed="rId3" cstate="print"/>
          <a:srcRect/>
          <a:stretch>
            <a:fillRect/>
          </a:stretch>
        </p:blipFill>
        <p:spPr bwMode="auto">
          <a:xfrm>
            <a:off x="1828800" y="1828800"/>
            <a:ext cx="5124450" cy="298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934200" cy="1173162"/>
          </a:xfrm>
        </p:spPr>
        <p:txBody>
          <a:bodyPr>
            <a:normAutofit/>
          </a:bodyPr>
          <a:lstStyle/>
          <a:p>
            <a:r>
              <a:rPr lang="en-US" sz="3600" dirty="0" smtClean="0">
                <a:latin typeface="Arial" pitchFamily="34" charset="0"/>
                <a:cs typeface="Arial" pitchFamily="34" charset="0"/>
              </a:rPr>
              <a:t>What is GHS?</a:t>
            </a:r>
            <a:endParaRPr lang="en-CA" sz="3600" dirty="0">
              <a:latin typeface="Arial" pitchFamily="34" charset="0"/>
              <a:cs typeface="Arial" pitchFamily="34" charset="0"/>
            </a:endParaRPr>
          </a:p>
        </p:txBody>
      </p:sp>
      <p:sp>
        <p:nvSpPr>
          <p:cNvPr id="4" name="TextBox 3"/>
          <p:cNvSpPr txBox="1"/>
          <p:nvPr/>
        </p:nvSpPr>
        <p:spPr>
          <a:xfrm>
            <a:off x="457200" y="1371600"/>
            <a:ext cx="5943600" cy="1631216"/>
          </a:xfrm>
          <a:prstGeom prst="rect">
            <a:avLst/>
          </a:prstGeom>
          <a:noFill/>
        </p:spPr>
        <p:txBody>
          <a:bodyPr wrap="square" rtlCol="0">
            <a:spAutoFit/>
          </a:bodyPr>
          <a:lstStyle/>
          <a:p>
            <a:pPr>
              <a:spcAft>
                <a:spcPts val="1200"/>
              </a:spcAft>
            </a:pPr>
            <a:r>
              <a:rPr lang="en-CA" sz="2000" dirty="0" smtClean="0">
                <a:latin typeface="Arial" pitchFamily="34" charset="0"/>
                <a:ea typeface="Verdana" pitchFamily="34" charset="0"/>
                <a:cs typeface="Arial" pitchFamily="34" charset="0"/>
              </a:rPr>
              <a:t>The Globally Harmonized System (GHS) is a worldwide system developed with the goal of standardizing the classification, labeling, and safety data sheet information for hazardous products.</a:t>
            </a:r>
          </a:p>
        </p:txBody>
      </p:sp>
      <p:pic>
        <p:nvPicPr>
          <p:cNvPr id="5" name="Picture 4" descr="health_hazard.gif"/>
          <p:cNvPicPr>
            <a:picLocks noChangeAspect="1"/>
          </p:cNvPicPr>
          <p:nvPr/>
        </p:nvPicPr>
        <p:blipFill>
          <a:blip r:embed="rId4" cstate="print"/>
          <a:stretch>
            <a:fillRect/>
          </a:stretch>
        </p:blipFill>
        <p:spPr>
          <a:xfrm>
            <a:off x="6172200" y="1828800"/>
            <a:ext cx="2286000" cy="2286000"/>
          </a:xfrm>
          <a:prstGeom prst="rect">
            <a:avLst/>
          </a:prstGeom>
        </p:spPr>
      </p:pic>
      <p:sp>
        <p:nvSpPr>
          <p:cNvPr id="6" name="TextBox 5"/>
          <p:cNvSpPr txBox="1"/>
          <p:nvPr/>
        </p:nvSpPr>
        <p:spPr>
          <a:xfrm>
            <a:off x="457200" y="3352800"/>
            <a:ext cx="5715000" cy="1631216"/>
          </a:xfrm>
          <a:prstGeom prst="rect">
            <a:avLst/>
          </a:prstGeom>
          <a:noFill/>
        </p:spPr>
        <p:txBody>
          <a:bodyPr wrap="square" rtlCol="0">
            <a:spAutoFit/>
          </a:bodyPr>
          <a:lstStyle/>
          <a:p>
            <a:pPr>
              <a:spcAft>
                <a:spcPts val="600"/>
              </a:spcAft>
            </a:pPr>
            <a:r>
              <a:rPr lang="en-CA" sz="2000" dirty="0" smtClean="0">
                <a:latin typeface="Arial" pitchFamily="34" charset="0"/>
                <a:ea typeface="Verdana" pitchFamily="34" charset="0"/>
                <a:cs typeface="Arial" pitchFamily="34" charset="0"/>
              </a:rPr>
              <a:t>Changes have been made to WHMIS to align with GHS, and this session is to inform you of what has changed, what remains the same, and the differences to GHS adopted in Canada for WHMIS 2015.</a:t>
            </a:r>
            <a:endParaRPr lang="en-CA" sz="2000" dirty="0">
              <a:latin typeface="Arial" pitchFamily="34" charset="0"/>
              <a:ea typeface="Verdana"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4572000" y="3124200"/>
            <a:ext cx="4383028" cy="32004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duotone>
              <a:schemeClr val="accent6">
                <a:shade val="45000"/>
                <a:satMod val="135000"/>
              </a:schemeClr>
              <a:prstClr val="white"/>
            </a:duotone>
          </a:blip>
          <a:srcRect/>
          <a:stretch>
            <a:fillRect/>
          </a:stretch>
        </p:blipFill>
        <p:spPr bwMode="auto">
          <a:xfrm>
            <a:off x="427037" y="3124200"/>
            <a:ext cx="4144963" cy="2017713"/>
          </a:xfrm>
          <a:prstGeom prst="rect">
            <a:avLst/>
          </a:prstGeom>
          <a:noFill/>
          <a:ln w="9525">
            <a:noFill/>
            <a:miter lim="800000"/>
            <a:headEnd/>
            <a:tailEnd/>
          </a:ln>
          <a:effectLst/>
        </p:spPr>
      </p:pic>
      <p:sp>
        <p:nvSpPr>
          <p:cNvPr id="2" name="Title 1"/>
          <p:cNvSpPr>
            <a:spLocks noGrp="1"/>
          </p:cNvSpPr>
          <p:nvPr>
            <p:ph type="title"/>
          </p:nvPr>
        </p:nvSpPr>
        <p:spPr>
          <a:xfrm>
            <a:off x="457200" y="533400"/>
            <a:ext cx="8290584" cy="1025525"/>
          </a:xfrm>
        </p:spPr>
        <p:txBody>
          <a:bodyPr/>
          <a:lstStyle/>
          <a:p>
            <a:r>
              <a:rPr lang="en-CA" sz="3600" dirty="0" smtClean="0">
                <a:latin typeface="Arial" pitchFamily="34" charset="0"/>
                <a:cs typeface="Arial" pitchFamily="34" charset="0"/>
              </a:rPr>
              <a:t>Hazard groups</a:t>
            </a:r>
            <a:endParaRPr lang="en-CA" sz="3600" dirty="0">
              <a:latin typeface="Arial" pitchFamily="34" charset="0"/>
              <a:cs typeface="Arial" pitchFamily="34" charset="0"/>
            </a:endParaRPr>
          </a:p>
        </p:txBody>
      </p:sp>
      <p:sp>
        <p:nvSpPr>
          <p:cNvPr id="3" name="TextBox 2"/>
          <p:cNvSpPr txBox="1"/>
          <p:nvPr/>
        </p:nvSpPr>
        <p:spPr>
          <a:xfrm>
            <a:off x="457200" y="1371600"/>
            <a:ext cx="8229600" cy="1708160"/>
          </a:xfrm>
          <a:prstGeom prst="rect">
            <a:avLst/>
          </a:prstGeom>
          <a:noFill/>
        </p:spPr>
        <p:txBody>
          <a:bodyPr wrap="square" rtlCol="0">
            <a:spAutoFit/>
          </a:bodyPr>
          <a:lstStyle/>
          <a:p>
            <a:pPr>
              <a:spcAft>
                <a:spcPts val="600"/>
              </a:spcAft>
            </a:pPr>
            <a:r>
              <a:rPr lang="en-US" sz="2000" dirty="0" smtClean="0">
                <a:latin typeface="Arial" pitchFamily="34" charset="0"/>
                <a:ea typeface="Verdana" pitchFamily="34" charset="0"/>
                <a:cs typeface="Arial" pitchFamily="34" charset="0"/>
              </a:rPr>
              <a:t>WHMIS 2015 applies to two major groups of hazards from the three identified in GHS: physical, and health. WHMIS 2015 has not adopted the </a:t>
            </a:r>
            <a:r>
              <a:rPr lang="en-US" sz="2000" dirty="0" smtClean="0">
                <a:solidFill>
                  <a:srgbClr val="ED8B00"/>
                </a:solidFill>
                <a:latin typeface="Arial" pitchFamily="34" charset="0"/>
                <a:ea typeface="Verdana" pitchFamily="34" charset="0"/>
                <a:cs typeface="Arial" pitchFamily="34" charset="0"/>
              </a:rPr>
              <a:t>environmental hazard group</a:t>
            </a:r>
            <a:r>
              <a:rPr lang="en-US" sz="2000" dirty="0" smtClean="0">
                <a:latin typeface="Arial" pitchFamily="34" charset="0"/>
                <a:ea typeface="Verdana" pitchFamily="34" charset="0"/>
                <a:cs typeface="Arial" pitchFamily="34" charset="0"/>
              </a:rPr>
              <a:t>.</a:t>
            </a:r>
          </a:p>
          <a:p>
            <a:pPr>
              <a:spcAft>
                <a:spcPts val="600"/>
              </a:spcAft>
            </a:pPr>
            <a:r>
              <a:rPr lang="en-US" sz="2000" dirty="0" smtClean="0">
                <a:latin typeface="Arial" pitchFamily="34" charset="0"/>
                <a:ea typeface="Verdana" pitchFamily="34" charset="0"/>
                <a:cs typeface="Arial" pitchFamily="34" charset="0"/>
              </a:rPr>
              <a:t>Each group includes hazard classes that have specific hazardous properties.</a:t>
            </a:r>
          </a:p>
        </p:txBody>
      </p:sp>
      <p:sp>
        <p:nvSpPr>
          <p:cNvPr id="5" name="TextBox 4"/>
          <p:cNvSpPr txBox="1"/>
          <p:nvPr/>
        </p:nvSpPr>
        <p:spPr>
          <a:xfrm>
            <a:off x="685800" y="3200400"/>
            <a:ext cx="3505200" cy="1831271"/>
          </a:xfrm>
          <a:prstGeom prst="rect">
            <a:avLst/>
          </a:prstGeom>
          <a:noFill/>
        </p:spPr>
        <p:txBody>
          <a:bodyPr wrap="square" rtlCol="0">
            <a:spAutoFit/>
          </a:bodyPr>
          <a:lstStyle/>
          <a:p>
            <a:pPr>
              <a:spcAft>
                <a:spcPts val="600"/>
              </a:spcAft>
            </a:pPr>
            <a:r>
              <a:rPr lang="en-US" b="1" dirty="0" smtClean="0">
                <a:latin typeface="Arial" pitchFamily="34" charset="0"/>
                <a:ea typeface="Verdana" pitchFamily="34" charset="0"/>
                <a:cs typeface="Arial" pitchFamily="34" charset="0"/>
              </a:rPr>
              <a:t>Physical hazards</a:t>
            </a:r>
          </a:p>
          <a:p>
            <a:pPr>
              <a:spcAft>
                <a:spcPts val="600"/>
              </a:spcAft>
            </a:pPr>
            <a:r>
              <a:rPr lang="en-US" dirty="0" smtClean="0">
                <a:latin typeface="Arial" pitchFamily="34" charset="0"/>
                <a:ea typeface="Verdana" pitchFamily="34" charset="0"/>
                <a:cs typeface="Arial" pitchFamily="34" charset="0"/>
              </a:rPr>
              <a:t>Based on the physical or chemical properties of the product - such as flammability, reactivity, or </a:t>
            </a:r>
            <a:r>
              <a:rPr lang="en-US" dirty="0" err="1" smtClean="0">
                <a:latin typeface="Arial" pitchFamily="34" charset="0"/>
                <a:ea typeface="Verdana" pitchFamily="34" charset="0"/>
                <a:cs typeface="Arial" pitchFamily="34" charset="0"/>
              </a:rPr>
              <a:t>corrosivity</a:t>
            </a:r>
            <a:r>
              <a:rPr lang="en-US" dirty="0" smtClean="0">
                <a:latin typeface="Arial" pitchFamily="34" charset="0"/>
                <a:ea typeface="Verdana" pitchFamily="34" charset="0"/>
                <a:cs typeface="Arial" pitchFamily="34" charset="0"/>
              </a:rPr>
              <a:t> to metals.</a:t>
            </a:r>
          </a:p>
        </p:txBody>
      </p:sp>
      <p:sp>
        <p:nvSpPr>
          <p:cNvPr id="6" name="TextBox 5"/>
          <p:cNvSpPr txBox="1"/>
          <p:nvPr/>
        </p:nvSpPr>
        <p:spPr>
          <a:xfrm>
            <a:off x="4953000" y="3276600"/>
            <a:ext cx="3657600" cy="2662267"/>
          </a:xfrm>
          <a:prstGeom prst="rect">
            <a:avLst/>
          </a:prstGeom>
          <a:noFill/>
        </p:spPr>
        <p:txBody>
          <a:bodyPr wrap="square" rtlCol="0">
            <a:spAutoFit/>
          </a:bodyPr>
          <a:lstStyle/>
          <a:p>
            <a:pPr>
              <a:spcAft>
                <a:spcPts val="600"/>
              </a:spcAft>
            </a:pPr>
            <a:r>
              <a:rPr lang="en-US" b="1" dirty="0" smtClean="0">
                <a:latin typeface="Arial" pitchFamily="34" charset="0"/>
                <a:ea typeface="Verdana" pitchFamily="34" charset="0"/>
                <a:cs typeface="Arial" pitchFamily="34" charset="0"/>
              </a:rPr>
              <a:t>Health hazards</a:t>
            </a:r>
          </a:p>
          <a:p>
            <a:pPr>
              <a:spcAft>
                <a:spcPts val="600"/>
              </a:spcAft>
            </a:pPr>
            <a:r>
              <a:rPr lang="en-US" dirty="0" smtClean="0">
                <a:latin typeface="Arial" pitchFamily="34" charset="0"/>
                <a:ea typeface="Verdana" pitchFamily="34" charset="0"/>
                <a:cs typeface="Arial" pitchFamily="34" charset="0"/>
              </a:rPr>
              <a:t>Based on the ability of the product to cause a health effect - such as eye irritation, respiratory sensitization (may cause allergy or asthma symptoms or breathing difficulties if inhaled), or carcinogenicity (may cause cancer).</a:t>
            </a:r>
          </a:p>
        </p:txBody>
      </p:sp>
      <p:sp>
        <p:nvSpPr>
          <p:cNvPr id="7" name="Rounded Rectangle 6" hidden="1"/>
          <p:cNvSpPr/>
          <p:nvPr/>
        </p:nvSpPr>
        <p:spPr>
          <a:xfrm>
            <a:off x="533400" y="2133600"/>
            <a:ext cx="4038600" cy="1905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90584" cy="1025525"/>
          </a:xfrm>
        </p:spPr>
        <p:txBody>
          <a:bodyPr/>
          <a:lstStyle/>
          <a:p>
            <a:r>
              <a:rPr lang="en-CA" sz="3600" dirty="0" smtClean="0">
                <a:latin typeface="Arial" pitchFamily="34" charset="0"/>
                <a:cs typeface="Arial" pitchFamily="34" charset="0"/>
              </a:rPr>
              <a:t>Hazard classes</a:t>
            </a:r>
            <a:endParaRPr lang="en-CA" sz="3600" dirty="0">
              <a:latin typeface="Arial" pitchFamily="34" charset="0"/>
              <a:cs typeface="Arial" pitchFamily="34" charset="0"/>
            </a:endParaRPr>
          </a:p>
        </p:txBody>
      </p:sp>
      <p:sp>
        <p:nvSpPr>
          <p:cNvPr id="3" name="TextBox 2"/>
          <p:cNvSpPr txBox="1"/>
          <p:nvPr/>
        </p:nvSpPr>
        <p:spPr>
          <a:xfrm>
            <a:off x="457199" y="1371600"/>
            <a:ext cx="8077200" cy="784830"/>
          </a:xfrm>
          <a:prstGeom prst="rect">
            <a:avLst/>
          </a:prstGeom>
          <a:noFill/>
        </p:spPr>
        <p:txBody>
          <a:bodyPr wrap="square" rtlCol="0">
            <a:spAutoFit/>
          </a:bodyPr>
          <a:lstStyle/>
          <a:p>
            <a:pPr>
              <a:spcAft>
                <a:spcPts val="600"/>
              </a:spcAft>
            </a:pPr>
            <a:r>
              <a:rPr lang="en-US" sz="2000" dirty="0" smtClean="0">
                <a:latin typeface="Arial" pitchFamily="34" charset="0"/>
                <a:ea typeface="Verdana" pitchFamily="34" charset="0"/>
                <a:cs typeface="Arial" pitchFamily="34" charset="0"/>
              </a:rPr>
              <a:t>Hazard classes group together products that have similar properties.</a:t>
            </a:r>
          </a:p>
          <a:p>
            <a:pPr>
              <a:spcAft>
                <a:spcPts val="600"/>
              </a:spcAft>
            </a:pPr>
            <a:r>
              <a:rPr lang="en-US" sz="2000" dirty="0" smtClean="0">
                <a:latin typeface="Arial" pitchFamily="34" charset="0"/>
                <a:ea typeface="Verdana" pitchFamily="34" charset="0"/>
                <a:cs typeface="Arial" pitchFamily="34" charset="0"/>
              </a:rPr>
              <a:t>For example: </a:t>
            </a:r>
          </a:p>
        </p:txBody>
      </p:sp>
      <p:graphicFrame>
        <p:nvGraphicFramePr>
          <p:cNvPr id="11" name="Table 10"/>
          <p:cNvGraphicFramePr>
            <a:graphicFrameLocks noGrp="1"/>
          </p:cNvGraphicFramePr>
          <p:nvPr/>
        </p:nvGraphicFramePr>
        <p:xfrm>
          <a:off x="533400" y="2353240"/>
          <a:ext cx="8077202" cy="3879920"/>
        </p:xfrm>
        <a:graphic>
          <a:graphicData uri="http://schemas.openxmlformats.org/drawingml/2006/table">
            <a:tbl>
              <a:tblPr>
                <a:tableStyleId>{BC89EF96-8CEA-46FF-86C4-4CE0E7609802}</a:tableStyleId>
              </a:tblPr>
              <a:tblGrid>
                <a:gridCol w="2286003"/>
                <a:gridCol w="5791199"/>
              </a:tblGrid>
              <a:tr h="93887">
                <a:tc>
                  <a:txBody>
                    <a:bodyPr/>
                    <a:lstStyle/>
                    <a:p>
                      <a:r>
                        <a:rPr lang="en-CA" sz="1600" b="1" dirty="0">
                          <a:solidFill>
                            <a:schemeClr val="bg1"/>
                          </a:solidFill>
                          <a:latin typeface="Arial" pitchFamily="34" charset="0"/>
                          <a:ea typeface="Verdana" pitchFamily="34" charset="0"/>
                          <a:cs typeface="Arial" pitchFamily="34" charset="0"/>
                        </a:rPr>
                        <a:t>Hazard Class</a:t>
                      </a:r>
                    </a:p>
                  </a:txBody>
                  <a:tcPr marL="27790" marR="27790" marT="27790" marB="27790" anchor="ctr">
                    <a:lnL w="12700" cap="flat" cmpd="sng" algn="ctr">
                      <a:solidFill>
                        <a:schemeClr val="accent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c>
                  <a:txBody>
                    <a:bodyPr/>
                    <a:lstStyle/>
                    <a:p>
                      <a:r>
                        <a:rPr lang="en-CA" sz="1600" b="1" dirty="0">
                          <a:solidFill>
                            <a:schemeClr val="bg1"/>
                          </a:solidFill>
                          <a:latin typeface="Arial" pitchFamily="34" charset="0"/>
                          <a:ea typeface="Verdana" pitchFamily="34" charset="0"/>
                          <a:cs typeface="Arial" pitchFamily="34" charset="0"/>
                        </a:rPr>
                        <a:t>General Description</a:t>
                      </a:r>
                    </a:p>
                  </a:txBody>
                  <a:tcPr marL="27790" marR="27790" marT="27790" marB="27790" anchor="ctr">
                    <a:lnL w="12700" cap="flat" cmpd="sng" algn="ctr">
                      <a:solidFill>
                        <a:schemeClr val="bg1"/>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50000"/>
                      </a:schemeClr>
                    </a:solidFill>
                  </a:tcPr>
                </a:tc>
              </a:tr>
              <a:tr h="360006">
                <a:tc>
                  <a:txBody>
                    <a:bodyPr/>
                    <a:lstStyle/>
                    <a:p>
                      <a:r>
                        <a:rPr lang="en-CA" sz="1600" dirty="0">
                          <a:latin typeface="Arial" pitchFamily="34" charset="0"/>
                          <a:ea typeface="Verdana" pitchFamily="34" charset="0"/>
                          <a:cs typeface="Arial" pitchFamily="34" charset="0"/>
                        </a:rPr>
                        <a:t>Flammable gases </a:t>
                      </a:r>
                      <a:br>
                        <a:rPr lang="en-CA" sz="1600" dirty="0">
                          <a:latin typeface="Arial" pitchFamily="34" charset="0"/>
                          <a:ea typeface="Verdana" pitchFamily="34" charset="0"/>
                          <a:cs typeface="Arial" pitchFamily="34" charset="0"/>
                        </a:rPr>
                      </a:br>
                      <a:r>
                        <a:rPr lang="en-CA" sz="1600" dirty="0">
                          <a:latin typeface="Arial" pitchFamily="34" charset="0"/>
                          <a:ea typeface="Verdana" pitchFamily="34" charset="0"/>
                          <a:cs typeface="Arial" pitchFamily="34" charset="0"/>
                        </a:rPr>
                        <a:t>Flammable aerosols </a:t>
                      </a:r>
                      <a:br>
                        <a:rPr lang="en-CA" sz="1600" dirty="0">
                          <a:latin typeface="Arial" pitchFamily="34" charset="0"/>
                          <a:ea typeface="Verdana" pitchFamily="34" charset="0"/>
                          <a:cs typeface="Arial" pitchFamily="34" charset="0"/>
                        </a:rPr>
                      </a:br>
                      <a:r>
                        <a:rPr lang="en-CA" sz="1600" dirty="0">
                          <a:latin typeface="Arial" pitchFamily="34" charset="0"/>
                          <a:ea typeface="Verdana" pitchFamily="34" charset="0"/>
                          <a:cs typeface="Arial" pitchFamily="34" charset="0"/>
                        </a:rPr>
                        <a:t>Flammable liquids </a:t>
                      </a:r>
                      <a:br>
                        <a:rPr lang="en-CA" sz="1600" dirty="0">
                          <a:latin typeface="Arial" pitchFamily="34" charset="0"/>
                          <a:ea typeface="Verdana" pitchFamily="34" charset="0"/>
                          <a:cs typeface="Arial" pitchFamily="34" charset="0"/>
                        </a:rPr>
                      </a:br>
                      <a:r>
                        <a:rPr lang="en-CA" sz="1600" dirty="0">
                          <a:latin typeface="Arial" pitchFamily="34" charset="0"/>
                          <a:ea typeface="Verdana" pitchFamily="34" charset="0"/>
                          <a:cs typeface="Arial" pitchFamily="34" charset="0"/>
                        </a:rPr>
                        <a:t>Flammable solids </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tc>
                  <a:txBody>
                    <a:bodyPr/>
                    <a:lstStyle/>
                    <a:p>
                      <a:r>
                        <a:rPr lang="en-US" sz="1600" dirty="0">
                          <a:latin typeface="Arial" pitchFamily="34" charset="0"/>
                          <a:ea typeface="Verdana" pitchFamily="34" charset="0"/>
                          <a:cs typeface="Arial" pitchFamily="34" charset="0"/>
                        </a:rPr>
                        <a:t>These four classes cover products that have the ability to ignite (catch fire) easily and the main hazards are fire or explosion.</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tcPr>
                </a:tc>
              </a:tr>
              <a:tr h="292680">
                <a:tc>
                  <a:txBody>
                    <a:bodyPr/>
                    <a:lstStyle/>
                    <a:p>
                      <a:r>
                        <a:rPr lang="en-CA" sz="1600" dirty="0">
                          <a:latin typeface="Arial" pitchFamily="34" charset="0"/>
                          <a:ea typeface="Verdana" pitchFamily="34" charset="0"/>
                          <a:cs typeface="Arial" pitchFamily="34" charset="0"/>
                        </a:rPr>
                        <a:t>Oxidizing gases </a:t>
                      </a:r>
                      <a:br>
                        <a:rPr lang="en-CA" sz="1600" dirty="0">
                          <a:latin typeface="Arial" pitchFamily="34" charset="0"/>
                          <a:ea typeface="Verdana" pitchFamily="34" charset="0"/>
                          <a:cs typeface="Arial" pitchFamily="34" charset="0"/>
                        </a:rPr>
                      </a:br>
                      <a:r>
                        <a:rPr lang="en-CA" sz="1600" dirty="0">
                          <a:latin typeface="Arial" pitchFamily="34" charset="0"/>
                          <a:ea typeface="Verdana" pitchFamily="34" charset="0"/>
                          <a:cs typeface="Arial" pitchFamily="34" charset="0"/>
                        </a:rPr>
                        <a:t>Oxidizing liquids </a:t>
                      </a:r>
                      <a:br>
                        <a:rPr lang="en-CA" sz="1600" dirty="0">
                          <a:latin typeface="Arial" pitchFamily="34" charset="0"/>
                          <a:ea typeface="Verdana" pitchFamily="34" charset="0"/>
                          <a:cs typeface="Arial" pitchFamily="34" charset="0"/>
                        </a:rPr>
                      </a:br>
                      <a:r>
                        <a:rPr lang="en-CA" sz="1600" dirty="0">
                          <a:latin typeface="Arial" pitchFamily="34" charset="0"/>
                          <a:ea typeface="Verdana" pitchFamily="34" charset="0"/>
                          <a:cs typeface="Arial" pitchFamily="34" charset="0"/>
                        </a:rPr>
                        <a:t>Oxidizing solids </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r>
                        <a:rPr lang="en-US" sz="1600" dirty="0">
                          <a:latin typeface="Arial" pitchFamily="34" charset="0"/>
                          <a:ea typeface="Verdana" pitchFamily="34" charset="0"/>
                          <a:cs typeface="Arial" pitchFamily="34" charset="0"/>
                        </a:rPr>
                        <a:t>These three classes cover oxidizers, which may cause or intensify a fire or cause a fire or explosion. </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r>
              <a:tr h="965937">
                <a:tc>
                  <a:txBody>
                    <a:bodyPr/>
                    <a:lstStyle/>
                    <a:p>
                      <a:r>
                        <a:rPr lang="en-CA" sz="1600" dirty="0">
                          <a:latin typeface="Arial" pitchFamily="34" charset="0"/>
                          <a:ea typeface="Verdana" pitchFamily="34" charset="0"/>
                          <a:cs typeface="Arial" pitchFamily="34" charset="0"/>
                        </a:rPr>
                        <a:t>Gases under pressure </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r>
                        <a:rPr lang="en-US" sz="1600" dirty="0">
                          <a:latin typeface="Arial" pitchFamily="34" charset="0"/>
                          <a:ea typeface="Verdana" pitchFamily="34" charset="0"/>
                          <a:cs typeface="Arial" pitchFamily="34" charset="0"/>
                        </a:rPr>
                        <a:t>This class includes compressed gases, liquefied gases, dissolved gases and refrigerated liquefied gases.</a:t>
                      </a:r>
                      <a:br>
                        <a:rPr lang="en-US" sz="1600" dirty="0">
                          <a:latin typeface="Arial" pitchFamily="34" charset="0"/>
                          <a:ea typeface="Verdana" pitchFamily="34" charset="0"/>
                          <a:cs typeface="Arial" pitchFamily="34" charset="0"/>
                        </a:rPr>
                      </a:br>
                      <a:r>
                        <a:rPr lang="en-US" sz="1600" dirty="0">
                          <a:latin typeface="Arial" pitchFamily="34" charset="0"/>
                          <a:ea typeface="Verdana" pitchFamily="34" charset="0"/>
                          <a:cs typeface="Arial" pitchFamily="34" charset="0"/>
                        </a:rPr>
                        <a:t>Compressed gases, liquefied gases and dissolved gases are hazardous because of the high pressure inside the cylinder or container. The cylinder or container may explode if heated. Refrigerated liquefied gases are very cold and can cause severe cold (cryogenic) burns or injury.</a:t>
                      </a:r>
                    </a:p>
                  </a:txBody>
                  <a:tcPr marL="27790" marR="27790" marT="27790" marB="27790">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r>
            </a:tbl>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90584" cy="1025525"/>
          </a:xfrm>
        </p:spPr>
        <p:txBody>
          <a:bodyPr/>
          <a:lstStyle/>
          <a:p>
            <a:r>
              <a:rPr lang="en-CA" sz="3600" dirty="0" smtClean="0">
                <a:latin typeface="Arial" pitchFamily="34" charset="0"/>
                <a:cs typeface="Arial" pitchFamily="34" charset="0"/>
              </a:rPr>
              <a:t>Hazard categories and rule</a:t>
            </a:r>
            <a:endParaRPr lang="en-CA" sz="3600" dirty="0">
              <a:latin typeface="Arial" pitchFamily="34" charset="0"/>
              <a:cs typeface="Arial" pitchFamily="34" charset="0"/>
            </a:endParaRPr>
          </a:p>
        </p:txBody>
      </p:sp>
      <p:sp>
        <p:nvSpPr>
          <p:cNvPr id="5" name="Rectangle 4"/>
          <p:cNvSpPr/>
          <p:nvPr/>
        </p:nvSpPr>
        <p:spPr>
          <a:xfrm>
            <a:off x="457198" y="1219200"/>
            <a:ext cx="8686802" cy="1746632"/>
          </a:xfrm>
          <a:prstGeom prst="rect">
            <a:avLst/>
          </a:prstGeom>
        </p:spPr>
        <p:txBody>
          <a:bodyPr wrap="square">
            <a:spAutoFit/>
          </a:bodyPr>
          <a:lstStyle/>
          <a:p>
            <a:pPr>
              <a:spcAft>
                <a:spcPts val="300"/>
              </a:spcAft>
            </a:pPr>
            <a:r>
              <a:rPr lang="en-US" sz="2000" dirty="0" smtClean="0">
                <a:latin typeface="Arial" pitchFamily="34" charset="0"/>
                <a:ea typeface="Verdana" pitchFamily="34" charset="0"/>
                <a:cs typeface="Arial" pitchFamily="34" charset="0"/>
              </a:rPr>
              <a:t>Each hazard class contains at least one category. </a:t>
            </a:r>
          </a:p>
          <a:p>
            <a:pPr>
              <a:spcAft>
                <a:spcPts val="300"/>
              </a:spcAft>
            </a:pPr>
            <a:r>
              <a:rPr lang="en-US" sz="2000" dirty="0" smtClean="0">
                <a:latin typeface="Arial" pitchFamily="34" charset="0"/>
                <a:ea typeface="Verdana" pitchFamily="34" charset="0"/>
                <a:cs typeface="Arial" pitchFamily="34" charset="0"/>
              </a:rPr>
              <a:t>The hazard categories are assigned a number (e.g., 1, 2, etc.) </a:t>
            </a:r>
          </a:p>
          <a:p>
            <a:pPr>
              <a:spcAft>
                <a:spcPts val="300"/>
              </a:spcAft>
            </a:pPr>
            <a:r>
              <a:rPr lang="en-US" sz="2000" dirty="0" smtClean="0">
                <a:latin typeface="Arial" pitchFamily="34" charset="0"/>
                <a:ea typeface="Verdana" pitchFamily="34" charset="0"/>
                <a:cs typeface="Arial" pitchFamily="34" charset="0"/>
              </a:rPr>
              <a:t>Categories may also be called "types". Types are assigned an alphabetical letter (e.g., A, B, etc.). </a:t>
            </a:r>
          </a:p>
          <a:p>
            <a:pPr>
              <a:spcAft>
                <a:spcPts val="300"/>
              </a:spcAft>
            </a:pPr>
            <a:r>
              <a:rPr lang="en-US" sz="2000" dirty="0" smtClean="0">
                <a:latin typeface="Arial" pitchFamily="34" charset="0"/>
                <a:ea typeface="Verdana" pitchFamily="34" charset="0"/>
                <a:cs typeface="Arial" pitchFamily="34" charset="0"/>
              </a:rPr>
              <a:t>Subcategories are identified with a number and a letter (e.g., 1A and 1B). </a:t>
            </a:r>
          </a:p>
        </p:txBody>
      </p:sp>
      <p:graphicFrame>
        <p:nvGraphicFramePr>
          <p:cNvPr id="10" name="Diagram 9" hidden="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3" name="Picture 5"/>
          <p:cNvPicPr>
            <a:picLocks noChangeAspect="1" noChangeArrowheads="1"/>
          </p:cNvPicPr>
          <p:nvPr/>
        </p:nvPicPr>
        <p:blipFill>
          <a:blip r:embed="rId9" cstate="print"/>
          <a:srcRect/>
          <a:stretch>
            <a:fillRect/>
          </a:stretch>
        </p:blipFill>
        <p:spPr bwMode="auto">
          <a:xfrm>
            <a:off x="3429000" y="3352800"/>
            <a:ext cx="4572000" cy="3049966"/>
          </a:xfrm>
          <a:prstGeom prst="rect">
            <a:avLst/>
          </a:prstGeom>
          <a:noFill/>
          <a:ln w="9525">
            <a:noFill/>
            <a:miter lim="800000"/>
            <a:headEnd/>
            <a:tailEnd/>
          </a:ln>
          <a:effectLst/>
        </p:spPr>
      </p:pic>
      <p:sp>
        <p:nvSpPr>
          <p:cNvPr id="8" name="TextBox 7"/>
          <p:cNvSpPr txBox="1"/>
          <p:nvPr/>
        </p:nvSpPr>
        <p:spPr>
          <a:xfrm>
            <a:off x="685800" y="3200400"/>
            <a:ext cx="1600200" cy="338554"/>
          </a:xfrm>
          <a:prstGeom prst="rect">
            <a:avLst/>
          </a:prstGeom>
          <a:noFill/>
        </p:spPr>
        <p:txBody>
          <a:bodyPr wrap="square" rtlCol="0">
            <a:spAutoFit/>
          </a:bodyPr>
          <a:lstStyle/>
          <a:p>
            <a:pPr algn="ctr"/>
            <a:r>
              <a:rPr lang="en-CA" sz="1600" dirty="0" smtClean="0">
                <a:latin typeface="Arial" pitchFamily="34" charset="0"/>
                <a:ea typeface="Verdana" pitchFamily="34" charset="0"/>
                <a:cs typeface="Arial" pitchFamily="34" charset="0"/>
              </a:rPr>
              <a:t>High Hazard</a:t>
            </a:r>
            <a:endParaRPr lang="en-CA" sz="1600" dirty="0">
              <a:latin typeface="Arial" pitchFamily="34" charset="0"/>
              <a:ea typeface="Verdana" pitchFamily="34" charset="0"/>
              <a:cs typeface="Arial" pitchFamily="34" charset="0"/>
            </a:endParaRPr>
          </a:p>
        </p:txBody>
      </p:sp>
      <p:sp>
        <p:nvSpPr>
          <p:cNvPr id="9" name="TextBox 8"/>
          <p:cNvSpPr txBox="1"/>
          <p:nvPr/>
        </p:nvSpPr>
        <p:spPr>
          <a:xfrm>
            <a:off x="685800" y="6019800"/>
            <a:ext cx="1600200" cy="338554"/>
          </a:xfrm>
          <a:prstGeom prst="rect">
            <a:avLst/>
          </a:prstGeom>
          <a:noFill/>
        </p:spPr>
        <p:txBody>
          <a:bodyPr wrap="square" rtlCol="0">
            <a:spAutoFit/>
          </a:bodyPr>
          <a:lstStyle/>
          <a:p>
            <a:pPr algn="ctr"/>
            <a:r>
              <a:rPr lang="en-CA" sz="1600" dirty="0" smtClean="0">
                <a:latin typeface="Arial" pitchFamily="34" charset="0"/>
                <a:ea typeface="Verdana" pitchFamily="34" charset="0"/>
                <a:cs typeface="Arial" pitchFamily="34" charset="0"/>
              </a:rPr>
              <a:t>Low Hazard</a:t>
            </a:r>
            <a:endParaRPr lang="en-CA" sz="1600" dirty="0">
              <a:latin typeface="Arial" pitchFamily="34" charset="0"/>
              <a:ea typeface="Verdana" pitchFamily="34" charset="0"/>
              <a:cs typeface="Arial" pitchFamily="34" charset="0"/>
            </a:endParaRPr>
          </a:p>
        </p:txBody>
      </p:sp>
      <p:sp>
        <p:nvSpPr>
          <p:cNvPr id="11" name="Down Arrow 10"/>
          <p:cNvSpPr/>
          <p:nvPr/>
        </p:nvSpPr>
        <p:spPr>
          <a:xfrm>
            <a:off x="1219200" y="3548958"/>
            <a:ext cx="495300" cy="2470843"/>
          </a:xfrm>
          <a:prstGeom prst="downArrow">
            <a:avLst/>
          </a:prstGeom>
          <a:gradFill>
            <a:gsLst>
              <a:gs pos="12000">
                <a:srgbClr val="92D050"/>
              </a:gs>
              <a:gs pos="48000">
                <a:srgbClr val="FFFF00"/>
              </a:gs>
              <a:gs pos="100000">
                <a:srgbClr val="FF0000"/>
              </a:gs>
            </a:gsLst>
          </a:gra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393290"/>
            <a:ext cx="8290584" cy="1025525"/>
          </a:xfrm>
        </p:spPr>
        <p:txBody>
          <a:bodyPr/>
          <a:lstStyle/>
          <a:p>
            <a:r>
              <a:rPr lang="en-CA" sz="3400" dirty="0" smtClean="0">
                <a:latin typeface="Arial" pitchFamily="34" charset="0"/>
                <a:cs typeface="Arial" pitchFamily="34" charset="0"/>
              </a:rPr>
              <a:t>Hazard </a:t>
            </a:r>
            <a:r>
              <a:rPr lang="en-CA" sz="3400" dirty="0" smtClean="0">
                <a:latin typeface="Arial" pitchFamily="34" charset="0"/>
                <a:cs typeface="Arial" pitchFamily="34" charset="0"/>
              </a:rPr>
              <a:t>identification – flammable liquids</a:t>
            </a:r>
            <a:endParaRPr lang="en-CA" sz="3400" dirty="0">
              <a:latin typeface="Arial" pitchFamily="34" charset="0"/>
              <a:cs typeface="Arial" pitchFamily="34" charset="0"/>
            </a:endParaRPr>
          </a:p>
        </p:txBody>
      </p:sp>
      <p:sp>
        <p:nvSpPr>
          <p:cNvPr id="6" name="TextBox 5"/>
          <p:cNvSpPr txBox="1"/>
          <p:nvPr/>
        </p:nvSpPr>
        <p:spPr>
          <a:xfrm>
            <a:off x="700549" y="1405036"/>
            <a:ext cx="3111910" cy="1785104"/>
          </a:xfrm>
          <a:prstGeom prst="rect">
            <a:avLst/>
          </a:prstGeom>
          <a:gradFill>
            <a:gsLst>
              <a:gs pos="0">
                <a:schemeClr val="accent3">
                  <a:lumMod val="60000"/>
                  <a:lumOff val="40000"/>
                </a:schemeClr>
              </a:gs>
              <a:gs pos="50000">
                <a:schemeClr val="accent3">
                  <a:lumMod val="20000"/>
                  <a:lumOff val="80000"/>
                </a:schemeClr>
              </a:gs>
              <a:gs pos="100000">
                <a:schemeClr val="accent3">
                  <a:lumMod val="20000"/>
                  <a:lumOff val="80000"/>
                </a:schemeClr>
              </a:gs>
            </a:gsLst>
            <a:lin ang="5400000" scaled="0"/>
          </a:gradFill>
        </p:spPr>
        <p:txBody>
          <a:bodyPr wrap="square" rtlCol="0">
            <a:spAutoFit/>
          </a:bodyPr>
          <a:lstStyle/>
          <a:p>
            <a:r>
              <a:rPr lang="en-US" sz="2000" b="1" dirty="0" smtClean="0">
                <a:latin typeface="Arial" pitchFamily="34" charset="0"/>
                <a:cs typeface="Arial" pitchFamily="34" charset="0"/>
              </a:rPr>
              <a:t>Hazard Groups:</a:t>
            </a:r>
          </a:p>
          <a:p>
            <a:pPr marL="169863" indent="-169863">
              <a:buFont typeface="Arial" pitchFamily="34" charset="0"/>
              <a:buChar char="•"/>
            </a:pPr>
            <a:r>
              <a:rPr lang="en-US" dirty="0" smtClean="0">
                <a:latin typeface="Arial" pitchFamily="34" charset="0"/>
                <a:cs typeface="Arial" pitchFamily="34" charset="0"/>
              </a:rPr>
              <a:t>Physical </a:t>
            </a:r>
            <a:r>
              <a:rPr lang="en-US" dirty="0" smtClean="0">
                <a:latin typeface="Arial" pitchFamily="34" charset="0"/>
                <a:cs typeface="Arial" pitchFamily="34" charset="0"/>
              </a:rPr>
              <a:t>Hazards</a:t>
            </a:r>
          </a:p>
          <a:p>
            <a:pPr marL="342900" indent="-169863"/>
            <a:r>
              <a:rPr lang="en-US" dirty="0" smtClean="0">
                <a:solidFill>
                  <a:srgbClr val="FF0000"/>
                </a:solidFill>
                <a:latin typeface="Arial" pitchFamily="34" charset="0"/>
                <a:cs typeface="Arial" pitchFamily="34" charset="0"/>
              </a:rPr>
              <a:t>Flammable/combustible</a:t>
            </a:r>
            <a:endParaRPr lang="en-US" dirty="0" smtClean="0">
              <a:solidFill>
                <a:srgbClr val="FF0000"/>
              </a:solidFill>
              <a:latin typeface="Arial" pitchFamily="34" charset="0"/>
              <a:cs typeface="Arial" pitchFamily="34" charset="0"/>
            </a:endParaRPr>
          </a:p>
          <a:p>
            <a:pPr marL="169863" indent="-169863">
              <a:buFont typeface="Arial" pitchFamily="34" charset="0"/>
              <a:buChar char="•"/>
            </a:pPr>
            <a:r>
              <a:rPr lang="en-US" dirty="0" smtClean="0">
                <a:latin typeface="Arial" pitchFamily="34" charset="0"/>
                <a:cs typeface="Arial" pitchFamily="34" charset="0"/>
              </a:rPr>
              <a:t>Health Hazards</a:t>
            </a:r>
          </a:p>
          <a:p>
            <a:pPr marL="169863" indent="-169863">
              <a:buFont typeface="Arial" pitchFamily="34" charset="0"/>
              <a:buChar char="•"/>
            </a:pPr>
            <a:r>
              <a:rPr lang="en-US" dirty="0" smtClean="0">
                <a:latin typeface="Arial" pitchFamily="34" charset="0"/>
                <a:cs typeface="Arial" pitchFamily="34" charset="0"/>
              </a:rPr>
              <a:t>(Environmental Hazards)</a:t>
            </a:r>
          </a:p>
          <a:p>
            <a:endParaRPr lang="en-CA" b="1" dirty="0" smtClean="0">
              <a:latin typeface="Arial" pitchFamily="34" charset="0"/>
              <a:cs typeface="Arial" pitchFamily="34" charset="0"/>
            </a:endParaRPr>
          </a:p>
        </p:txBody>
      </p:sp>
      <p:sp>
        <p:nvSpPr>
          <p:cNvPr id="7" name="TextBox 6"/>
          <p:cNvSpPr txBox="1"/>
          <p:nvPr/>
        </p:nvSpPr>
        <p:spPr>
          <a:xfrm>
            <a:off x="5053328" y="1405036"/>
            <a:ext cx="2601085" cy="1508105"/>
          </a:xfrm>
          <a:prstGeom prst="rect">
            <a:avLst/>
          </a:prstGeom>
          <a:gradFill>
            <a:gsLst>
              <a:gs pos="0">
                <a:schemeClr val="accent2">
                  <a:lumMod val="60000"/>
                  <a:lumOff val="40000"/>
                </a:schemeClr>
              </a:gs>
              <a:gs pos="50000">
                <a:schemeClr val="accent2">
                  <a:lumMod val="20000"/>
                  <a:lumOff val="80000"/>
                </a:schemeClr>
              </a:gs>
              <a:gs pos="100000">
                <a:schemeClr val="accent2">
                  <a:lumMod val="20000"/>
                  <a:lumOff val="80000"/>
                </a:schemeClr>
              </a:gs>
            </a:gsLst>
            <a:lin ang="5400000" scaled="0"/>
          </a:gradFill>
        </p:spPr>
        <p:txBody>
          <a:bodyPr wrap="square" rtlCol="0">
            <a:spAutoFit/>
          </a:bodyPr>
          <a:lstStyle/>
          <a:p>
            <a:r>
              <a:rPr lang="en-US" sz="2000" b="1" dirty="0" smtClean="0">
                <a:latin typeface="Arial" pitchFamily="34" charset="0"/>
                <a:cs typeface="Arial" pitchFamily="34" charset="0"/>
              </a:rPr>
              <a:t>Hazard Classes:</a:t>
            </a:r>
          </a:p>
          <a:p>
            <a:pPr marL="169863" indent="-169863">
              <a:buFont typeface="Arial" pitchFamily="34" charset="0"/>
              <a:buChar char="•"/>
            </a:pPr>
            <a:r>
              <a:rPr lang="en-CA" dirty="0" smtClean="0">
                <a:latin typeface="Arial" pitchFamily="34" charset="0"/>
                <a:ea typeface="Verdana" pitchFamily="34" charset="0"/>
                <a:cs typeface="Arial" pitchFamily="34" charset="0"/>
              </a:rPr>
              <a:t>Flammable gases</a:t>
            </a:r>
          </a:p>
          <a:p>
            <a:pPr marL="169863" indent="-169863">
              <a:buFont typeface="Arial" pitchFamily="34" charset="0"/>
              <a:buChar char="•"/>
            </a:pPr>
            <a:r>
              <a:rPr lang="en-CA" dirty="0" smtClean="0">
                <a:latin typeface="Arial" pitchFamily="34" charset="0"/>
                <a:ea typeface="Verdana" pitchFamily="34" charset="0"/>
                <a:cs typeface="Arial" pitchFamily="34" charset="0"/>
              </a:rPr>
              <a:t>Flammable aerosols</a:t>
            </a:r>
          </a:p>
          <a:p>
            <a:pPr marL="169863" indent="-169863">
              <a:buFont typeface="Arial" pitchFamily="34" charset="0"/>
              <a:buChar char="•"/>
            </a:pPr>
            <a:r>
              <a:rPr lang="en-CA" dirty="0" smtClean="0">
                <a:solidFill>
                  <a:srgbClr val="FF0000"/>
                </a:solidFill>
                <a:latin typeface="Arial" pitchFamily="34" charset="0"/>
                <a:ea typeface="Verdana" pitchFamily="34" charset="0"/>
                <a:cs typeface="Arial" pitchFamily="34" charset="0"/>
              </a:rPr>
              <a:t>Flammable liquids</a:t>
            </a:r>
          </a:p>
          <a:p>
            <a:pPr marL="169863" indent="-169863">
              <a:buFont typeface="Arial" pitchFamily="34" charset="0"/>
              <a:buChar char="•"/>
            </a:pPr>
            <a:r>
              <a:rPr lang="en-CA" dirty="0" smtClean="0">
                <a:latin typeface="Arial" pitchFamily="34" charset="0"/>
                <a:ea typeface="Verdana" pitchFamily="34" charset="0"/>
                <a:cs typeface="Arial" pitchFamily="34" charset="0"/>
              </a:rPr>
              <a:t>Flammable solids</a:t>
            </a:r>
            <a:endParaRPr lang="en-CA" dirty="0">
              <a:latin typeface="Arial" pitchFamily="34" charset="0"/>
              <a:cs typeface="Arial" pitchFamily="34" charset="0"/>
            </a:endParaRPr>
          </a:p>
        </p:txBody>
      </p:sp>
      <p:sp>
        <p:nvSpPr>
          <p:cNvPr id="8" name="TextBox 7"/>
          <p:cNvSpPr txBox="1"/>
          <p:nvPr/>
        </p:nvSpPr>
        <p:spPr>
          <a:xfrm>
            <a:off x="2059590" y="3664974"/>
            <a:ext cx="4985469" cy="2616101"/>
          </a:xfrm>
          <a:prstGeom prst="rect">
            <a:avLst/>
          </a:prstGeom>
          <a:gradFill>
            <a:gsLst>
              <a:gs pos="0">
                <a:schemeClr val="accent6">
                  <a:lumMod val="60000"/>
                  <a:lumOff val="40000"/>
                </a:schemeClr>
              </a:gs>
              <a:gs pos="50000">
                <a:schemeClr val="accent6">
                  <a:lumMod val="20000"/>
                  <a:lumOff val="80000"/>
                </a:schemeClr>
              </a:gs>
              <a:gs pos="100000">
                <a:schemeClr val="accent6">
                  <a:lumMod val="20000"/>
                  <a:lumOff val="80000"/>
                </a:schemeClr>
              </a:gs>
            </a:gsLst>
            <a:lin ang="5400000" scaled="0"/>
          </a:gradFill>
        </p:spPr>
        <p:txBody>
          <a:bodyPr wrap="square" rtlCol="0">
            <a:spAutoFit/>
          </a:bodyPr>
          <a:lstStyle/>
          <a:p>
            <a:r>
              <a:rPr lang="en-US" sz="2000" b="1" dirty="0" smtClean="0">
                <a:latin typeface="Arial" pitchFamily="34" charset="0"/>
                <a:cs typeface="Arial" pitchFamily="34" charset="0"/>
              </a:rPr>
              <a:t>Hazard Categories:</a:t>
            </a:r>
          </a:p>
          <a:p>
            <a:pPr marL="169863" indent="-169863">
              <a:buFont typeface="Arial" pitchFamily="34" charset="0"/>
              <a:buChar char="•"/>
            </a:pPr>
            <a:r>
              <a:rPr lang="en-CA" dirty="0" smtClean="0">
                <a:solidFill>
                  <a:srgbClr val="FF0000"/>
                </a:solidFill>
                <a:latin typeface="Arial" pitchFamily="34" charset="0"/>
                <a:ea typeface="Verdana" pitchFamily="34" charset="0"/>
                <a:cs typeface="Arial" pitchFamily="34" charset="0"/>
              </a:rPr>
              <a:t>Flammable liquids – Category 1</a:t>
            </a:r>
          </a:p>
          <a:p>
            <a:pPr marL="169863" indent="-169863"/>
            <a:r>
              <a:rPr lang="en-US" dirty="0" smtClean="0">
                <a:latin typeface="Arial" pitchFamily="34" charset="0"/>
                <a:ea typeface="Verdana" pitchFamily="34" charset="0"/>
                <a:cs typeface="Arial" pitchFamily="34" charset="0"/>
              </a:rPr>
              <a:t>	(flash point &lt; 23°C; boiling point &lt;= 35°C) </a:t>
            </a:r>
            <a:endParaRPr lang="en-CA" dirty="0" smtClean="0">
              <a:latin typeface="Arial" pitchFamily="34" charset="0"/>
              <a:ea typeface="Verdana" pitchFamily="34" charset="0"/>
              <a:cs typeface="Arial" pitchFamily="34" charset="0"/>
            </a:endParaRPr>
          </a:p>
          <a:p>
            <a:pPr marL="169863" indent="-169863">
              <a:buFont typeface="Arial" pitchFamily="34" charset="0"/>
              <a:buChar char="•"/>
            </a:pPr>
            <a:r>
              <a:rPr lang="en-CA" dirty="0" smtClean="0">
                <a:solidFill>
                  <a:srgbClr val="FF0000"/>
                </a:solidFill>
                <a:latin typeface="Arial" pitchFamily="34" charset="0"/>
                <a:ea typeface="Verdana" pitchFamily="34" charset="0"/>
                <a:cs typeface="Arial" pitchFamily="34" charset="0"/>
              </a:rPr>
              <a:t>Flammable liquids – Category 2</a:t>
            </a:r>
          </a:p>
          <a:p>
            <a:pPr marL="169863" indent="-169863"/>
            <a:r>
              <a:rPr lang="en-US" dirty="0" smtClean="0">
                <a:latin typeface="Arial" pitchFamily="34" charset="0"/>
                <a:ea typeface="Verdana" pitchFamily="34" charset="0"/>
                <a:cs typeface="Arial" pitchFamily="34" charset="0"/>
              </a:rPr>
              <a:t>	(</a:t>
            </a:r>
            <a:r>
              <a:rPr lang="en-US" dirty="0" err="1" smtClean="0">
                <a:latin typeface="Arial" pitchFamily="34" charset="0"/>
                <a:ea typeface="Verdana" pitchFamily="34" charset="0"/>
                <a:cs typeface="Arial" pitchFamily="34" charset="0"/>
              </a:rPr>
              <a:t>fp</a:t>
            </a:r>
            <a:r>
              <a:rPr lang="en-US" dirty="0" smtClean="0">
                <a:latin typeface="Arial" pitchFamily="34" charset="0"/>
                <a:ea typeface="Verdana" pitchFamily="34" charset="0"/>
                <a:cs typeface="Arial" pitchFamily="34" charset="0"/>
              </a:rPr>
              <a:t> &lt; 23°C; </a:t>
            </a:r>
            <a:r>
              <a:rPr lang="en-US" dirty="0" err="1" smtClean="0">
                <a:latin typeface="Arial" pitchFamily="34" charset="0"/>
                <a:ea typeface="Verdana" pitchFamily="34" charset="0"/>
                <a:cs typeface="Arial" pitchFamily="34" charset="0"/>
              </a:rPr>
              <a:t>bp</a:t>
            </a:r>
            <a:r>
              <a:rPr lang="en-US" dirty="0" smtClean="0">
                <a:latin typeface="Arial" pitchFamily="34" charset="0"/>
                <a:ea typeface="Verdana" pitchFamily="34" charset="0"/>
                <a:cs typeface="Arial" pitchFamily="34" charset="0"/>
              </a:rPr>
              <a:t> &gt; 35°C)</a:t>
            </a:r>
            <a:endParaRPr lang="en-CA" dirty="0" smtClean="0">
              <a:latin typeface="Arial" pitchFamily="34" charset="0"/>
              <a:ea typeface="Verdana" pitchFamily="34" charset="0"/>
              <a:cs typeface="Arial" pitchFamily="34" charset="0"/>
            </a:endParaRPr>
          </a:p>
          <a:p>
            <a:pPr marL="169863" indent="-169863">
              <a:buFont typeface="Arial" pitchFamily="34" charset="0"/>
              <a:buChar char="•"/>
            </a:pPr>
            <a:r>
              <a:rPr lang="en-CA" dirty="0" smtClean="0">
                <a:solidFill>
                  <a:srgbClr val="FF0000"/>
                </a:solidFill>
                <a:latin typeface="Arial" pitchFamily="34" charset="0"/>
                <a:ea typeface="Verdana" pitchFamily="34" charset="0"/>
                <a:cs typeface="Arial" pitchFamily="34" charset="0"/>
              </a:rPr>
              <a:t>Flammable liquids – Category 3</a:t>
            </a:r>
          </a:p>
          <a:p>
            <a:pPr marL="169863" indent="-169863"/>
            <a:r>
              <a:rPr lang="en-US" dirty="0" smtClean="0">
                <a:latin typeface="Arial" pitchFamily="34" charset="0"/>
                <a:ea typeface="Verdana" pitchFamily="34" charset="0"/>
                <a:cs typeface="Arial" pitchFamily="34" charset="0"/>
              </a:rPr>
              <a:t>	(</a:t>
            </a:r>
            <a:r>
              <a:rPr lang="en-US" dirty="0" err="1" smtClean="0">
                <a:latin typeface="Arial" pitchFamily="34" charset="0"/>
                <a:ea typeface="Verdana" pitchFamily="34" charset="0"/>
                <a:cs typeface="Arial" pitchFamily="34" charset="0"/>
              </a:rPr>
              <a:t>fp</a:t>
            </a:r>
            <a:r>
              <a:rPr lang="en-US" dirty="0" smtClean="0">
                <a:latin typeface="Arial" pitchFamily="34" charset="0"/>
                <a:ea typeface="Verdana" pitchFamily="34" charset="0"/>
                <a:cs typeface="Arial" pitchFamily="34" charset="0"/>
              </a:rPr>
              <a:t> &gt; 23°C and &lt;= 60°C)</a:t>
            </a:r>
            <a:endParaRPr lang="en-CA" dirty="0" smtClean="0">
              <a:latin typeface="Arial" pitchFamily="34" charset="0"/>
              <a:ea typeface="Verdana" pitchFamily="34" charset="0"/>
              <a:cs typeface="Arial" pitchFamily="34" charset="0"/>
            </a:endParaRPr>
          </a:p>
          <a:p>
            <a:pPr marL="169863" indent="-169863">
              <a:buFont typeface="Arial" pitchFamily="34" charset="0"/>
              <a:buChar char="•"/>
            </a:pPr>
            <a:r>
              <a:rPr lang="en-CA" dirty="0" smtClean="0">
                <a:solidFill>
                  <a:srgbClr val="FF0000"/>
                </a:solidFill>
                <a:latin typeface="Arial" pitchFamily="34" charset="0"/>
                <a:ea typeface="Verdana" pitchFamily="34" charset="0"/>
                <a:cs typeface="Arial" pitchFamily="34" charset="0"/>
              </a:rPr>
              <a:t>Flammable liquids – Category 4</a:t>
            </a:r>
          </a:p>
          <a:p>
            <a:pPr marL="169863" indent="-169863"/>
            <a:r>
              <a:rPr lang="en-US" dirty="0" smtClean="0">
                <a:latin typeface="Arial" pitchFamily="34" charset="0"/>
                <a:ea typeface="Verdana" pitchFamily="34" charset="0"/>
                <a:cs typeface="Arial" pitchFamily="34" charset="0"/>
              </a:rPr>
              <a:t>	(</a:t>
            </a:r>
            <a:r>
              <a:rPr lang="en-US" dirty="0" err="1" smtClean="0">
                <a:latin typeface="Arial" pitchFamily="34" charset="0"/>
                <a:ea typeface="Verdana" pitchFamily="34" charset="0"/>
                <a:cs typeface="Arial" pitchFamily="34" charset="0"/>
              </a:rPr>
              <a:t>fp</a:t>
            </a:r>
            <a:r>
              <a:rPr lang="en-US" dirty="0" smtClean="0">
                <a:latin typeface="Arial" pitchFamily="34" charset="0"/>
                <a:ea typeface="Verdana" pitchFamily="34" charset="0"/>
                <a:cs typeface="Arial" pitchFamily="34" charset="0"/>
              </a:rPr>
              <a:t> &gt; 60°C and &lt;= 93°C)</a:t>
            </a:r>
            <a:endParaRPr lang="en-CA" dirty="0">
              <a:latin typeface="Arial" pitchFamily="34" charset="0"/>
              <a:cs typeface="Arial" pitchFamily="34" charset="0"/>
            </a:endParaRPr>
          </a:p>
        </p:txBody>
      </p:sp>
      <p:cxnSp>
        <p:nvCxnSpPr>
          <p:cNvPr id="10" name="Elbow Connector 9"/>
          <p:cNvCxnSpPr/>
          <p:nvPr/>
        </p:nvCxnSpPr>
        <p:spPr>
          <a:xfrm>
            <a:off x="3440317" y="2181885"/>
            <a:ext cx="1603631" cy="236850"/>
          </a:xfrm>
          <a:prstGeom prst="bent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p:nvPr/>
        </p:nvCxnSpPr>
        <p:spPr>
          <a:xfrm rot="16200000" flipH="1">
            <a:off x="6318596" y="3363719"/>
            <a:ext cx="2516776" cy="656305"/>
          </a:xfrm>
          <a:prstGeom prst="bentConnector3">
            <a:avLst>
              <a:gd name="adj1" fmla="val -10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8" idx="3"/>
          </p:cNvCxnSpPr>
          <p:nvPr/>
        </p:nvCxnSpPr>
        <p:spPr>
          <a:xfrm flipH="1">
            <a:off x="7045059" y="4950260"/>
            <a:ext cx="860079" cy="227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THUMBNAIL_REFRESH" val="1"/>
  <p:tag name="VIDEO_FILES_RECORD" val="&lt;Videos&gt;&lt;Video Name=&quot;150520_WHMIS-GHS_Promo_v01master-WMV WSN _300_1_47285.flv&quot; Position=&quot;1&quot; SlideID=&quot;300&quot;/&gt;&lt;/Videos&gt;&#10;"/>
  <p:tag name="ARTICULATE_SLIDE_COUNT" val="59"/>
  <p:tag name="MMPROD_UIDATA" val="&lt;database version=&quot;9.0&quot;&gt;&lt;object type=&quot;1&quot; unique_id=&quot;10001&quot;&gt;&lt;property id=&quot;20226&quot; value=&quot;C:\Users\HC54876\Documents\SharePoint Drafts\WHMIS June 2015 PR.pptm&quot;/&gt;&lt;object type=&quot;2&quot; unique_id=&quot;10165&quot;&gt;&lt;object type=&quot;3&quot; unique_id=&quot;10238&quot;&gt;&lt;property id=&quot;20148&quot; value=&quot;5&quot;/&gt;&lt;property id=&quot;20300&quot; value=&quot;Slide 1 - &amp;quot;Workplace Hazardous Materials Information System 2015&amp;quot;&quot;/&gt;&lt;property id=&quot;20307&quot; value=&quot;256&quot;/&gt;&lt;/object&gt;&lt;object type=&quot;3&quot; unique_id=&quot;10239&quot;&gt;&lt;property id=&quot;20148&quot; value=&quot;5&quot;/&gt;&lt;property id=&quot;20300&quot; value=&quot;Slide 3 - &amp;quot;Learning Objectives&amp;quot;&quot;/&gt;&lt;property id=&quot;20307&quot; value=&quot;257&quot;/&gt;&lt;/object&gt;&lt;object type=&quot;3&quot; unique_id=&quot;10240&quot;&gt;&lt;property id=&quot;20148&quot; value=&quot;5&quot;/&gt;&lt;property id=&quot;20300&quot; value=&quot;Slide 4 - &amp;quot;Introduction&amp;quot;&quot;/&gt;&lt;property id=&quot;20307&quot; value=&quot;258&quot;/&gt;&lt;/object&gt;&lt;object type=&quot;3&quot; unique_id=&quot;10241&quot;&gt;&lt;property id=&quot;20148&quot; value=&quot;5&quot;/&gt;&lt;property id=&quot;20300&quot; value=&quot;Slide 5 - &amp;quot;Timeframe&amp;quot;&quot;/&gt;&lt;property id=&quot;20307&quot; value=&quot;259&quot;/&gt;&lt;/object&gt;&lt;object type=&quot;3&quot; unique_id=&quot;10243&quot;&gt;&lt;property id=&quot;20148&quot; value=&quot;5&quot;/&gt;&lt;property id=&quot;20300&quot; value=&quot;Slide 11 - &amp;quot;Compressed Gases&amp;quot;&quot;/&gt;&lt;property id=&quot;20307&quot; value=&quot;261&quot;/&gt;&lt;/object&gt;&lt;object type=&quot;3&quot; unique_id=&quot;10244&quot;&gt;&lt;property id=&quot;20148&quot; value=&quot;5&quot;/&gt;&lt;property id=&quot;20300&quot; value=&quot;Slide 12 - &amp;quot;Fire Hazards&amp;quot;&quot;/&gt;&lt;property id=&quot;20307&quot; value=&quot;262&quot;/&gt;&lt;/object&gt;&lt;object type=&quot;3&quot; unique_id=&quot;10245&quot;&gt;&lt;property id=&quot;20148&quot; value=&quot;5&quot;/&gt;&lt;property id=&quot;20300&quot; value=&quot;Slide 13 - &amp;quot;Oxidizing Hazards&amp;quot;&quot;/&gt;&lt;property id=&quot;20307&quot; value=&quot;263&quot;/&gt;&lt;/object&gt;&lt;object type=&quot;3&quot; unique_id=&quot;10246&quot;&gt;&lt;property id=&quot;20148&quot; value=&quot;5&quot;/&gt;&lt;property id=&quot;20300&quot; value=&quot;Slide 14 - &amp;quot;Corrosion&amp;quot;&quot;/&gt;&lt;property id=&quot;20307&quot; value=&quot;264&quot;/&gt;&lt;/object&gt;&lt;object type=&quot;3&quot; unique_id=&quot;10247&quot;&gt;&lt;property id=&quot;20148&quot; value=&quot;5&quot;/&gt;&lt;property id=&quot;20300&quot; value=&quot;Slide 15 - &amp;quot;Acute Toxicity (Skull and Crossbones)&amp;quot;&quot;/&gt;&lt;property id=&quot;20307&quot; value=&quot;265&quot;/&gt;&lt;/object&gt;&lt;object type=&quot;3&quot; unique_id=&quot;10248&quot;&gt;&lt;property id=&quot;20148&quot; value=&quot;5&quot;/&gt;&lt;property id=&quot;20300&quot; value=&quot;Slide 16 - &amp;quot;Acute Toxicity ( Exclamation Mark)&amp;quot;&quot;/&gt;&lt;property id=&quot;20307&quot; value=&quot;266&quot;/&gt;&lt;/object&gt;&lt;object type=&quot;3&quot; unique_id=&quot;10249&quot;&gt;&lt;property id=&quot;20148&quot; value=&quot;5&quot;/&gt;&lt;property id=&quot;20300&quot; value=&quot;Slide 17 - &amp;quot;Explosive or Extremely Reactive&amp;quot;&quot;/&gt;&lt;property id=&quot;20307&quot; value=&quot;267&quot;/&gt;&lt;/object&gt;&lt;object type=&quot;3&quot; unique_id=&quot;10250&quot;&gt;&lt;property id=&quot;20148&quot; value=&quot;5&quot;/&gt;&lt;property id=&quot;20300&quot; value=&quot;Slide 19 - &amp;quot;Health Hazard&amp;quot;&quot;/&gt;&lt;property id=&quot;20307&quot; value=&quot;268&quot;/&gt;&lt;/object&gt;&lt;object type=&quot;3&quot; unique_id=&quot;10251&quot;&gt;&lt;property id=&quot;20148&quot; value=&quot;5&quot;/&gt;&lt;property id=&quot;20300&quot; value=&quot;Slide 18 - &amp;quot;Biohazard&amp;quot;&quot;/&gt;&lt;property id=&quot;20307&quot; value=&quot;269&quot;/&gt;&lt;/object&gt;&lt;object type=&quot;3&quot; unique_id=&quot;10252&quot;&gt;&lt;property id=&quot;20148&quot; value=&quot;5&quot;/&gt;&lt;property id=&quot;20300&quot; value=&quot;Slide 20 - &amp;quot;Environment&amp;quot;&quot;/&gt;&lt;property id=&quot;20307&quot; value=&quot;270&quot;/&gt;&lt;/object&gt;&lt;object type=&quot;3&quot; unique_id=&quot;10253&quot;&gt;&lt;property id=&quot;20148&quot; value=&quot;5&quot;/&gt;&lt;property id=&quot;20300&quot; value=&quot;Slide 23 - &amp;quot;Supplier Labels&amp;quot;&quot;/&gt;&lt;property id=&quot;20307&quot; value=&quot;271&quot;/&gt;&lt;/object&gt;&lt;object type=&quot;3&quot; unique_id=&quot;10255&quot;&gt;&lt;property id=&quot;20148&quot; value=&quot;5&quot;/&gt;&lt;property id=&quot;20300&quot; value=&quot;Slide 28 - &amp;quot;Safety Data Sheet (SDS)&amp;quot;&quot;/&gt;&lt;property id=&quot;20307&quot; value=&quot;273&quot;/&gt;&lt;/object&gt;&lt;object type=&quot;3&quot; unique_id=&quot;10257&quot;&gt;&lt;property id=&quot;20148&quot; value=&quot;5&quot;/&gt;&lt;property id=&quot;20300&quot; value=&quot;Slide 6&quot;/&gt;&lt;property id=&quot;20307&quot; value=&quot;275&quot;/&gt;&lt;/object&gt;&lt;object type=&quot;3&quot; unique_id=&quot;10259&quot;&gt;&lt;property id=&quot;20148&quot; value=&quot;5&quot;/&gt;&lt;property id=&quot;20300&quot; value=&quot;Slide 52 - &amp;quot;Scenario Exercises&amp;quot;&quot;/&gt;&lt;property id=&quot;20307&quot; value=&quot;277&quot;/&gt;&lt;/object&gt;&lt;object type=&quot;3&quot; unique_id=&quot;10260&quot;&gt;&lt;property id=&quot;20148&quot; value=&quot;5&quot;/&gt;&lt;property id=&quot;20300&quot; value=&quot;Slide 53 - &amp;quot;Scenario 1&amp;quot;&quot;/&gt;&lt;property id=&quot;20307&quot; value=&quot;278&quot;/&gt;&lt;/object&gt;&lt;object type=&quot;3&quot; unique_id=&quot;10261&quot;&gt;&lt;property id=&quot;20148&quot; value=&quot;5&quot;/&gt;&lt;property id=&quot;20300&quot; value=&quot;Slide 55 - &amp;quot;Scenario 3&amp;quot;&quot;/&gt;&lt;property id=&quot;20307&quot; value=&quot;279&quot;/&gt;&lt;/object&gt;&lt;object type=&quot;3&quot; unique_id=&quot;10262&quot;&gt;&lt;property id=&quot;20148&quot; value=&quot;5&quot;/&gt;&lt;property id=&quot;20300&quot; value=&quot;Slide 59 - &amp;quot;Questions?&amp;quot;&quot;/&gt;&lt;property id=&quot;20307&quot; value=&quot;280&quot;/&gt;&lt;/object&gt;&lt;object type=&quot;3&quot; unique_id=&quot;10273&quot;&gt;&lt;property id=&quot;20148&quot; value=&quot;5&quot;/&gt;&lt;property id=&quot;20300&quot; value=&quot;Slide 56 - &amp;quot;Scenario 4&amp;quot;&quot;/&gt;&lt;property id=&quot;20307&quot; value=&quot;291&quot;/&gt;&lt;/object&gt;&lt;object type=&quot;3&quot; unique_id=&quot;10465&quot;&gt;&lt;property id=&quot;20148&quot; value=&quot;5&quot;/&gt;&lt;property id=&quot;20300&quot; value=&quot;Slide 7 - &amp;quot;Hazard Groups&amp;quot;&quot;/&gt;&lt;property id=&quot;20307&quot; value=&quot;292&quot;/&gt;&lt;/object&gt;&lt;object type=&quot;3&quot; unique_id=&quot;10466&quot;&gt;&lt;property id=&quot;20148&quot; value=&quot;5&quot;/&gt;&lt;property id=&quot;20300&quot; value=&quot;Slide 8 - &amp;quot;Hazard Classes&amp;quot;&quot;/&gt;&lt;property id=&quot;20307&quot; value=&quot;293&quot;/&gt;&lt;/object&gt;&lt;object type=&quot;3&quot; unique_id=&quot;10467&quot;&gt;&lt;property id=&quot;20148&quot; value=&quot;5&quot;/&gt;&lt;property id=&quot;20300&quot; value=&quot;Slide 9 - &amp;quot;Hazard Categories and Rule&amp;quot;&quot;/&gt;&lt;property id=&quot;20307&quot; value=&quot;294&quot;/&gt;&lt;/object&gt;&lt;object type=&quot;3&quot; unique_id=&quot;10878&quot;&gt;&lt;property id=&quot;20148&quot; value=&quot;5&quot;/&gt;&lt;property id=&quot;20300&quot; value=&quot;Slide 10 - &amp;quot;Hazard Category Exceptions&amp;quot;&quot;/&gt;&lt;property id=&quot;20307&quot; value=&quot;295&quot;/&gt;&lt;/object&gt;&lt;object type=&quot;3&quot; unique_id=&quot;11066&quot;&gt;&lt;property id=&quot;20148&quot; value=&quot;5&quot;/&gt;&lt;property id=&quot;20300&quot; value=&quot;Slide 29 - &amp;quot;Section 1: Identification &amp;quot;&quot;/&gt;&lt;property id=&quot;20307&quot; value=&quot;296&quot;/&gt;&lt;/object&gt;&lt;object type=&quot;3&quot; unique_id=&quot;11067&quot;&gt;&lt;property id=&quot;20148&quot; value=&quot;5&quot;/&gt;&lt;property id=&quot;20300&quot; value=&quot;Slide 30 - &amp;quot;Section 2: Hazard Identification&amp;quot;&quot;/&gt;&lt;property id=&quot;20307&quot; value=&quot;297&quot;/&gt;&lt;/object&gt;&lt;object type=&quot;3&quot; unique_id=&quot;11068&quot;&gt;&lt;property id=&quot;20148&quot; value=&quot;5&quot;/&gt;&lt;property id=&quot;20300&quot; value=&quot;Slide 31 - &amp;quot;Section 3: Composition/Information on Ingredients&amp;quot;&quot;/&gt;&lt;property id=&quot;20307&quot; value=&quot;298&quot;/&gt;&lt;/object&gt;&lt;object type=&quot;3&quot; unique_id=&quot;11069&quot;&gt;&lt;property id=&quot;20148&quot; value=&quot;5&quot;/&gt;&lt;property id=&quot;20300&quot; value=&quot;Slide 32 - &amp;quot;Section 4: First-Aid Measures&amp;quot;&quot;/&gt;&lt;property id=&quot;20307&quot; value=&quot;299&quot;/&gt;&lt;/object&gt;&lt;object type=&quot;3&quot; unique_id=&quot;11630&quot;&gt;&lt;property id=&quot;20148&quot; value=&quot;5&quot;/&gt;&lt;property id=&quot;20300&quot; value=&quot;Slide 2 - &amp;quot;Video Introduction&amp;quot;&quot;/&gt;&lt;property id=&quot;20307&quot; value=&quot;300&quot;/&gt;&lt;/object&gt;&lt;object type=&quot;3&quot; unique_id=&quot;11631&quot;&gt;&lt;property id=&quot;20148&quot; value=&quot;5&quot;/&gt;&lt;property id=&quot;20300&quot; value=&quot;Slide 33 - &amp;quot;Section 5: Fire-fighting Measures&amp;quot;&quot;/&gt;&lt;property id=&quot;20307&quot; value=&quot;301&quot;/&gt;&lt;/object&gt;&lt;object type=&quot;3&quot; unique_id=&quot;11632&quot;&gt;&lt;property id=&quot;20148&quot; value=&quot;5&quot;/&gt;&lt;property id=&quot;20300&quot; value=&quot;Slide 34 - &amp;quot;Section 6: Accidental Release Measures&amp;quot;&quot;/&gt;&lt;property id=&quot;20307&quot; value=&quot;302&quot;/&gt;&lt;/object&gt;&lt;object type=&quot;3&quot; unique_id=&quot;11633&quot;&gt;&lt;property id=&quot;20148&quot; value=&quot;5&quot;/&gt;&lt;property id=&quot;20300&quot; value=&quot;Slide 35 - &amp;quot;Section 7: Handling and Storage&amp;quot;&quot;/&gt;&lt;property id=&quot;20307&quot; value=&quot;303&quot;/&gt;&lt;/object&gt;&lt;object type=&quot;3&quot; unique_id=&quot;11634&quot;&gt;&lt;property id=&quot;20148&quot; value=&quot;5&quot;/&gt;&lt;property id=&quot;20300&quot; value=&quot;Slide 36 - &amp;quot;Section 8: Exposure Controls/ Personal Protection&amp;quot;&quot;/&gt;&lt;property id=&quot;20307&quot; value=&quot;304&quot;/&gt;&lt;/object&gt;&lt;object type=&quot;3&quot; unique_id=&quot;11635&quot;&gt;&lt;property id=&quot;20148&quot; value=&quot;5&quot;/&gt;&lt;property id=&quot;20300&quot; value=&quot;Slide 37 - &amp;quot;Section 9: Physical and Chemical Properties&amp;quot;&quot;/&gt;&lt;property id=&quot;20307&quot; value=&quot;305&quot;/&gt;&lt;/object&gt;&lt;object type=&quot;3&quot; unique_id=&quot;11636&quot;&gt;&lt;property id=&quot;20148&quot; value=&quot;5&quot;/&gt;&lt;property id=&quot;20300&quot; value=&quot;Slide 38 - &amp;quot;Section 10: Stability and Reactivity&amp;quot;&quot;/&gt;&lt;property id=&quot;20307&quot; value=&quot;306&quot;/&gt;&lt;/object&gt;&lt;object type=&quot;3&quot; unique_id=&quot;11637&quot;&gt;&lt;property id=&quot;20148&quot; value=&quot;5&quot;/&gt;&lt;property id=&quot;20300&quot; value=&quot;Slide 39 - &amp;quot;Section 11: Toxicological Information&amp;quot;&quot;/&gt;&lt;property id=&quot;20307&quot; value=&quot;307&quot;/&gt;&lt;/object&gt;&lt;object type=&quot;3&quot; unique_id=&quot;11638&quot;&gt;&lt;property id=&quot;20148&quot; value=&quot;5&quot;/&gt;&lt;property id=&quot;20300&quot; value=&quot;Slide 40 - &amp;quot;Section 12: Ecological Information&amp;quot;&quot;/&gt;&lt;property id=&quot;20307&quot; value=&quot;308&quot;/&gt;&lt;/object&gt;&lt;object type=&quot;3&quot; unique_id=&quot;11639&quot;&gt;&lt;property id=&quot;20148&quot; value=&quot;5&quot;/&gt;&lt;property id=&quot;20300&quot; value=&quot;Slide 41 - &amp;quot;Section 13: Disposal Considerations&amp;quot;&quot;/&gt;&lt;property id=&quot;20307&quot; value=&quot;309&quot;/&gt;&lt;/object&gt;&lt;object type=&quot;3&quot; unique_id=&quot;11640&quot;&gt;&lt;property id=&quot;20148&quot; value=&quot;5&quot;/&gt;&lt;property id=&quot;20300&quot; value=&quot;Slide 42 - &amp;quot;Section 14: Transport Information&amp;quot;&quot;/&gt;&lt;property id=&quot;20307&quot; value=&quot;310&quot;/&gt;&lt;/object&gt;&lt;object type=&quot;3&quot; unique_id=&quot;11641&quot;&gt;&lt;property id=&quot;20148&quot; value=&quot;5&quot;/&gt;&lt;property id=&quot;20300&quot; value=&quot;Slide 43 - &amp;quot;Section 15: Regulatory Information&amp;quot;&quot;/&gt;&lt;property id=&quot;20307&quot; value=&quot;311&quot;/&gt;&lt;/object&gt;&lt;object type=&quot;3&quot; unique_id=&quot;11642&quot;&gt;&lt;property id=&quot;20148&quot; value=&quot;5&quot;/&gt;&lt;property id=&quot;20300&quot; value=&quot;Slide 44 - &amp;quot;Section 16: Other Information&amp;quot;&quot;/&gt;&lt;property id=&quot;20307&quot; value=&quot;312&quot;/&gt;&lt;/object&gt;&lt;object type=&quot;3&quot; unique_id=&quot;12073&quot;&gt;&lt;property id=&quot;20148&quot; value=&quot;5&quot;/&gt;&lt;property id=&quot;20300&quot; value=&quot;Slide 46 - &amp;quot;Regulation and Enforcement&amp;quot;&quot;/&gt;&lt;property id=&quot;20307&quot; value=&quot;313&quot;/&gt;&lt;/object&gt;&lt;object type=&quot;3&quot; unique_id=&quot;12075&quot;&gt;&lt;property id=&quot;20148&quot; value=&quot;5&quot;/&gt;&lt;property id=&quot;20300&quot; value=&quot;Slide 54 - &amp;quot;Scenario 2&amp;quot;&quot;/&gt;&lt;property id=&quot;20307&quot; value=&quot;314&quot;/&gt;&lt;/object&gt;&lt;object type=&quot;3&quot; unique_id=&quot;12083&quot;&gt;&lt;property id=&quot;20148&quot; value=&quot;5&quot;/&gt;&lt;property id=&quot;20300&quot; value=&quot;Slide 51 - &amp;quot;WorkSafeBC - WHMIS &amp;quot;&quot;/&gt;&lt;property id=&quot;20307&quot; value=&quot;320&quot;/&gt;&lt;/object&gt;&lt;object type=&quot;3&quot; unique_id=&quot;12085&quot;&gt;&lt;property id=&quot;20148&quot; value=&quot;5&quot;/&gt;&lt;property id=&quot;20300&quot; value=&quot;Slide 24 - &amp;quot;WHMIS 2015 Supplier Labels&amp;quot;&quot;/&gt;&lt;property id=&quot;20307&quot; value=&quot;321&quot;/&gt;&lt;/object&gt;&lt;object type=&quot;3&quot; unique_id=&quot;12086&quot;&gt;&lt;property id=&quot;20148&quot; value=&quot;5&quot;/&gt;&lt;property id=&quot;20300&quot; value=&quot;Slide 49 - &amp;quot;Who Enforces What?&amp;quot;&quot;/&gt;&lt;property id=&quot;20307&quot; value=&quot;322&quot;/&gt;&lt;/object&gt;&lt;object type=&quot;3&quot; unique_id=&quot;12087&quot;&gt;&lt;property id=&quot;20148&quot; value=&quot;5&quot;/&gt;&lt;property id=&quot;20300&quot; value=&quot;Slide 25 - &amp;quot;Workplace Labels&amp;quot;&quot;/&gt;&lt;property id=&quot;20307&quot; value=&quot;323&quot;/&gt;&lt;/object&gt;&lt;object type=&quot;3&quot; unique_id=&quot;13718&quot;&gt;&lt;property id=&quot;20148&quot; value=&quot;5&quot;/&gt;&lt;property id=&quot;20300&quot; value=&quot;Slide 50 - &amp;quot;Who’s Who?&amp;quot;&quot;/&gt;&lt;property id=&quot;20307&quot; value=&quot;324&quot;/&gt;&lt;/object&gt;&lt;object type=&quot;3&quot; unique_id=&quot;13928&quot;&gt;&lt;property id=&quot;20148&quot; value=&quot;5&quot;/&gt;&lt;property id=&quot;20300&quot; value=&quot;Slide 57 - &amp;quot;Scenario 5&amp;quot;&quot;/&gt;&lt;property id=&quot;20307&quot; value=&quot;325&quot;/&gt;&lt;/object&gt;&lt;object type=&quot;3&quot; unique_id=&quot;13929&quot;&gt;&lt;property id=&quot;20148&quot; value=&quot;5&quot;/&gt;&lt;property id=&quot;20300&quot; value=&quot;Slide 58 - &amp;quot;Scenario 6&amp;quot;&quot;/&gt;&lt;property id=&quot;20307&quot; value=&quot;326&quot;/&gt;&lt;/object&gt;&lt;object type=&quot;3&quot; unique_id=&quot;13931&quot;&gt;&lt;property id=&quot;20148&quot; value=&quot;5&quot;/&gt;&lt;property id=&quot;20300&quot; value=&quot;Slide 26 - &amp;quot;Alternate Modes of Identification&amp;quot;&quot;/&gt;&lt;property id=&quot;20307&quot; value=&quot;327&quot;/&gt;&lt;/object&gt;&lt;object type=&quot;3&quot; unique_id=&quot;13932&quot;&gt;&lt;property id=&quot;20148&quot; value=&quot;5&quot;/&gt;&lt;property id=&quot;20300&quot; value=&quot;Slide 27 - &amp;quot;Alternate Modes of Identification&amp;quot;&quot;/&gt;&lt;property id=&quot;20307&quot; value=&quot;328&quot;/&gt;&lt;/object&gt;&lt;object type=&quot;3&quot; unique_id=&quot;13933&quot;&gt;&lt;property id=&quot;20148&quot; value=&quot;5&quot;/&gt;&lt;property id=&quot;20300&quot; value=&quot;Slide 47 - &amp;quot;Regulation and Enforcement&amp;quot;&quot;/&gt;&lt;property id=&quot;20307&quot; value=&quot;329&quot;/&gt;&lt;/object&gt;&lt;object type=&quot;3&quot; unique_id=&quot;13934&quot;&gt;&lt;property id=&quot;20148&quot; value=&quot;5&quot;/&gt;&lt;property id=&quot;20300&quot; value=&quot;Slide 48 - &amp;quot;Regulation and Enforcement&amp;quot;&quot;/&gt;&lt;property id=&quot;20307&quot; value=&quot;330&quot;/&gt;&lt;/object&gt;&lt;object type=&quot;3&quot; unique_id=&quot;13935&quot;&gt;&lt;property id=&quot;20148&quot; value=&quot;5&quot;/&gt;&lt;property id=&quot;20300&quot; value=&quot;Slide 21 - &amp;quot;Do all hazard classes and categories require a pictogram? &amp;quot;&quot;/&gt;&lt;property id=&quot;20307&quot; value=&quot;331&quot;/&gt;&lt;/object&gt;&lt;object type=&quot;3&quot; unique_id=&quot;13936&quot;&gt;&lt;property id=&quot;20148&quot; value=&quot;5&quot;/&gt;&lt;property id=&quot;20300&quot; value=&quot;Slide 22 - &amp;quot;No Pictogram Required&amp;quot;&quot;/&gt;&lt;property id=&quot;20307&quot; value=&quot;332&quot;/&gt;&lt;/object&gt;&lt;object type=&quot;3&quot; unique_id=&quot;13938&quot;&gt;&lt;property id=&quot;20148&quot; value=&quot;5&quot;/&gt;&lt;property id=&quot;20300&quot; value=&quot;Slide 45 - &amp;quot;Education Requirements&amp;quot;&quot;/&gt;&lt;property id=&quot;20307&quot; value=&quot;333&quot;/&gt;&lt;/object&gt;&lt;/object&gt;&lt;object type=&quot;8&quot; unique_id=&quot;10204&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WorkSafeBC-Oct18">
      <a:dk1>
        <a:srgbClr val="000000"/>
      </a:dk1>
      <a:lt1>
        <a:srgbClr val="FFFFFF"/>
      </a:lt1>
      <a:dk2>
        <a:srgbClr val="776E64"/>
      </a:dk2>
      <a:lt2>
        <a:srgbClr val="FFFFFF"/>
      </a:lt2>
      <a:accent1>
        <a:srgbClr val="ED8B00"/>
      </a:accent1>
      <a:accent2>
        <a:srgbClr val="6399AE"/>
      </a:accent2>
      <a:accent3>
        <a:srgbClr val="888D30"/>
      </a:accent3>
      <a:accent4>
        <a:srgbClr val="B10508"/>
      </a:accent4>
      <a:accent5>
        <a:srgbClr val="DC4405"/>
      </a:accent5>
      <a:accent6>
        <a:srgbClr val="F1BE48"/>
      </a:accent6>
      <a:hlink>
        <a:srgbClr val="525252"/>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B8DABD4FC450478BE33EC6CA83015E" ma:contentTypeVersion="" ma:contentTypeDescription="Create a new document." ma:contentTypeScope="" ma:versionID="1a9b5f01b13f3864f0ee579c169abff0">
  <xsd:schema xmlns:xsd="http://www.w3.org/2001/XMLSchema" xmlns:xs="http://www.w3.org/2001/XMLSchema" xmlns:p="http://schemas.microsoft.com/office/2006/metadata/properties" xmlns:ns2="2B9E4A7B-1354-4821-9FFA-2CE2AB836252" targetNamespace="http://schemas.microsoft.com/office/2006/metadata/properties" ma:root="true" ma:fieldsID="5d4c378b814432a5b3c9d08b3cd9902b" ns2:_="">
    <xsd:import namespace="2B9E4A7B-1354-4821-9FFA-2CE2AB836252"/>
    <xsd:element name="properties">
      <xsd:complexType>
        <xsd:sequence>
          <xsd:element name="documentManagement">
            <xsd:complexType>
              <xsd:all>
                <xsd:element ref="ns2:Subject_x002f_Topic"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E4A7B-1354-4821-9FFA-2CE2AB836252" elementFormDefault="qualified">
    <xsd:import namespace="http://schemas.microsoft.com/office/2006/documentManagement/types"/>
    <xsd:import namespace="http://schemas.microsoft.com/office/infopath/2007/PartnerControls"/>
    <xsd:element name="Subject_x002f_Topic" ma:index="8" nillable="true" ma:displayName="Subject/Topic" ma:format="Dropdown" ma:internalName="Subject_x002f_Topic">
      <xsd:simpleType>
        <xsd:restriction base="dms:Choice">
          <xsd:enumeration value="Introduction"/>
          <xsd:enumeration value="General Agriculture Inspection Process"/>
          <xsd:enumeration value="Ornamental Nursaries"/>
          <xsd:enumeration value="Greenhouses"/>
          <xsd:enumeration value="Dairy Farms"/>
          <xsd:enumeration value="Berry Farms"/>
          <xsd:enumeration value="Bio-security"/>
          <xsd:enumeration value="Animal Handling"/>
          <xsd:enumeration value="Farm Labour"/>
          <xsd:enumeration value="Evaluation of Learning"/>
          <xsd:enumeration value="Other/Miscellaneous"/>
        </xsd:restriction>
      </xsd:simpleType>
    </xsd:element>
    <xsd:element name="Document_x0020_Type" ma:index="9" nillable="true" ma:displayName="Document Type" ma:format="Dropdown" ma:internalName="Document_x0020_Type">
      <xsd:simpleType>
        <xsd:union memberTypes="dms:Text">
          <xsd:simpleType>
            <xsd:restriction base="dms:Choice">
              <xsd:enumeration value="Handout"/>
              <xsd:enumeration value="Learning Activity"/>
              <xsd:enumeration value="PowerPoint"/>
              <xsd:enumeration value="Oth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ubject_x002f_Topic xmlns="2B9E4A7B-1354-4821-9FFA-2CE2AB836252" xsi:nil="true"/>
    <Document_x0020_Type xmlns="2B9E4A7B-1354-4821-9FFA-2CE2AB83625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E050A-E0DC-41FB-8472-DC423CD81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E4A7B-1354-4821-9FFA-2CE2AB836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3BB50E-FF3A-48CB-B5FE-8E0CD5DA32D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2B9E4A7B-1354-4821-9FFA-2CE2AB836252"/>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6B12B8A8-2F19-42F7-B0F2-0089D6AC4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17040</TotalTime>
  <Words>4189</Words>
  <Application>Microsoft Office PowerPoint</Application>
  <PresentationFormat>On-screen Show (4:3)</PresentationFormat>
  <Paragraphs>591</Paragraphs>
  <Slides>42</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Theme1</vt:lpstr>
      <vt:lpstr>Visio</vt:lpstr>
      <vt:lpstr>Workplace Hazardous Materials Information System 2015</vt:lpstr>
      <vt:lpstr>Slide 2</vt:lpstr>
      <vt:lpstr>Slide 3</vt:lpstr>
      <vt:lpstr>Slide 4</vt:lpstr>
      <vt:lpstr>What is GHS?</vt:lpstr>
      <vt:lpstr>Hazard groups</vt:lpstr>
      <vt:lpstr>Hazard classes</vt:lpstr>
      <vt:lpstr>Hazard categories and rule</vt:lpstr>
      <vt:lpstr>Hazard identification – flammable liquids</vt:lpstr>
      <vt:lpstr>Hazard category exceptions</vt:lpstr>
      <vt:lpstr>Compressed gases</vt:lpstr>
      <vt:lpstr>Fire hazards</vt:lpstr>
      <vt:lpstr>Oxidizing hazards</vt:lpstr>
      <vt:lpstr>Explosive or extremely reactive</vt:lpstr>
      <vt:lpstr>Corrosion</vt:lpstr>
      <vt:lpstr>Acute toxicity (skull and crossbones)</vt:lpstr>
      <vt:lpstr>Acute toxicity (exclamation mark)</vt:lpstr>
      <vt:lpstr>Health hazard</vt:lpstr>
      <vt:lpstr>Biohazard</vt:lpstr>
      <vt:lpstr>Environment</vt:lpstr>
      <vt:lpstr>Do all hazard classes and categories require a pictogram? </vt:lpstr>
      <vt:lpstr>No pictogram required</vt:lpstr>
      <vt:lpstr>There are lots of pictograms out there …</vt:lpstr>
      <vt:lpstr>Supplier labels</vt:lpstr>
      <vt:lpstr>WHMIS 2015 supplier labels</vt:lpstr>
      <vt:lpstr>Workplace labels</vt:lpstr>
      <vt:lpstr>Alternate modes of identification</vt:lpstr>
      <vt:lpstr>Bulk storage</vt:lpstr>
      <vt:lpstr>Safety Data Sheet (SDS)</vt:lpstr>
      <vt:lpstr>Confidential business information</vt:lpstr>
      <vt:lpstr>Slide 31</vt:lpstr>
      <vt:lpstr>Section 12: Ecological information</vt:lpstr>
      <vt:lpstr>Section 16: Other information</vt:lpstr>
      <vt:lpstr>Timeframe</vt:lpstr>
      <vt:lpstr>Slide 35</vt:lpstr>
      <vt:lpstr>Regulation and Enforcement - Federal</vt:lpstr>
      <vt:lpstr>Regulation and Enforcement - Provincial</vt:lpstr>
      <vt:lpstr>Who Enforces What?</vt:lpstr>
      <vt:lpstr>Education requirements</vt:lpstr>
      <vt:lpstr>WorkSafeBC - WHMIS </vt:lpstr>
      <vt:lpstr>The system is working when …</vt:lpstr>
      <vt:lpstr>Slide 42</vt:lpstr>
    </vt:vector>
  </TitlesOfParts>
  <Company>WorkSafeBC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WHMIS 2015 GHS PR</dc:title>
  <dc:creator>WorkSafeBC</dc:creator>
  <cp:lastModifiedBy>Geoff Clark</cp:lastModifiedBy>
  <cp:revision>1133</cp:revision>
  <dcterms:created xsi:type="dcterms:W3CDTF">2013-02-18T18:10:23Z</dcterms:created>
  <dcterms:modified xsi:type="dcterms:W3CDTF">2015-09-17T17:06:30Z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0x010100ACB8DABD4FC450478BE33EC6CA83015E</vt:lpwstr>
  </property>
  <property fmtid="{D5CDD505-2E9C-101B-9397-08002B2CF9AE}" pid="3" name="_CopySource">
    <vt:lpwstr>http://teamsites/sites/ts_EDSInvProfDev/CDS/Implementation/Combustible Dust Control Program.pptx</vt:lpwstr>
  </property>
  <property fmtid="{D5CDD505-2E9C-101B-9397-08002B2CF9AE}" pid="4" name="xd_ProgID">
    <vt:lpwstr/>
  </property>
  <property fmtid="{D5CDD505-2E9C-101B-9397-08002B2CF9AE}" pid="5" name="_SourceUrl">
    <vt:lpwstr/>
  </property>
  <property fmtid="{D5CDD505-2E9C-101B-9397-08002B2CF9AE}" pid="6" name="TemplateUrl">
    <vt:lpwstr/>
  </property>
  <property fmtid="{D5CDD505-2E9C-101B-9397-08002B2CF9AE}" pid="7" name="ArticulateUseProject">
    <vt:lpwstr>1</vt:lpwstr>
  </property>
  <property fmtid="{D5CDD505-2E9C-101B-9397-08002B2CF9AE}" pid="8" name="ArticulatePath">
    <vt:lpwstr>http://teamsites/sites/ts_EDSInvProfDev/CDS/Implementation/Combustible%20Dust%20Sawmill%20Initiative%20(Q3-Q4)%20Implementation%20Plan</vt:lpwstr>
  </property>
  <property fmtid="{D5CDD505-2E9C-101B-9397-08002B2CF9AE}" pid="9" name="ArticulateGUID">
    <vt:lpwstr>701072CC-DD09-4BC5-A05E-1B724139A47B</vt:lpwstr>
  </property>
  <property fmtid="{D5CDD505-2E9C-101B-9397-08002B2CF9AE}" pid="10" name="ArticulateProjectFull">
    <vt:lpwstr>C:\Users\HC54876\Documents\SharePoint Drafts\WHMIS June 2015 PR.ppta</vt:lpwstr>
  </property>
</Properties>
</file>