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5"/>
  </p:notesMasterIdLst>
  <p:handoutMasterIdLst>
    <p:handoutMasterId r:id="rId26"/>
  </p:handoutMasterIdLst>
  <p:sldIdLst>
    <p:sldId id="256" r:id="rId2"/>
    <p:sldId id="285" r:id="rId3"/>
    <p:sldId id="286" r:id="rId4"/>
    <p:sldId id="287" r:id="rId5"/>
    <p:sldId id="300" r:id="rId6"/>
    <p:sldId id="301" r:id="rId7"/>
    <p:sldId id="302" r:id="rId8"/>
    <p:sldId id="289" r:id="rId9"/>
    <p:sldId id="290" r:id="rId10"/>
    <p:sldId id="288" r:id="rId11"/>
    <p:sldId id="291" r:id="rId12"/>
    <p:sldId id="292" r:id="rId13"/>
    <p:sldId id="294" r:id="rId14"/>
    <p:sldId id="295" r:id="rId15"/>
    <p:sldId id="303" r:id="rId16"/>
    <p:sldId id="304" r:id="rId17"/>
    <p:sldId id="305" r:id="rId18"/>
    <p:sldId id="306" r:id="rId19"/>
    <p:sldId id="307" r:id="rId20"/>
    <p:sldId id="308" r:id="rId21"/>
    <p:sldId id="309" r:id="rId22"/>
    <p:sldId id="310" r:id="rId23"/>
    <p:sldId id="311" r:id="rId24"/>
  </p:sldIdLst>
  <p:sldSz cx="9144000" cy="6858000" type="screen4x3"/>
  <p:notesSz cx="6858000" cy="9144000"/>
  <p:custDataLst>
    <p:tags r:id="rId27"/>
  </p:custDataLst>
  <p:defaultTextStyle>
    <a:defPPr>
      <a:defRPr lang="en-CA"/>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33"/>
    <a:srgbClr val="CC6600"/>
    <a:srgbClr val="FFCC00"/>
    <a:srgbClr val="FF9900"/>
    <a:srgbClr val="FFA829"/>
    <a:srgbClr val="663300"/>
    <a:srgbClr val="CC3300"/>
    <a:srgbClr val="99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60143" autoAdjust="0"/>
  </p:normalViewPr>
  <p:slideViewPr>
    <p:cSldViewPr>
      <p:cViewPr varScale="1">
        <p:scale>
          <a:sx n="42" d="100"/>
          <a:sy n="42" d="100"/>
        </p:scale>
        <p:origin x="-19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12"/>
    </p:cViewPr>
  </p:sorterViewPr>
  <p:notesViewPr>
    <p:cSldViewPr>
      <p:cViewPr>
        <p:scale>
          <a:sx n="100" d="100"/>
          <a:sy n="100" d="100"/>
        </p:scale>
        <p:origin x="-2112" y="2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effectLst>
                  <a:outerShdw blurRad="38100" dist="38100" dir="2700000" algn="tl">
                    <a:srgbClr val="C0C0C0"/>
                  </a:outerShdw>
                </a:effectLst>
                <a:latin typeface="Arial" pitchFamily="34" charset="0"/>
              </a:defRPr>
            </a:lvl1pPr>
          </a:lstStyle>
          <a:p>
            <a:endParaRPr lang="en-CA"/>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effectLst>
                  <a:outerShdw blurRad="38100" dist="38100" dir="2700000" algn="tl">
                    <a:srgbClr val="C0C0C0"/>
                  </a:outerShdw>
                </a:effectLst>
                <a:latin typeface="Arial" pitchFamily="34" charset="0"/>
              </a:defRPr>
            </a:lvl1pPr>
          </a:lstStyle>
          <a:p>
            <a:endParaRPr lang="en-CA"/>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2"/>
                </a:solidFill>
                <a:effectLst>
                  <a:outerShdw blurRad="38100" dist="38100" dir="2700000" algn="tl">
                    <a:srgbClr val="C0C0C0"/>
                  </a:outerShdw>
                </a:effectLst>
                <a:latin typeface="Arial" pitchFamily="34" charset="0"/>
              </a:defRPr>
            </a:lvl1pPr>
          </a:lstStyle>
          <a:p>
            <a:endParaRPr lang="en-CA"/>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2"/>
                </a:solidFill>
                <a:effectLst>
                  <a:outerShdw blurRad="38100" dist="38100" dir="2700000" algn="tl">
                    <a:srgbClr val="C0C0C0"/>
                  </a:outerShdw>
                </a:effectLst>
                <a:latin typeface="Arial" pitchFamily="34" charset="0"/>
              </a:defRPr>
            </a:lvl1pPr>
          </a:lstStyle>
          <a:p>
            <a:fld id="{59D661AB-8167-4CD5-86F3-4A86C2749483}" type="slidenum">
              <a:rPr lang="en-CA"/>
              <a:pPr/>
              <a:t>‹#›</a:t>
            </a:fld>
            <a:endParaRPr lang="en-CA"/>
          </a:p>
        </p:txBody>
      </p:sp>
    </p:spTree>
    <p:extLst>
      <p:ext uri="{BB962C8B-B14F-4D97-AF65-F5344CB8AC3E}">
        <p14:creationId xmlns:p14="http://schemas.microsoft.com/office/powerpoint/2010/main" xmlns="" val="2092708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13315"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13316" name="Rectangle 1028"/>
          <p:cNvSpPr>
            <a:spLocks noGrp="1" noRot="1" noChangeAspect="1" noChangeArrowheads="1" noTextEdit="1"/>
          </p:cNvSpPr>
          <p:nvPr>
            <p:ph type="sldImg" idx="2"/>
          </p:nvPr>
        </p:nvSpPr>
        <p:spPr bwMode="auto">
          <a:xfrm>
            <a:off x="1125538" y="684213"/>
            <a:ext cx="4572000" cy="3429000"/>
          </a:xfrm>
          <a:prstGeom prst="rect">
            <a:avLst/>
          </a:prstGeom>
          <a:noFill/>
          <a:ln w="9525">
            <a:solidFill>
              <a:srgbClr val="000000"/>
            </a:solidFill>
            <a:miter lim="800000"/>
            <a:headEnd/>
            <a:tailEnd/>
          </a:ln>
          <a:effectLst/>
        </p:spPr>
      </p:sp>
      <p:sp>
        <p:nvSpPr>
          <p:cNvPr id="13317"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3318"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13319"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B7EEAE-5A4B-4215-B704-C976B3A236AA}" type="slidenum">
              <a:rPr lang="en-CA"/>
              <a:pPr/>
              <a:t>‹#›</a:t>
            </a:fld>
            <a:endParaRPr lang="en-CA"/>
          </a:p>
        </p:txBody>
      </p:sp>
    </p:spTree>
    <p:extLst>
      <p:ext uri="{BB962C8B-B14F-4D97-AF65-F5344CB8AC3E}">
        <p14:creationId xmlns:p14="http://schemas.microsoft.com/office/powerpoint/2010/main" xmlns="" val="16740507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E564F78-A08C-4C74-8DC4-487797C11F16}" type="slidenum">
              <a:rPr lang="en-CA"/>
              <a:pPr/>
              <a:t>1</a:t>
            </a:fld>
            <a:endParaRPr lang="en-CA"/>
          </a:p>
        </p:txBody>
      </p:sp>
      <p:sp>
        <p:nvSpPr>
          <p:cNvPr id="61442" name="Rectangle 2"/>
          <p:cNvSpPr>
            <a:spLocks noGrp="1" noRot="1" noChangeAspect="1" noChangeArrowheads="1" noTextEdit="1"/>
          </p:cNvSpPr>
          <p:nvPr>
            <p:ph type="sldImg"/>
          </p:nvPr>
        </p:nvSpPr>
        <p:spPr>
          <a:xfrm>
            <a:off x="1125538" y="684213"/>
            <a:ext cx="4510087" cy="3382962"/>
          </a:xfrm>
          <a:ln/>
        </p:spPr>
      </p:sp>
      <p:sp>
        <p:nvSpPr>
          <p:cNvPr id="61443" name="Rectangle 3"/>
          <p:cNvSpPr>
            <a:spLocks noGrp="1" noChangeArrowheads="1"/>
          </p:cNvSpPr>
          <p:nvPr>
            <p:ph type="body" idx="1"/>
          </p:nvPr>
        </p:nvSpPr>
        <p:spPr/>
        <p:txBody>
          <a:bodyPr/>
          <a:lstStyle/>
          <a:p>
            <a:r>
              <a:rPr lang="en-US" sz="1200" i="1" kern="1200" dirty="0" smtClean="0">
                <a:solidFill>
                  <a:schemeClr val="tx1"/>
                </a:solidFill>
                <a:effectLst/>
                <a:latin typeface="Times New Roman" pitchFamily="18" charset="0"/>
                <a:ea typeface="+mn-ea"/>
                <a:cs typeface="Arial" pitchFamily="34" charset="0"/>
              </a:rPr>
              <a:t>Introduce yourself.</a:t>
            </a: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b="1" i="1" kern="1200" dirty="0" smtClean="0">
                <a:solidFill>
                  <a:schemeClr val="tx1"/>
                </a:solidFill>
                <a:effectLst/>
                <a:latin typeface="Times New Roman" pitchFamily="18" charset="0"/>
                <a:ea typeface="+mn-ea"/>
                <a:cs typeface="Arial" pitchFamily="34" charset="0"/>
              </a:rPr>
              <a:t>Note</a:t>
            </a:r>
            <a:r>
              <a:rPr lang="en-US" sz="1200" i="1" kern="1200" dirty="0" smtClean="0">
                <a:solidFill>
                  <a:schemeClr val="tx1"/>
                </a:solidFill>
                <a:effectLst/>
                <a:latin typeface="Times New Roman" pitchFamily="18" charset="0"/>
                <a:ea typeface="+mn-ea"/>
                <a:cs typeface="Arial" pitchFamily="34" charset="0"/>
              </a:rPr>
              <a:t>: Take this opportunity to explain to the audience your background, and your history with this organization and others.  Write in the instructor notes section a few facts that you can refer to.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Remember that at the beginning of every presentation, with every audience, there is an opportunity to engage the people and make them want to listen to what you have to say.</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Prior to 1998 there was only one regulation on working alone.  </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That regulation stated that it was not feasible to detail the circumstances in which checking was required, how it was to be done, or how often it was to be done.  As a result, there was no consistency in how working alone was treated.  Only the logging industry had widespread working alone programs.</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new part of the WorkSafeBC Occupational Health and Safety Regulation is called </a:t>
            </a:r>
            <a:r>
              <a:rPr lang="en-US" sz="1200" b="1" kern="1200" dirty="0" smtClean="0">
                <a:solidFill>
                  <a:schemeClr val="tx1"/>
                </a:solidFill>
                <a:effectLst/>
                <a:latin typeface="Times New Roman" pitchFamily="18" charset="0"/>
                <a:ea typeface="+mn-ea"/>
                <a:cs typeface="Arial" pitchFamily="34" charset="0"/>
              </a:rPr>
              <a:t>working alone or in isolation</a:t>
            </a:r>
            <a:r>
              <a:rPr lang="en-US" sz="1200" kern="1200" dirty="0" smtClean="0">
                <a:solidFill>
                  <a:schemeClr val="tx1"/>
                </a:solidFill>
                <a:effectLst/>
                <a:latin typeface="Times New Roman" pitchFamily="18" charset="0"/>
                <a:ea typeface="+mn-ea"/>
                <a:cs typeface="Arial" pitchFamily="34" charset="0"/>
              </a:rPr>
              <a:t>.</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regulation states that the procedures can be quite specific, and they must be developed in consultation with the safety committee and the worker who will be working alone.</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This presentation is designed to help you understand the requirements for checking on workers who are working alone in situations where there is a risk of  injury, the injury would be disabling, and the worker might not be able to get help in the event of an injury.</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  </a:t>
            </a:r>
            <a:r>
              <a:rPr lang="en-US" sz="1200" kern="1200" dirty="0" smtClean="0">
                <a:solidFill>
                  <a:schemeClr val="tx1"/>
                </a:solidFill>
                <a:effectLst/>
                <a:latin typeface="Times New Roman" pitchFamily="18" charset="0"/>
                <a:ea typeface="+mn-ea"/>
                <a:cs typeface="Arial" pitchFamily="34" charset="0"/>
              </a:rPr>
              <a:t>Does anyone have any examples of situations where they were working alone and might not have been able to get assistance if they were injured?</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Answer:</a:t>
            </a:r>
            <a:r>
              <a:rPr lang="en-US" sz="1200" kern="1200" dirty="0" smtClean="0">
                <a:solidFill>
                  <a:schemeClr val="tx1"/>
                </a:solidFill>
                <a:effectLst/>
                <a:latin typeface="Times New Roman" pitchFamily="18" charset="0"/>
                <a:ea typeface="+mn-ea"/>
                <a:cs typeface="Arial" pitchFamily="34" charset="0"/>
              </a:rPr>
              <a:t>  An example might be standing on a chair to change a light bulb in the house when you are alone.  If you fell and broke your leg, would you be disabled?  Could you get assistance?  The injury would have to be severe enough to prevent you crawling to the phone.</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Let's see a show of hands for who would want someone checking on them in that situation.  Who would not think that it is necessary?</a:t>
            </a:r>
          </a:p>
          <a:p>
            <a:r>
              <a:rPr lang="en-US" dirty="0" smtClean="0">
                <a:solidFill>
                  <a:srgbClr val="000000"/>
                </a:solidFill>
                <a:ea typeface="MS Mincho" charset="0"/>
                <a:cs typeface="MS Mincho" charset="0"/>
              </a:rPr>
              <a:t> </a:t>
            </a:r>
            <a:endParaRPr lang="en-US" dirty="0" smtClean="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latin typeface="Times New Roman" pitchFamily="18" charset="0"/>
                <a:ea typeface="+mn-ea"/>
                <a:cs typeface="Arial" pitchFamily="34" charset="0"/>
              </a:rPr>
              <a:t>A worker is considered to be working alone or in isolation when he or she does not have assistance that is readily available in case of emergency, injury, or ill health. In order to determine whether or not assistance is readily available, the following conditions should be considered:</a:t>
            </a:r>
          </a:p>
          <a:p>
            <a:pPr marL="1085850" lvl="2" indent="-171450">
              <a:buFont typeface="Arial"/>
              <a:buChar char="•"/>
            </a:pPr>
            <a:r>
              <a:rPr lang="en-US" sz="1200" kern="1200" dirty="0" smtClean="0">
                <a:solidFill>
                  <a:schemeClr val="tx1"/>
                </a:solidFill>
                <a:latin typeface="Times New Roman" pitchFamily="18" charset="0"/>
                <a:ea typeface="+mn-ea"/>
                <a:cs typeface="Arial" pitchFamily="34" charset="0"/>
              </a:rPr>
              <a:t>Presence of others: Are other people in the vicinity?</a:t>
            </a:r>
          </a:p>
          <a:p>
            <a:pPr marL="1085850" lvl="2" indent="-171450">
              <a:buFont typeface="Arial"/>
              <a:buChar char="•"/>
            </a:pPr>
            <a:r>
              <a:rPr lang="en-US" sz="1200" kern="1200" dirty="0" smtClean="0">
                <a:solidFill>
                  <a:schemeClr val="tx1"/>
                </a:solidFill>
                <a:latin typeface="Times New Roman" pitchFamily="18" charset="0"/>
                <a:ea typeface="+mn-ea"/>
                <a:cs typeface="Arial" pitchFamily="34" charset="0"/>
              </a:rPr>
              <a:t>Awareness: Will other persons capable of providing assistance be aware of the worker's need?</a:t>
            </a:r>
          </a:p>
          <a:p>
            <a:pPr marL="1085850" lvl="2" indent="-171450">
              <a:buFont typeface="Arial"/>
              <a:buChar char="•"/>
            </a:pPr>
            <a:r>
              <a:rPr lang="en-US" sz="1200" kern="1200" dirty="0" smtClean="0">
                <a:solidFill>
                  <a:schemeClr val="tx1"/>
                </a:solidFill>
                <a:latin typeface="Times New Roman" pitchFamily="18" charset="0"/>
                <a:ea typeface="+mn-ea"/>
                <a:cs typeface="Arial" pitchFamily="34" charset="0"/>
              </a:rPr>
              <a:t>Willingness: Is it reasonable to expect those other persons will provide assistance?</a:t>
            </a:r>
          </a:p>
          <a:p>
            <a:pPr marL="1085850" lvl="2" indent="-171450">
              <a:buFont typeface="Arial"/>
              <a:buChar char="•"/>
            </a:pPr>
            <a:r>
              <a:rPr lang="en-US" sz="1200" kern="1200" dirty="0" smtClean="0">
                <a:solidFill>
                  <a:schemeClr val="tx1"/>
                </a:solidFill>
                <a:latin typeface="Times New Roman" pitchFamily="18" charset="0"/>
                <a:ea typeface="+mn-ea"/>
                <a:cs typeface="Arial" pitchFamily="34" charset="0"/>
              </a:rPr>
              <a:t>Timeliness: Will assistance be provided within a reasonable period of time?</a:t>
            </a:r>
            <a:endParaRPr lang="en-US" sz="1200" kern="1200" dirty="0" smtClean="0">
              <a:solidFill>
                <a:schemeClr val="tx1"/>
              </a:solidFill>
              <a:effectLst/>
              <a:latin typeface="Times New Roman" pitchFamily="18" charset="0"/>
              <a:ea typeface="+mn-ea"/>
              <a:cs typeface="Arial" pitchFamily="34" charset="0"/>
            </a:endParaRPr>
          </a:p>
          <a:p>
            <a:endParaRPr lang="en-US" sz="1200" kern="1200" dirty="0" smtClean="0">
              <a:solidFill>
                <a:schemeClr val="tx1"/>
              </a:solidFill>
              <a:latin typeface="Times New Roman" pitchFamily="18" charset="0"/>
              <a:ea typeface="+mn-ea"/>
              <a:cs typeface="Arial" pitchFamily="34" charset="0"/>
            </a:endParaRPr>
          </a:p>
          <a:p>
            <a:r>
              <a:rPr lang="en-US" sz="1200" kern="1200" dirty="0" smtClean="0">
                <a:solidFill>
                  <a:schemeClr val="tx1"/>
                </a:solidFill>
                <a:latin typeface="Times New Roman" pitchFamily="18" charset="0"/>
                <a:ea typeface="+mn-ea"/>
                <a:cs typeface="Arial" pitchFamily="34" charset="0"/>
              </a:rPr>
              <a:t>In retail premises, such as a convenience store, customers are not generally considered to meet the definition of assistance that is readily available. However, if the worker is in an area where there is a high volume of customers, such as a shopping mall or sports stadium, there may be security staff or workers of other employers available to provide assistance.</a:t>
            </a:r>
          </a:p>
          <a:p>
            <a:r>
              <a:rPr lang="en-US" sz="1200" b="1" kern="1200" dirty="0" smtClean="0">
                <a:solidFill>
                  <a:schemeClr val="tx1"/>
                </a:solidFill>
                <a:latin typeface="Times New Roman" pitchFamily="18" charset="0"/>
                <a:ea typeface="+mn-ea"/>
                <a:cs typeface="Arial" pitchFamily="34" charset="0"/>
              </a:rPr>
              <a:t>Agreements with other employers</a:t>
            </a:r>
            <a:r>
              <a:rPr lang="en-US" sz="1200" b="0" kern="1200" dirty="0" smtClean="0">
                <a:solidFill>
                  <a:schemeClr val="tx1"/>
                </a:solidFill>
                <a:latin typeface="Times New Roman" pitchFamily="18" charset="0"/>
                <a:ea typeface="+mn-ea"/>
                <a:cs typeface="Arial" pitchFamily="34" charset="0"/>
              </a:rPr>
              <a:t>  If two or more workers of different employers are working together or in the same vicinity and each worker is capable of and willing to provide assistance in a timely manner, this can qualify as assistance that is readily available. An example of this would be where a coffee or donut retailer is situated within premises shared with a retail gas vendor. Another example would be where a second worker is on the premises for a short period of time, such as to make deliveries or pickups. In this case, the worker only has assistance that is readily available for the period in which the additional worker is on the premises, and is considered to be assigned to work alone once the additional worker leaves the premises. Employers would need to ensure that the workers of both employers are capable of, and willing to, provide assistance and that the workers are aware of the arrangement, and should put the arrangement in writing.</a:t>
            </a:r>
          </a:p>
          <a:p>
            <a:r>
              <a:rPr lang="en-US" sz="1200" b="1" kern="1200" dirty="0" smtClean="0">
                <a:solidFill>
                  <a:schemeClr val="tx1"/>
                </a:solidFill>
                <a:latin typeface="Times New Roman" pitchFamily="18" charset="0"/>
                <a:ea typeface="+mn-ea"/>
                <a:cs typeface="Arial" pitchFamily="34" charset="0"/>
              </a:rPr>
              <a:t>Communication systems </a:t>
            </a:r>
            <a:r>
              <a:rPr lang="en-US" sz="1200" b="0" kern="1200" dirty="0" smtClean="0">
                <a:solidFill>
                  <a:schemeClr val="tx1"/>
                </a:solidFill>
                <a:latin typeface="Times New Roman" pitchFamily="18" charset="0"/>
                <a:ea typeface="+mn-ea"/>
                <a:cs typeface="Arial" pitchFamily="34" charset="0"/>
              </a:rPr>
              <a:t> Providing workers with electronic means of communication, such as a phone, radio, or personal alarm, does not guarantee that the condition of "assistance that is readily available" has been met. A "person check" system alone is also unlikely to meet the "readily available" test.</a:t>
            </a:r>
          </a:p>
        </p:txBody>
      </p:sp>
      <p:sp>
        <p:nvSpPr>
          <p:cNvPr id="4" name="Slide Number Placeholder 3"/>
          <p:cNvSpPr>
            <a:spLocks noGrp="1"/>
          </p:cNvSpPr>
          <p:nvPr>
            <p:ph type="sldNum" sz="quarter" idx="10"/>
          </p:nvPr>
        </p:nvSpPr>
        <p:spPr/>
        <p:txBody>
          <a:bodyPr/>
          <a:lstStyle/>
          <a:p>
            <a:fld id="{F7B7EEAE-5A4B-4215-B704-C976B3A236AA}" type="slidenum">
              <a:rPr lang="en-CA" smtClean="0"/>
              <a:pPr/>
              <a:t>10</a:t>
            </a:fld>
            <a:endParaRPr lang="en-CA"/>
          </a:p>
        </p:txBody>
      </p:sp>
    </p:spTree>
    <p:extLst>
      <p:ext uri="{BB962C8B-B14F-4D97-AF65-F5344CB8AC3E}">
        <p14:creationId xmlns:p14="http://schemas.microsoft.com/office/powerpoint/2010/main" xmlns="" val="303569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kern="1200" dirty="0" smtClean="0">
                <a:solidFill>
                  <a:schemeClr val="tx1"/>
                </a:solidFill>
                <a:latin typeface="Times New Roman" pitchFamily="18" charset="0"/>
                <a:ea typeface="+mn-ea"/>
                <a:cs typeface="Arial" pitchFamily="34" charset="0"/>
              </a:rPr>
              <a:t>In summary, if a worker cannot be seen or heard by persons capable of providing assistance in a timely manner, then he or she should be regarded as working alone or in isolation.</a:t>
            </a:r>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11</a:t>
            </a:fld>
            <a:endParaRPr lang="en-CA"/>
          </a:p>
        </p:txBody>
      </p:sp>
    </p:spTree>
    <p:extLst>
      <p:ext uri="{BB962C8B-B14F-4D97-AF65-F5344CB8AC3E}">
        <p14:creationId xmlns:p14="http://schemas.microsoft.com/office/powerpoint/2010/main" xmlns="" val="1061376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Times New Roman" pitchFamily="18" charset="0"/>
                <a:ea typeface="+mn-ea"/>
                <a:cs typeface="Arial" pitchFamily="34" charset="0"/>
              </a:rPr>
              <a:t>Workers who work alone or in isolation for short or intermittent periods of time without being directed to do so are not considered to have been "assigned" to work alone. For example, a worker in most office and similar work settings, where other workers are normally present during their work hours, is not considered to be assigned to work alone or in isolation if, for example, the worker decides to come in early, work late, or come in on a day off. While a worker in such a setting may choose to work alone and this is permitted by the employer, the worker is not considered to have been assigned to work alone. Accordingly, the provisions of Regulation do not apply</a:t>
            </a:r>
            <a:r>
              <a:rPr lang="en-US" sz="1200" kern="1200" baseline="0" dirty="0" smtClean="0">
                <a:solidFill>
                  <a:schemeClr val="tx1"/>
                </a:solidFill>
                <a:latin typeface="Times New Roman" pitchFamily="18" charset="0"/>
                <a:ea typeface="+mn-ea"/>
                <a:cs typeface="Arial" pitchFamily="34" charset="0"/>
              </a:rPr>
              <a:t> (i.e. sections 4.20.2 to 4.23).</a:t>
            </a:r>
          </a:p>
          <a:p>
            <a:endParaRPr lang="en-US" sz="1200" kern="1200" baseline="0" dirty="0" smtClean="0">
              <a:solidFill>
                <a:schemeClr val="tx1"/>
              </a:solidFill>
              <a:latin typeface="Times New Roman" pitchFamily="18" charset="0"/>
              <a:ea typeface="+mn-ea"/>
              <a:cs typeface="Arial" pitchFamily="34" charset="0"/>
            </a:endParaRPr>
          </a:p>
          <a:p>
            <a:r>
              <a:rPr lang="en-US" sz="1200" kern="1200" baseline="0" dirty="0" smtClean="0">
                <a:solidFill>
                  <a:schemeClr val="tx1"/>
                </a:solidFill>
                <a:latin typeface="Times New Roman" pitchFamily="18" charset="0"/>
                <a:ea typeface="+mn-ea"/>
                <a:cs typeface="Arial" pitchFamily="34" charset="0"/>
              </a:rPr>
              <a:t>In this situation the employer still has an obligation to ensure the safety and well-being of their employee(s), e.g. risk assessments, etc. must be conducted.</a:t>
            </a:r>
          </a:p>
          <a:p>
            <a:endParaRPr lang="en-US" sz="1200" kern="1200" baseline="0" dirty="0" smtClean="0">
              <a:solidFill>
                <a:schemeClr val="tx1"/>
              </a:solidFill>
              <a:latin typeface="Times New Roman" pitchFamily="18" charset="0"/>
              <a:ea typeface="+mn-ea"/>
              <a:cs typeface="Arial" pitchFamily="34" charset="0"/>
            </a:endParaRPr>
          </a:p>
          <a:p>
            <a:r>
              <a:rPr lang="en-US" sz="1200" b="1" i="1" kern="1200" dirty="0" smtClean="0">
                <a:solidFill>
                  <a:schemeClr val="tx1"/>
                </a:solidFill>
                <a:effectLst/>
                <a:latin typeface="Times New Roman" pitchFamily="18" charset="0"/>
                <a:ea typeface="+mn-ea"/>
                <a:cs typeface="Arial" pitchFamily="34" charset="0"/>
              </a:rPr>
              <a:t>Note:</a:t>
            </a:r>
            <a:r>
              <a:rPr lang="en-US" sz="1200" i="1" kern="1200" dirty="0" smtClean="0">
                <a:solidFill>
                  <a:schemeClr val="tx1"/>
                </a:solidFill>
                <a:effectLst/>
                <a:latin typeface="Times New Roman" pitchFamily="18" charset="0"/>
                <a:ea typeface="+mn-ea"/>
                <a:cs typeface="Arial" pitchFamily="34" charset="0"/>
              </a:rPr>
              <a:t> You should know whether or not you are using an outside agency such as a call answering service as the contact person for your program.</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contact person or agency has a number of duties:</a:t>
            </a:r>
          </a:p>
          <a:p>
            <a:r>
              <a:rPr lang="en-US" sz="1200" kern="1200" dirty="0" smtClean="0">
                <a:solidFill>
                  <a:schemeClr val="tx1"/>
                </a:solidFill>
                <a:effectLst/>
                <a:latin typeface="Times New Roman" pitchFamily="18" charset="0"/>
                <a:ea typeface="+mn-ea"/>
                <a:cs typeface="Arial" pitchFamily="34" charset="0"/>
              </a:rPr>
              <a:t> </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Document the check-in</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They must be prepared to take action if the worker does not check-in at the designated time.</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If they cannot contact the worker, they are the person who will initiate the emergency response.</a:t>
            </a:r>
          </a:p>
          <a:p>
            <a:endParaRPr lang="en-US" sz="1200" kern="1200" dirty="0" smtClean="0">
              <a:solidFill>
                <a:schemeClr val="tx1"/>
              </a:solidFill>
              <a:effectLst/>
              <a:latin typeface="Times New Roman" pitchFamily="18" charset="0"/>
              <a:ea typeface="+mn-ea"/>
              <a:cs typeface="Arial" pitchFamily="34" charset="0"/>
            </a:endParaRPr>
          </a:p>
        </p:txBody>
      </p:sp>
      <p:sp>
        <p:nvSpPr>
          <p:cNvPr id="4" name="Slide Number Placeholder 3"/>
          <p:cNvSpPr>
            <a:spLocks noGrp="1"/>
          </p:cNvSpPr>
          <p:nvPr>
            <p:ph type="sldNum" sz="quarter" idx="10"/>
          </p:nvPr>
        </p:nvSpPr>
        <p:spPr/>
        <p:txBody>
          <a:bodyPr/>
          <a:lstStyle/>
          <a:p>
            <a:fld id="{F7B7EEAE-5A4B-4215-B704-C976B3A236AA}" type="slidenum">
              <a:rPr lang="en-CA" smtClean="0"/>
              <a:pPr/>
              <a:t>12</a:t>
            </a:fld>
            <a:endParaRPr lang="en-CA"/>
          </a:p>
        </p:txBody>
      </p:sp>
    </p:spTree>
    <p:extLst>
      <p:ext uri="{BB962C8B-B14F-4D97-AF65-F5344CB8AC3E}">
        <p14:creationId xmlns:p14="http://schemas.microsoft.com/office/powerpoint/2010/main" xmlns="" val="66359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i="0" kern="1200" dirty="0" smtClean="0">
                <a:solidFill>
                  <a:schemeClr val="tx1"/>
                </a:solidFill>
                <a:effectLst/>
                <a:latin typeface="Times New Roman" pitchFamily="18" charset="0"/>
                <a:ea typeface="+mn-ea"/>
                <a:cs typeface="Arial" pitchFamily="34" charset="0"/>
              </a:rPr>
              <a:t>This slide will need to be adjusted</a:t>
            </a:r>
            <a:r>
              <a:rPr lang="en-US" sz="1200" b="1" i="0" kern="1200" baseline="0" dirty="0" smtClean="0">
                <a:solidFill>
                  <a:schemeClr val="tx1"/>
                </a:solidFill>
                <a:effectLst/>
                <a:latin typeface="Times New Roman" pitchFamily="18" charset="0"/>
                <a:ea typeface="+mn-ea"/>
                <a:cs typeface="Arial" pitchFamily="34" charset="0"/>
              </a:rPr>
              <a:t> to meet the needs and procedures of your organization</a:t>
            </a:r>
            <a:endParaRPr lang="en-US" sz="1200" b="1" i="0" kern="1200" dirty="0" smtClean="0">
              <a:solidFill>
                <a:schemeClr val="tx1"/>
              </a:solidFill>
              <a:effectLst/>
              <a:latin typeface="Times New Roman" pitchFamily="18" charset="0"/>
              <a:ea typeface="+mn-ea"/>
              <a:cs typeface="Arial" pitchFamily="34" charset="0"/>
            </a:endParaRPr>
          </a:p>
          <a:p>
            <a:endParaRPr lang="en-US" sz="1200" i="1"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Discuss how your organization deals with check-in after normal business hours.  If you use in external agency you should mention that now.  If you do not use an external agency, you should explain how the contact person duties are transferred at the end of the day if someone has not yet checked out.</a:t>
            </a:r>
            <a:endParaRPr lang="en-US" sz="1200" kern="1200" dirty="0" smtClean="0">
              <a:solidFill>
                <a:schemeClr val="tx1"/>
              </a:solidFill>
              <a:effectLst/>
              <a:latin typeface="Times New Roman" pitchFamily="18" charset="0"/>
              <a:ea typeface="+mn-ea"/>
              <a:cs typeface="Arial" pitchFamily="34" charset="0"/>
            </a:endParaRP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13</a:t>
            </a:fld>
            <a:endParaRPr lang="en-CA"/>
          </a:p>
        </p:txBody>
      </p:sp>
    </p:spTree>
    <p:extLst>
      <p:ext uri="{BB962C8B-B14F-4D97-AF65-F5344CB8AC3E}">
        <p14:creationId xmlns:p14="http://schemas.microsoft.com/office/powerpoint/2010/main" xmlns="" val="3282563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kern="1200" dirty="0" smtClean="0">
                <a:solidFill>
                  <a:schemeClr val="tx1"/>
                </a:solidFill>
                <a:effectLst/>
                <a:latin typeface="Times New Roman" pitchFamily="18" charset="0"/>
                <a:ea typeface="+mn-ea"/>
                <a:cs typeface="Arial" pitchFamily="34" charset="0"/>
              </a:rPr>
              <a:t>This slide will need</a:t>
            </a:r>
            <a:r>
              <a:rPr lang="en-US" sz="1200" b="1" kern="1200" baseline="0" dirty="0" smtClean="0">
                <a:solidFill>
                  <a:schemeClr val="tx1"/>
                </a:solidFill>
                <a:effectLst/>
                <a:latin typeface="Times New Roman" pitchFamily="18" charset="0"/>
                <a:ea typeface="+mn-ea"/>
                <a:cs typeface="Arial" pitchFamily="34" charset="0"/>
              </a:rPr>
              <a:t> </a:t>
            </a:r>
            <a:r>
              <a:rPr lang="en-US" sz="1200" b="1" kern="1200" dirty="0" smtClean="0">
                <a:solidFill>
                  <a:schemeClr val="tx1"/>
                </a:solidFill>
                <a:effectLst/>
                <a:latin typeface="Times New Roman" pitchFamily="18" charset="0"/>
                <a:ea typeface="+mn-ea"/>
                <a:cs typeface="Arial" pitchFamily="34" charset="0"/>
              </a:rPr>
              <a:t>to be adjusted to meet</a:t>
            </a:r>
            <a:r>
              <a:rPr lang="en-US" sz="1200" b="1" kern="1200" baseline="0" dirty="0" smtClean="0">
                <a:solidFill>
                  <a:schemeClr val="tx1"/>
                </a:solidFill>
                <a:effectLst/>
                <a:latin typeface="Times New Roman" pitchFamily="18" charset="0"/>
                <a:ea typeface="+mn-ea"/>
                <a:cs typeface="Arial" pitchFamily="34" charset="0"/>
              </a:rPr>
              <a:t> the specific needs and procedures in your organization</a:t>
            </a:r>
            <a:endParaRPr lang="en-US" sz="1200" b="1" kern="1200" dirty="0" smtClean="0">
              <a:solidFill>
                <a:schemeClr val="tx1"/>
              </a:solidFill>
              <a:effectLst/>
              <a:latin typeface="Times New Roman" pitchFamily="18" charset="0"/>
              <a:ea typeface="+mn-ea"/>
              <a:cs typeface="Arial" pitchFamily="34" charset="0"/>
            </a:endParaRPr>
          </a:p>
          <a:p>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There are a number of questions that the contact person will ask you when you check-in:</a:t>
            </a:r>
          </a:p>
          <a:p>
            <a:r>
              <a:rPr lang="en-US" sz="1200" kern="1200" dirty="0" smtClean="0">
                <a:solidFill>
                  <a:schemeClr val="tx1"/>
                </a:solidFill>
                <a:effectLst/>
                <a:latin typeface="Times New Roman" pitchFamily="18" charset="0"/>
                <a:ea typeface="+mn-ea"/>
                <a:cs typeface="Arial" pitchFamily="34" charset="0"/>
              </a:rPr>
              <a:t> </a:t>
            </a: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Your name</a:t>
            </a: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The task you are performing</a:t>
            </a: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Your telephone number or other contact</a:t>
            </a: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Your destination or location</a:t>
            </a: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Your supervisor’s name</a:t>
            </a: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Who to call in the event of an emergency</a:t>
            </a:r>
          </a:p>
          <a:p>
            <a:pPr marL="171450" indent="-171450">
              <a:buFont typeface="Arial"/>
              <a:buNone/>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None/>
            </a:pPr>
            <a:r>
              <a:rPr lang="en-US" sz="1200" kern="1200" dirty="0" smtClean="0">
                <a:solidFill>
                  <a:schemeClr val="tx1"/>
                </a:solidFill>
                <a:effectLst/>
                <a:latin typeface="Times New Roman" pitchFamily="18" charset="0"/>
                <a:ea typeface="+mn-ea"/>
                <a:cs typeface="Arial" pitchFamily="34" charset="0"/>
              </a:rPr>
              <a:t>This information will be documented in the check-in log.</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There will be situations when the risk assessment results in a short period between check-ins.  In other words, you may want to check-in 3 or 4 times before the task is completed.  Each time you check-in you'll give the time for your next check-in.  These check-ins could be as short as 20 minutes apart.</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There may also be situations where you have checked in and are not finished work at the end of regular business hours.  In these situations you'll want to extend your check-in to when the job will be finished.</a:t>
            </a:r>
          </a:p>
          <a:p>
            <a:r>
              <a:rPr lang="en-US" sz="1200" kern="1200" dirty="0" smtClean="0">
                <a:solidFill>
                  <a:schemeClr val="tx1"/>
                </a:solidFill>
                <a:effectLst/>
                <a:latin typeface="Times New Roman" pitchFamily="18" charset="0"/>
                <a:ea typeface="+mn-ea"/>
                <a:cs typeface="Arial" pitchFamily="34" charset="0"/>
              </a:rPr>
              <a:t> </a:t>
            </a: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14</a:t>
            </a:fld>
            <a:endParaRPr lang="en-CA"/>
          </a:p>
        </p:txBody>
      </p:sp>
    </p:spTree>
    <p:extLst>
      <p:ext uri="{BB962C8B-B14F-4D97-AF65-F5344CB8AC3E}">
        <p14:creationId xmlns:p14="http://schemas.microsoft.com/office/powerpoint/2010/main" xmlns="" val="3142867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ctr" defTabSz="914400" rtl="0" eaLnBrk="1" fontAlgn="base" latinLnBrk="0" hangingPunct="1">
              <a:lnSpc>
                <a:spcPct val="100000"/>
              </a:lnSpc>
              <a:spcBef>
                <a:spcPct val="30000"/>
              </a:spcBef>
              <a:spcAft>
                <a:spcPct val="0"/>
              </a:spcAft>
              <a:buClrTx/>
              <a:buSzTx/>
              <a:buFontTx/>
              <a:buNone/>
              <a:tabLst/>
              <a:defRPr/>
            </a:pPr>
            <a:r>
              <a:rPr lang="en-US" sz="1200" b="1" kern="1200" dirty="0" smtClean="0">
                <a:solidFill>
                  <a:schemeClr val="tx1"/>
                </a:solidFill>
                <a:effectLst/>
                <a:latin typeface="Times New Roman" pitchFamily="18" charset="0"/>
                <a:ea typeface="+mn-ea"/>
                <a:cs typeface="Arial" pitchFamily="34" charset="0"/>
              </a:rPr>
              <a:t>This slide will need</a:t>
            </a:r>
            <a:r>
              <a:rPr lang="en-US" sz="1200" b="1" kern="1200" baseline="0" dirty="0" smtClean="0">
                <a:solidFill>
                  <a:schemeClr val="tx1"/>
                </a:solidFill>
                <a:effectLst/>
                <a:latin typeface="Times New Roman" pitchFamily="18" charset="0"/>
                <a:ea typeface="+mn-ea"/>
                <a:cs typeface="Arial" pitchFamily="34" charset="0"/>
              </a:rPr>
              <a:t> </a:t>
            </a:r>
            <a:r>
              <a:rPr lang="en-US" sz="1200" b="1" kern="1200" dirty="0" smtClean="0">
                <a:solidFill>
                  <a:schemeClr val="tx1"/>
                </a:solidFill>
                <a:effectLst/>
                <a:latin typeface="Times New Roman" pitchFamily="18" charset="0"/>
                <a:ea typeface="+mn-ea"/>
                <a:cs typeface="Arial" pitchFamily="34" charset="0"/>
              </a:rPr>
              <a:t>to be adjusted to meet</a:t>
            </a:r>
            <a:r>
              <a:rPr lang="en-US" sz="1200" b="1" kern="1200" baseline="0" dirty="0" smtClean="0">
                <a:solidFill>
                  <a:schemeClr val="tx1"/>
                </a:solidFill>
                <a:effectLst/>
                <a:latin typeface="Times New Roman" pitchFamily="18" charset="0"/>
                <a:ea typeface="+mn-ea"/>
                <a:cs typeface="Arial" pitchFamily="34" charset="0"/>
              </a:rPr>
              <a:t> the specific needs and procedures in your organization</a:t>
            </a:r>
            <a:endParaRPr lang="en-US" sz="1200" b="1" kern="1200" dirty="0" smtClean="0">
              <a:solidFill>
                <a:schemeClr val="tx1"/>
              </a:solidFill>
              <a:effectLst/>
              <a:latin typeface="Times New Roman" pitchFamily="18" charset="0"/>
              <a:ea typeface="+mn-ea"/>
              <a:cs typeface="Arial" pitchFamily="34" charset="0"/>
            </a:endParaRPr>
          </a:p>
          <a:p>
            <a:endParaRPr lang="en-US" sz="1200" b="1" i="1"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The suggested hand-outs include a list of the jobs and tasks that require a check-in procedure. They include:</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US" sz="1200" i="1" kern="1200" dirty="0" smtClean="0">
                <a:solidFill>
                  <a:schemeClr val="tx1"/>
                </a:solidFill>
                <a:effectLst/>
                <a:latin typeface="Times New Roman" pitchFamily="18" charset="0"/>
                <a:ea typeface="+mn-ea"/>
                <a:cs typeface="Arial" pitchFamily="34" charset="0"/>
              </a:rPr>
              <a:t>Your specific procedure for checking in, including the phone numbers and the information that you must give to the contact person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US" sz="1200" i="1" kern="1200" dirty="0" smtClean="0">
                <a:solidFill>
                  <a:schemeClr val="tx1"/>
                </a:solidFill>
                <a:effectLst/>
                <a:latin typeface="Times New Roman" pitchFamily="18" charset="0"/>
                <a:ea typeface="+mn-ea"/>
                <a:cs typeface="Arial" pitchFamily="34" charset="0"/>
              </a:rPr>
              <a:t>The contact numbers for emergencies out in the organization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lvl="1"/>
            <a:r>
              <a:rPr lang="en-US" sz="1200" i="1" kern="1200" dirty="0" smtClean="0">
                <a:solidFill>
                  <a:schemeClr val="tx1"/>
                </a:solidFill>
                <a:effectLst/>
                <a:latin typeface="Times New Roman" pitchFamily="18" charset="0"/>
                <a:ea typeface="+mn-ea"/>
                <a:cs typeface="Arial" pitchFamily="34" charset="0"/>
              </a:rPr>
              <a:t>The log that must be filled out by the contact person to document check-in and checkout (if using</a:t>
            </a:r>
            <a:r>
              <a:rPr lang="en-US" sz="1200" i="1" kern="1200" baseline="0" dirty="0" smtClean="0">
                <a:solidFill>
                  <a:schemeClr val="tx1"/>
                </a:solidFill>
                <a:effectLst/>
                <a:latin typeface="Times New Roman" pitchFamily="18" charset="0"/>
                <a:ea typeface="+mn-ea"/>
                <a:cs typeface="Arial" pitchFamily="34" charset="0"/>
              </a:rPr>
              <a:t> an agency they will likely have their own).</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US" sz="1200" i="1" kern="1200" dirty="0" smtClean="0">
                <a:solidFill>
                  <a:schemeClr val="tx1"/>
                </a:solidFill>
                <a:effectLst/>
                <a:latin typeface="Times New Roman" pitchFamily="18" charset="0"/>
                <a:ea typeface="+mn-ea"/>
                <a:cs typeface="Arial" pitchFamily="34" charset="0"/>
              </a:rPr>
              <a:t>If you have wallet cards that have the phone number of the contact person and the information that must be given </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Each of the handouts that you have been given are an important part of the working alone program.</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   </a:t>
            </a:r>
            <a:r>
              <a:rPr lang="en-US" sz="1200" kern="1200" dirty="0" smtClean="0">
                <a:solidFill>
                  <a:schemeClr val="tx1"/>
                </a:solidFill>
                <a:effectLst/>
                <a:latin typeface="Times New Roman" pitchFamily="18" charset="0"/>
                <a:ea typeface="+mn-ea"/>
                <a:cs typeface="Arial" pitchFamily="34" charset="0"/>
              </a:rPr>
              <a:t>Would someone</a:t>
            </a:r>
            <a:r>
              <a:rPr lang="en-US" sz="1200" b="1" kern="1200" dirty="0" smtClean="0">
                <a:solidFill>
                  <a:schemeClr val="tx1"/>
                </a:solidFill>
                <a:effectLst/>
                <a:latin typeface="Times New Roman" pitchFamily="18" charset="0"/>
                <a:ea typeface="+mn-ea"/>
                <a:cs typeface="Arial" pitchFamily="34" charset="0"/>
              </a:rPr>
              <a:t> </a:t>
            </a:r>
            <a:r>
              <a:rPr lang="en-US" sz="1200" kern="1200" dirty="0" smtClean="0">
                <a:solidFill>
                  <a:schemeClr val="tx1"/>
                </a:solidFill>
                <a:effectLst/>
                <a:latin typeface="Times New Roman" pitchFamily="18" charset="0"/>
                <a:ea typeface="+mn-ea"/>
                <a:cs typeface="Arial" pitchFamily="34" charset="0"/>
              </a:rPr>
              <a:t>read out the requirements for the check-in  and checkout log?  Does the log meet all of your requirements?  Should it be modified?</a:t>
            </a:r>
          </a:p>
          <a:p>
            <a:r>
              <a:rPr lang="en-US" sz="1200" kern="1200" dirty="0" smtClean="0">
                <a:solidFill>
                  <a:schemeClr val="tx1"/>
                </a:solidFill>
                <a:effectLst/>
                <a:latin typeface="Times New Roman" pitchFamily="18" charset="0"/>
                <a:ea typeface="+mn-ea"/>
                <a:cs typeface="Arial" pitchFamily="34" charset="0"/>
              </a:rPr>
              <a:t> </a:t>
            </a: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15</a:t>
            </a:fld>
            <a:endParaRPr lang="en-CA"/>
          </a:p>
        </p:txBody>
      </p:sp>
    </p:spTree>
    <p:extLst>
      <p:ext uri="{BB962C8B-B14F-4D97-AF65-F5344CB8AC3E}">
        <p14:creationId xmlns:p14="http://schemas.microsoft.com/office/powerpoint/2010/main" xmlns="" val="2306083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Times New Roman" pitchFamily="18" charset="0"/>
                <a:ea typeface="+mn-ea"/>
                <a:cs typeface="Arial" pitchFamily="34" charset="0"/>
              </a:rPr>
              <a:t>The purpose of teaching the risk assessment portion is to allow students to have confidence in the Program by understanding how the Program has been developed. Explain that all jobs/tasks where a worker has been assigned to work alone have been examined.</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Each of the jobs and tasks that require check-in and checkout have had a risk assessment performed.  A sample of this risk assessment can be found in Appendix B of the Working Alone Program.</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risk assessment looks at three things:</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The likelihood of an accident happening</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The likelihood of that accident being disabling</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The likelihood of help being available</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There is a score sheet that has been used to determine the risk for each position that has been assessed.  If a task has a score higher than 200, check-in is required.  For positions or situations with a score lower than 200, a check-in is required only at the beginning and end of the shift or task.</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an individual feels that they want to check-in, in spite of the fact that the task has a low risk score, they are free to do so.</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What are the types of situations where a worker might want to check-in, in spite of the fact that the task has been given a low score?</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Answer</a:t>
            </a:r>
            <a:r>
              <a:rPr lang="en-US" sz="1200" kern="1200" dirty="0" smtClean="0">
                <a:solidFill>
                  <a:schemeClr val="tx1"/>
                </a:solidFill>
                <a:effectLst/>
                <a:latin typeface="Times New Roman" pitchFamily="18" charset="0"/>
                <a:ea typeface="+mn-ea"/>
                <a:cs typeface="Arial" pitchFamily="34" charset="0"/>
              </a:rPr>
              <a:t>:  A worker might notice a situation that makes him or her uncomfortable.  They could use the check-in procedure to ensure that someone will call them to ensure that they are safe.</a:t>
            </a: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16</a:t>
            </a:fld>
            <a:endParaRPr lang="en-CA"/>
          </a:p>
        </p:txBody>
      </p:sp>
    </p:spTree>
    <p:extLst>
      <p:ext uri="{BB962C8B-B14F-4D97-AF65-F5344CB8AC3E}">
        <p14:creationId xmlns:p14="http://schemas.microsoft.com/office/powerpoint/2010/main" xmlns="" val="3993010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Times New Roman" pitchFamily="18" charset="0"/>
                <a:ea typeface="+mn-ea"/>
                <a:cs typeface="Arial" pitchFamily="34" charset="0"/>
              </a:rPr>
              <a:t>Note: This slide must be customized to show who maintains the list of jobs / tasks that require check in. This will require either a hand out or an extra series of slides that identify when check-in will be required.</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It is important for everyone to alert the person who maintains the list of jobs that require check-in, if situations change so that check-in is now required on a particular position or situation.</a:t>
            </a:r>
          </a:p>
          <a:p>
            <a:endParaRPr lang="en-GB" b="1" dirty="0" smtClean="0">
              <a:latin typeface="Times New Roman Bold" charset="0"/>
              <a:ea typeface="MS Mincho" charset="0"/>
              <a:cs typeface="MS Mincho"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17</a:t>
            </a:fld>
            <a:endParaRPr lang="en-CA"/>
          </a:p>
        </p:txBody>
      </p:sp>
    </p:spTree>
    <p:extLst>
      <p:ext uri="{BB962C8B-B14F-4D97-AF65-F5344CB8AC3E}">
        <p14:creationId xmlns:p14="http://schemas.microsoft.com/office/powerpoint/2010/main" xmlns="" val="79033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i="1" kern="1200" dirty="0" smtClean="0">
                <a:solidFill>
                  <a:schemeClr val="tx1"/>
                </a:solidFill>
                <a:effectLst/>
                <a:latin typeface="Times New Roman" pitchFamily="18" charset="0"/>
                <a:ea typeface="+mn-ea"/>
                <a:cs typeface="Arial" pitchFamily="34" charset="0"/>
              </a:rPr>
              <a:t>Note: This slide must be customized to your particular check-in procedure.  </a:t>
            </a:r>
          </a:p>
          <a:p>
            <a:pPr algn="ctr"/>
            <a:r>
              <a:rPr lang="en-US" sz="1200" b="1" i="1" kern="1200" dirty="0" smtClean="0">
                <a:solidFill>
                  <a:schemeClr val="tx1"/>
                </a:solidFill>
                <a:effectLst/>
                <a:latin typeface="Times New Roman" pitchFamily="18" charset="0"/>
                <a:ea typeface="+mn-ea"/>
                <a:cs typeface="Arial" pitchFamily="34" charset="0"/>
              </a:rPr>
              <a:t>It must also be customized to note the method that is used to check-in, and the frequency.</a:t>
            </a:r>
            <a:endParaRPr lang="en-US" sz="1200" b="1"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Use actual examples to poll the attendees.</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Do they know what tasks/jobs require check-in?</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Do they know how to make the calls?</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Do they know how often to call in?</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In this organization we check-in by calling this number.</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supervisor, in consultation with the worker and the Joint Occupational Health and Safety Committee, has determined the length of time between check-ins.</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When you check-in with the contact person, you must provide:</a:t>
            </a:r>
          </a:p>
          <a:p>
            <a:r>
              <a:rPr lang="en-US" sz="1200" kern="1200" dirty="0" smtClean="0">
                <a:solidFill>
                  <a:schemeClr val="tx1"/>
                </a:solidFill>
                <a:effectLst/>
                <a:latin typeface="Times New Roman" pitchFamily="18" charset="0"/>
                <a:ea typeface="+mn-ea"/>
                <a:cs typeface="Arial" pitchFamily="34" charset="0"/>
              </a:rPr>
              <a:t> </a:t>
            </a:r>
          </a:p>
          <a:p>
            <a:pPr lvl="0"/>
            <a:r>
              <a:rPr lang="en-US" sz="1200" kern="1200" dirty="0" smtClean="0">
                <a:solidFill>
                  <a:schemeClr val="tx1"/>
                </a:solidFill>
                <a:effectLst/>
                <a:latin typeface="Times New Roman" pitchFamily="18" charset="0"/>
                <a:ea typeface="+mn-ea"/>
                <a:cs typeface="Arial" pitchFamily="34" charset="0"/>
              </a:rPr>
              <a:t>1.  Job information - what is the task and what is the risk of injury</a:t>
            </a:r>
          </a:p>
          <a:p>
            <a:pPr lvl="0"/>
            <a:r>
              <a:rPr lang="en-US" sz="1200" kern="1200" dirty="0" smtClean="0">
                <a:solidFill>
                  <a:schemeClr val="tx1"/>
                </a:solidFill>
                <a:effectLst/>
                <a:latin typeface="Times New Roman" pitchFamily="18" charset="0"/>
                <a:ea typeface="+mn-ea"/>
                <a:cs typeface="Arial" pitchFamily="34" charset="0"/>
              </a:rPr>
              <a:t>2.  Your phone number or your radio call sign</a:t>
            </a:r>
          </a:p>
          <a:p>
            <a:pPr lvl="0"/>
            <a:r>
              <a:rPr lang="en-US" sz="1200" kern="1200" dirty="0" smtClean="0">
                <a:solidFill>
                  <a:schemeClr val="tx1"/>
                </a:solidFill>
                <a:effectLst/>
                <a:latin typeface="Times New Roman" pitchFamily="18" charset="0"/>
                <a:ea typeface="+mn-ea"/>
                <a:cs typeface="Arial" pitchFamily="34" charset="0"/>
              </a:rPr>
              <a:t>3.  The location of the job</a:t>
            </a:r>
          </a:p>
          <a:p>
            <a:pPr lvl="0"/>
            <a:r>
              <a:rPr lang="en-US" sz="1200" kern="1200" dirty="0" smtClean="0">
                <a:solidFill>
                  <a:schemeClr val="tx1"/>
                </a:solidFill>
                <a:effectLst/>
                <a:latin typeface="Times New Roman" pitchFamily="18" charset="0"/>
                <a:ea typeface="+mn-ea"/>
                <a:cs typeface="Arial" pitchFamily="34" charset="0"/>
              </a:rPr>
              <a:t>4.  How long you expect the job to last</a:t>
            </a:r>
          </a:p>
          <a:p>
            <a:pPr lvl="0"/>
            <a:r>
              <a:rPr lang="en-US" sz="1200" kern="1200" dirty="0" smtClean="0">
                <a:solidFill>
                  <a:schemeClr val="tx1"/>
                </a:solidFill>
                <a:effectLst/>
                <a:latin typeface="Times New Roman" pitchFamily="18" charset="0"/>
                <a:ea typeface="+mn-ea"/>
                <a:cs typeface="Arial" pitchFamily="34" charset="0"/>
              </a:rPr>
              <a:t>5.  When the next check-in will be, if it is before the end of the job</a:t>
            </a:r>
          </a:p>
          <a:p>
            <a:pPr lvl="0"/>
            <a:r>
              <a:rPr lang="en-US" sz="1200" kern="1200" dirty="0" smtClean="0">
                <a:solidFill>
                  <a:schemeClr val="tx1"/>
                </a:solidFill>
                <a:effectLst/>
                <a:latin typeface="Times New Roman" pitchFamily="18" charset="0"/>
                <a:ea typeface="+mn-ea"/>
                <a:cs typeface="Arial" pitchFamily="34" charset="0"/>
              </a:rPr>
              <a:t>6.  The name of your supervisor</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you want the contact person to call someone other than the supervisor, in the event that you do not check-in, you must let them know.</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you know that you will be out of cellular phone or radio range during the work, you must arrange to leave the area to check-in.</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it is impossible to check in, the work cannot be performed alone.</a:t>
            </a: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18</a:t>
            </a:fld>
            <a:endParaRPr lang="en-CA"/>
          </a:p>
        </p:txBody>
      </p:sp>
    </p:spTree>
    <p:extLst>
      <p:ext uri="{BB962C8B-B14F-4D97-AF65-F5344CB8AC3E}">
        <p14:creationId xmlns:p14="http://schemas.microsoft.com/office/powerpoint/2010/main" xmlns="" val="2123347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b="1" kern="1200" dirty="0" smtClean="0">
                <a:solidFill>
                  <a:schemeClr val="tx1"/>
                </a:solidFill>
                <a:effectLst/>
                <a:latin typeface="Times New Roman" pitchFamily="18" charset="0"/>
                <a:ea typeface="+mn-ea"/>
                <a:cs typeface="Arial" pitchFamily="34" charset="0"/>
              </a:rPr>
              <a:t>NOTE:  Adjust this overhead</a:t>
            </a:r>
            <a:r>
              <a:rPr lang="en-US" sz="1200" b="1" kern="1200" baseline="0" dirty="0" smtClean="0">
                <a:solidFill>
                  <a:schemeClr val="tx1"/>
                </a:solidFill>
                <a:effectLst/>
                <a:latin typeface="Times New Roman" pitchFamily="18" charset="0"/>
                <a:ea typeface="+mn-ea"/>
                <a:cs typeface="Arial" pitchFamily="34" charset="0"/>
              </a:rPr>
              <a:t> according to your procedures – EXAMPLE:</a:t>
            </a:r>
            <a:endParaRPr lang="en-US" sz="1200" b="1" kern="1200" dirty="0" smtClean="0">
              <a:solidFill>
                <a:schemeClr val="tx1"/>
              </a:solidFill>
              <a:effectLst/>
              <a:latin typeface="Times New Roman" pitchFamily="18" charset="0"/>
              <a:ea typeface="+mn-ea"/>
              <a:cs typeface="Arial" pitchFamily="34" charset="0"/>
            </a:endParaRPr>
          </a:p>
          <a:p>
            <a:pPr algn="ctr"/>
            <a:endParaRPr lang="en-US" sz="1200" b="1"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If anyone does not check in at the agreed-upon time, the contact person must initiate emergency procedures.</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First the contact person must try to contact the worker, using a radio, telephone or pager, or any combination of those.</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you do not respond to the calls, the contact person must call the supervisor.  They will tell the supervisor all of the information including the nature of the task and the hazard, the job location, and how long you expected the job to last.</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supervisor will:</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Personally check your whereabouts or dispatch another worker to check on you.</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If at the end of shift, call your home to verify that it is not a false alarm.</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Call the local emergency number to notify of a possible accident.</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you realize that you have not checked in and that you are overdue, immediately:</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Call the contact person</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Attempt to call your supervisor or whoever has been dispatched to rescue you</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Does everyone understand the check-in and checkout procedure?  </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Exercise: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You might designate one person in your audience as the worker, one person as the contact person, and one person as the supervisor.  Use a job that requires check-in.  See whether or not the contact person gets all of the information required.  Ask your audience to comment on whether or not there is enough information to set up a rescue.</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Now state that the worker has not checked in.  Have the contact person give the designated supervisor the information.  Ask the supervisor what they would do.  Have your audience comment on whether the actions would be effective.</a:t>
            </a: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19</a:t>
            </a:fld>
            <a:endParaRPr lang="en-CA"/>
          </a:p>
        </p:txBody>
      </p:sp>
    </p:spTree>
    <p:extLst>
      <p:ext uri="{BB962C8B-B14F-4D97-AF65-F5344CB8AC3E}">
        <p14:creationId xmlns:p14="http://schemas.microsoft.com/office/powerpoint/2010/main" xmlns="" val="3818062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There are five things that you should understand at the end of this presentation.</a:t>
            </a:r>
          </a:p>
          <a:p>
            <a:r>
              <a:rPr lang="en-US" sz="1200" kern="1200" dirty="0" smtClean="0">
                <a:solidFill>
                  <a:schemeClr val="tx1"/>
                </a:solidFill>
                <a:effectLst/>
                <a:latin typeface="Times New Roman" pitchFamily="18" charset="0"/>
                <a:ea typeface="+mn-ea"/>
                <a:cs typeface="Arial" pitchFamily="34" charset="0"/>
              </a:rPr>
              <a:t> </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You will understand how to make the decision about whether or not you need to use the check-in/checkout procedure.  In other words, you'll know when it is necessary for your employer to use the working alone program.</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You will know what the procedure is in this organization when you have to work alone in a situation with the risk of disabling injury, when you might not be able to get assistance if you were injured.</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 You will know the emergency response that this organization will undertake if you have checked in and do not check out at the predetermined interval.</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 You will know how we designate the contact person and what the contact person's duties are.</a:t>
            </a:r>
          </a:p>
          <a:p>
            <a:pPr marL="685800" lvl="1" indent="-228600">
              <a:buFont typeface="+mj-lt"/>
              <a:buAutoNum type="arabicPeriod"/>
            </a:pPr>
            <a:r>
              <a:rPr lang="en-US" sz="1200" kern="1200" dirty="0" smtClean="0">
                <a:solidFill>
                  <a:schemeClr val="tx1"/>
                </a:solidFill>
                <a:effectLst/>
                <a:latin typeface="Times New Roman" pitchFamily="18" charset="0"/>
                <a:ea typeface="+mn-ea"/>
                <a:cs typeface="Arial" pitchFamily="34" charset="0"/>
              </a:rPr>
              <a:t> You'll know how we document our procedures so that we can ensure that the system will work if we ever have to use it to help someone who has been injured when they are working alone.</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Does anyone have any questions about what we are going to learn today?</a:t>
            </a:r>
          </a:p>
          <a:p>
            <a:r>
              <a:rPr lang="en-US" dirty="0" smtClean="0">
                <a:solidFill>
                  <a:srgbClr val="000000"/>
                </a:solidFill>
                <a:ea typeface="MS Mincho" charset="0"/>
                <a:cs typeface="MS Mincho" charset="0"/>
              </a:rPr>
              <a:t> </a:t>
            </a:r>
            <a:endParaRPr lang="en-US" dirty="0" smtClean="0">
              <a:cs typeface="Times New Roman"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2</a:t>
            </a:fld>
            <a:endParaRPr lang="en-CA"/>
          </a:p>
        </p:txBody>
      </p:sp>
    </p:spTree>
    <p:extLst>
      <p:ext uri="{BB962C8B-B14F-4D97-AF65-F5344CB8AC3E}">
        <p14:creationId xmlns:p14="http://schemas.microsoft.com/office/powerpoint/2010/main" xmlns="" val="1610184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Times New Roman" pitchFamily="18" charset="0"/>
                <a:ea typeface="+mn-ea"/>
                <a:cs typeface="Arial" pitchFamily="34" charset="0"/>
              </a:rPr>
              <a:t>Note:</a:t>
            </a:r>
            <a:r>
              <a:rPr lang="en-US" sz="1200" i="1" kern="1200" dirty="0" smtClean="0">
                <a:solidFill>
                  <a:schemeClr val="tx1"/>
                </a:solidFill>
                <a:effectLst/>
                <a:latin typeface="Times New Roman" pitchFamily="18" charset="0"/>
                <a:ea typeface="+mn-ea"/>
                <a:cs typeface="Arial" pitchFamily="34" charset="0"/>
              </a:rPr>
              <a:t> In a presentation to Supervisors and Contact Persons, more time would be spent on this topic possibly including a workshop practice using several scenarios.</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Contact Persons would also practice using the log and handing over information to a new Contact Person.</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Contact Person is a very important part of the program.</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Everyone who works alone must rely on the Contact Person to fulfill his or her responsibilities.</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Remember when you are checking-in that your chances for rescue are only as good as the information you give the contact person.</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We will check the logs on a regular basis to ensure that the system is working.</a:t>
            </a: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20</a:t>
            </a:fld>
            <a:endParaRPr lang="en-CA"/>
          </a:p>
        </p:txBody>
      </p:sp>
    </p:spTree>
    <p:extLst>
      <p:ext uri="{BB962C8B-B14F-4D97-AF65-F5344CB8AC3E}">
        <p14:creationId xmlns:p14="http://schemas.microsoft.com/office/powerpoint/2010/main" xmlns="" val="10235729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your position or situation requires check-in, use the system.</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(If you think your position should be added to the list of those that require check-in, inform the Joint Occupational Health and Safety Committee.</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Make sure you know how the communication system works.</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Remember!</a:t>
            </a:r>
            <a:r>
              <a:rPr lang="en-US" sz="1200" kern="1200" dirty="0" smtClean="0">
                <a:solidFill>
                  <a:schemeClr val="tx1"/>
                </a:solidFill>
                <a:effectLst/>
                <a:latin typeface="Times New Roman" pitchFamily="18" charset="0"/>
                <a:ea typeface="+mn-ea"/>
                <a:cs typeface="Arial" pitchFamily="34" charset="0"/>
              </a:rPr>
              <a:t>  There was a time when workers, working alone, were not </a:t>
            </a:r>
          </a:p>
          <a:p>
            <a:r>
              <a:rPr lang="en-US" sz="1200" kern="1200" dirty="0" smtClean="0">
                <a:solidFill>
                  <a:schemeClr val="tx1"/>
                </a:solidFill>
                <a:effectLst/>
                <a:latin typeface="Times New Roman" pitchFamily="18" charset="0"/>
                <a:ea typeface="+mn-ea"/>
                <a:cs typeface="Arial" pitchFamily="34" charset="0"/>
              </a:rPr>
              <a:t>protected by this type of system.  Now we have a system, so let’s use it.   </a:t>
            </a:r>
          </a:p>
          <a:p>
            <a:r>
              <a:rPr lang="en-US" sz="1200" b="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b="1" kern="1200" dirty="0" smtClean="0">
                <a:solidFill>
                  <a:schemeClr val="tx1"/>
                </a:solidFill>
                <a:effectLst/>
                <a:latin typeface="Times New Roman" pitchFamily="18" charset="0"/>
                <a:ea typeface="+mn-ea"/>
                <a:cs typeface="Arial" pitchFamily="34" charset="0"/>
              </a:rPr>
              <a:t>You might ask:</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Are there any questions?</a:t>
            </a:r>
          </a:p>
          <a:p>
            <a:endParaRPr lang="en-US" dirty="0" smtClean="0"/>
          </a:p>
          <a:p>
            <a:r>
              <a:rPr lang="en-US" sz="1200" b="1" kern="1200" dirty="0" smtClean="0">
                <a:solidFill>
                  <a:schemeClr val="tx1"/>
                </a:solidFill>
                <a:effectLst/>
                <a:latin typeface="Times New Roman" pitchFamily="18" charset="0"/>
                <a:ea typeface="+mn-ea"/>
                <a:cs typeface="Arial" pitchFamily="34" charset="0"/>
              </a:rPr>
              <a:t>Quiz</a:t>
            </a:r>
          </a:p>
          <a:p>
            <a:r>
              <a:rPr lang="en-US" sz="1200" b="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Hand out the working alone quiz that is part of the training package</a:t>
            </a:r>
            <a:r>
              <a:rPr lang="en-US" sz="1200" b="1" i="1" kern="1200" dirty="0" smtClean="0">
                <a:solidFill>
                  <a:schemeClr val="tx1"/>
                </a:solidFill>
                <a:effectLst/>
                <a:latin typeface="Times New Roman" pitchFamily="18" charset="0"/>
                <a:ea typeface="+mn-ea"/>
                <a:cs typeface="Arial" pitchFamily="34" charset="0"/>
              </a:rPr>
              <a:t>.  </a:t>
            </a:r>
            <a:r>
              <a:rPr lang="en-US" sz="1200" i="1" kern="1200" dirty="0" smtClean="0">
                <a:solidFill>
                  <a:schemeClr val="tx1"/>
                </a:solidFill>
                <a:effectLst/>
                <a:latin typeface="Times New Roman" pitchFamily="18" charset="0"/>
                <a:ea typeface="+mn-ea"/>
                <a:cs typeface="Arial" pitchFamily="34" charset="0"/>
              </a:rPr>
              <a:t>You can have individuals answer the questions themselves or do this as a group exercise.</a:t>
            </a:r>
            <a:endParaRPr lang="en-US" sz="1200" kern="1200" dirty="0" smtClean="0">
              <a:solidFill>
                <a:schemeClr val="tx1"/>
              </a:solidFill>
              <a:effectLst/>
              <a:latin typeface="Times New Roman" pitchFamily="18" charset="0"/>
              <a:ea typeface="+mn-ea"/>
              <a:cs typeface="Arial" pitchFamily="34" charset="0"/>
            </a:endParaRPr>
          </a:p>
          <a:p>
            <a:endParaRPr lang="en-US" dirty="0" smtClean="0"/>
          </a:p>
          <a:p>
            <a:r>
              <a:rPr lang="en-US" sz="1200" kern="1200" dirty="0" smtClean="0">
                <a:solidFill>
                  <a:schemeClr val="tx1"/>
                </a:solidFill>
                <a:effectLst/>
                <a:latin typeface="Times New Roman" pitchFamily="18" charset="0"/>
                <a:ea typeface="+mn-ea"/>
                <a:cs typeface="Arial" pitchFamily="34" charset="0"/>
              </a:rPr>
              <a:t>Each of us has a responsibility in the Working Alone Program</a:t>
            </a:r>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21</a:t>
            </a:fld>
            <a:endParaRPr lang="en-CA"/>
          </a:p>
        </p:txBody>
      </p:sp>
    </p:spTree>
    <p:extLst>
      <p:ext uri="{BB962C8B-B14F-4D97-AF65-F5344CB8AC3E}">
        <p14:creationId xmlns:p14="http://schemas.microsoft.com/office/powerpoint/2010/main" xmlns="" val="462232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Today we have discussed and reviewed:</a:t>
            </a:r>
          </a:p>
          <a:p>
            <a:r>
              <a:rPr lang="en-US" sz="1200" kern="1200" dirty="0" smtClean="0">
                <a:solidFill>
                  <a:schemeClr val="tx1"/>
                </a:solidFill>
                <a:effectLst/>
                <a:latin typeface="Times New Roman" pitchFamily="18" charset="0"/>
                <a:ea typeface="+mn-ea"/>
                <a:cs typeface="Arial" pitchFamily="34" charset="0"/>
              </a:rPr>
              <a:t> </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The WorkSafeBC Regulation regarding working alone and in isolation</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Looked at the definitions for the program</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The check-in procedure</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The responsibilities for the program</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The list of positions &amp; situations requiring check-in</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The emergency response procedure</a:t>
            </a: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22</a:t>
            </a:fld>
            <a:endParaRPr lang="en-CA"/>
          </a:p>
        </p:txBody>
      </p:sp>
    </p:spTree>
    <p:extLst>
      <p:ext uri="{BB962C8B-B14F-4D97-AF65-F5344CB8AC3E}">
        <p14:creationId xmlns:p14="http://schemas.microsoft.com/office/powerpoint/2010/main" xmlns="" val="2432849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The WorkSafeBC regulation for working alone or in isolation is</a:t>
            </a:r>
            <a:r>
              <a:rPr lang="en-US" sz="1200" kern="1200" baseline="0" dirty="0" smtClean="0">
                <a:solidFill>
                  <a:schemeClr val="tx1"/>
                </a:solidFill>
                <a:effectLst/>
                <a:latin typeface="Times New Roman" pitchFamily="18" charset="0"/>
                <a:ea typeface="+mn-ea"/>
                <a:cs typeface="Arial" pitchFamily="34" charset="0"/>
              </a:rPr>
              <a:t> f</a:t>
            </a:r>
            <a:r>
              <a:rPr lang="en-US" sz="1200" kern="1200" dirty="0" smtClean="0">
                <a:solidFill>
                  <a:schemeClr val="tx1"/>
                </a:solidFill>
                <a:effectLst/>
                <a:latin typeface="Times New Roman" pitchFamily="18" charset="0"/>
                <a:ea typeface="+mn-ea"/>
                <a:cs typeface="Arial" pitchFamily="34" charset="0"/>
              </a:rPr>
              <a:t>ound in Part 4 of the Regulation.</a:t>
            </a:r>
            <a:r>
              <a:rPr lang="en-US" sz="1200" kern="1200" baseline="0" dirty="0" smtClean="0">
                <a:solidFill>
                  <a:schemeClr val="tx1"/>
                </a:solidFill>
                <a:effectLst/>
                <a:latin typeface="Times New Roman" pitchFamily="18" charset="0"/>
                <a:ea typeface="+mn-ea"/>
                <a:cs typeface="Arial" pitchFamily="34" charset="0"/>
              </a:rPr>
              <a:t>  </a:t>
            </a:r>
            <a:r>
              <a:rPr lang="en-US" sz="1200" kern="1200" dirty="0" smtClean="0">
                <a:solidFill>
                  <a:schemeClr val="tx1"/>
                </a:solidFill>
                <a:effectLst/>
                <a:latin typeface="Times New Roman" pitchFamily="18" charset="0"/>
                <a:ea typeface="+mn-ea"/>
                <a:cs typeface="Arial" pitchFamily="34" charset="0"/>
              </a:rPr>
              <a:t>The</a:t>
            </a:r>
            <a:r>
              <a:rPr lang="en-US" sz="1200" kern="1200" baseline="0" dirty="0" smtClean="0">
                <a:solidFill>
                  <a:schemeClr val="tx1"/>
                </a:solidFill>
                <a:effectLst/>
                <a:latin typeface="Times New Roman" pitchFamily="18" charset="0"/>
                <a:ea typeface="+mn-ea"/>
                <a:cs typeface="Arial" pitchFamily="34" charset="0"/>
              </a:rPr>
              <a:t> complete regulation encompasses sections 4.20.1 through to 4.23.  However, for our purposes and the type of workplace we are dealing with,</a:t>
            </a:r>
            <a:r>
              <a:rPr lang="en-US" sz="1200" kern="1200" dirty="0" smtClean="0">
                <a:solidFill>
                  <a:schemeClr val="tx1"/>
                </a:solidFill>
                <a:effectLst/>
                <a:latin typeface="Times New Roman" pitchFamily="18" charset="0"/>
                <a:ea typeface="+mn-ea"/>
                <a:cs typeface="Arial" pitchFamily="34" charset="0"/>
              </a:rPr>
              <a:t> Sections 4.22.1 and 4.22.2</a:t>
            </a:r>
            <a:r>
              <a:rPr lang="en-US" sz="1200" kern="1200" baseline="0" dirty="0" smtClean="0">
                <a:solidFill>
                  <a:schemeClr val="tx1"/>
                </a:solidFill>
                <a:effectLst/>
                <a:latin typeface="Times New Roman" pitchFamily="18" charset="0"/>
                <a:ea typeface="+mn-ea"/>
                <a:cs typeface="Arial" pitchFamily="34" charset="0"/>
              </a:rPr>
              <a:t> are excluded as they deal with late night retail establishments only.</a:t>
            </a:r>
          </a:p>
          <a:p>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The regulation requires that there be written procedures for checking on the well-being of workers </a:t>
            </a:r>
            <a:r>
              <a:rPr lang="en-US" sz="1200" u="sng" kern="1200" dirty="0" smtClean="0">
                <a:solidFill>
                  <a:schemeClr val="tx1"/>
                </a:solidFill>
                <a:effectLst/>
                <a:latin typeface="Times New Roman" pitchFamily="18" charset="0"/>
                <a:ea typeface="+mn-ea"/>
                <a:cs typeface="Arial" pitchFamily="34" charset="0"/>
              </a:rPr>
              <a:t>who are assigned to work alone</a:t>
            </a:r>
            <a:r>
              <a:rPr lang="en-US" sz="1200" kern="1200" dirty="0" smtClean="0">
                <a:solidFill>
                  <a:schemeClr val="tx1"/>
                </a:solidFill>
                <a:effectLst/>
                <a:latin typeface="Times New Roman" pitchFamily="18" charset="0"/>
                <a:ea typeface="+mn-ea"/>
                <a:cs typeface="Arial" pitchFamily="34" charset="0"/>
              </a:rPr>
              <a:t>. That is why we have a written Working Alone Program that outlines responsibilities, inventory of tasks, risk assessment and check-in procedures.</a:t>
            </a:r>
          </a:p>
          <a:p>
            <a:pPr marL="0" indent="0">
              <a:buFont typeface="Arial"/>
              <a:buNone/>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The regulation also requires that the time interval between checks be documented.  It's not good enough to say that you will check on someone from time to time.</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It is also necessary to designate the person who will be responsible for checking on the worker.  That person must document the checks.</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The regulation also requires that there be a check at the end of the shift.</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Regulation part 4.21(5) states that the procedure must be developed with the joint safety committee.</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The time intervals between checks must be established in consultation with the worker who is working alone.</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There are training requirements for workers who are assigned to work alone, as well as for the person who conducts </a:t>
            </a:r>
            <a:r>
              <a:rPr lang="en-US" sz="1200" kern="1200" baseline="0" dirty="0" smtClean="0">
                <a:solidFill>
                  <a:schemeClr val="tx1"/>
                </a:solidFill>
                <a:effectLst/>
                <a:latin typeface="Times New Roman" pitchFamily="18" charset="0"/>
                <a:ea typeface="+mn-ea"/>
                <a:cs typeface="Arial" pitchFamily="34" charset="0"/>
              </a:rPr>
              <a:t> and documents the </a:t>
            </a:r>
            <a:r>
              <a:rPr lang="en-US" sz="1200" kern="1200" dirty="0" smtClean="0">
                <a:solidFill>
                  <a:schemeClr val="tx1"/>
                </a:solidFill>
                <a:effectLst/>
                <a:latin typeface="Times New Roman" pitchFamily="18" charset="0"/>
                <a:ea typeface="+mn-ea"/>
                <a:cs typeface="Arial" pitchFamily="34" charset="0"/>
              </a:rPr>
              <a:t>check.</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The procedures must be reviewed annually or more often if there are changes that would affect worker safety, or if there are reports that the system is not working.</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  </a:t>
            </a:r>
            <a:r>
              <a:rPr lang="en-US" sz="1200" kern="1200" dirty="0" smtClean="0">
                <a:solidFill>
                  <a:schemeClr val="tx1"/>
                </a:solidFill>
                <a:effectLst/>
                <a:latin typeface="Times New Roman" pitchFamily="18" charset="0"/>
                <a:ea typeface="+mn-ea"/>
                <a:cs typeface="Arial" pitchFamily="34" charset="0"/>
              </a:rPr>
              <a:t>Can you give some examples of changes?</a:t>
            </a:r>
          </a:p>
          <a:p>
            <a:r>
              <a:rPr lang="en-US" sz="1200" b="1" kern="1200" dirty="0" smtClean="0">
                <a:solidFill>
                  <a:schemeClr val="tx1"/>
                </a:solidFill>
                <a:effectLst/>
                <a:latin typeface="Times New Roman" pitchFamily="18" charset="0"/>
                <a:ea typeface="+mn-ea"/>
                <a:cs typeface="Arial" pitchFamily="34" charset="0"/>
              </a:rPr>
              <a:t>Answer:  </a:t>
            </a:r>
            <a:r>
              <a:rPr lang="en-US" sz="1200" kern="1200" dirty="0" smtClean="0">
                <a:solidFill>
                  <a:schemeClr val="tx1"/>
                </a:solidFill>
                <a:effectLst/>
                <a:latin typeface="Times New Roman" pitchFamily="18" charset="0"/>
                <a:ea typeface="+mn-ea"/>
                <a:cs typeface="Arial" pitchFamily="34" charset="0"/>
              </a:rPr>
              <a:t>Job duties change.  Likelihood of injury changes.</a:t>
            </a:r>
          </a:p>
          <a:p>
            <a:r>
              <a:rPr lang="en-US" dirty="0" smtClean="0">
                <a:solidFill>
                  <a:srgbClr val="000000"/>
                </a:solidFill>
                <a:ea typeface="MS Mincho" charset="0"/>
                <a:cs typeface="MS Mincho" charset="0"/>
              </a:rPr>
              <a:t> </a:t>
            </a:r>
            <a:endParaRPr lang="en-US" dirty="0" smtClean="0">
              <a:cs typeface="Times New Roman" charset="0"/>
            </a:endParaRPr>
          </a:p>
          <a:p>
            <a:r>
              <a:rPr lang="en-US" dirty="0" smtClean="0">
                <a:ea typeface="MS Mincho" charset="0"/>
                <a:cs typeface="MS Mincho" charset="0"/>
              </a:rPr>
              <a:t> </a:t>
            </a:r>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3</a:t>
            </a:fld>
            <a:endParaRPr lang="en-CA"/>
          </a:p>
        </p:txBody>
      </p:sp>
    </p:spTree>
    <p:extLst>
      <p:ext uri="{BB962C8B-B14F-4D97-AF65-F5344CB8AC3E}">
        <p14:creationId xmlns:p14="http://schemas.microsoft.com/office/powerpoint/2010/main" xmlns="" val="2744263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Times New Roman" pitchFamily="18" charset="0"/>
                <a:ea typeface="+mn-ea"/>
                <a:cs typeface="Arial" pitchFamily="34" charset="0"/>
              </a:rPr>
              <a:t>The requirements of </a:t>
            </a:r>
            <a:r>
              <a:rPr lang="en-US" sz="1200" kern="1200" dirty="0" smtClean="0">
                <a:solidFill>
                  <a:schemeClr val="tx1">
                    <a:lumMod val="95000"/>
                    <a:lumOff val="5000"/>
                  </a:schemeClr>
                </a:solidFill>
                <a:latin typeface="Times New Roman" pitchFamily="18" charset="0"/>
                <a:ea typeface="+mn-ea"/>
                <a:cs typeface="Arial" pitchFamily="34" charset="0"/>
              </a:rPr>
              <a:t>sections 4.20.2 apply when a worker is </a:t>
            </a:r>
            <a:r>
              <a:rPr lang="en-US" sz="1200" i="0" kern="1200" dirty="0" smtClean="0">
                <a:solidFill>
                  <a:schemeClr val="tx1">
                    <a:lumMod val="95000"/>
                    <a:lumOff val="5000"/>
                  </a:schemeClr>
                </a:solidFill>
                <a:latin typeface="Times New Roman" pitchFamily="18" charset="0"/>
                <a:ea typeface="+mn-ea"/>
                <a:cs typeface="Arial" pitchFamily="34" charset="0"/>
              </a:rPr>
              <a:t>assigned</a:t>
            </a:r>
            <a:r>
              <a:rPr lang="en-US" sz="1200" i="0" kern="1200" baseline="0" dirty="0" smtClean="0">
                <a:solidFill>
                  <a:schemeClr val="tx1">
                    <a:lumMod val="95000"/>
                    <a:lumOff val="5000"/>
                  </a:schemeClr>
                </a:solidFill>
                <a:latin typeface="Times New Roman" pitchFamily="18" charset="0"/>
                <a:ea typeface="+mn-ea"/>
                <a:cs typeface="Arial" pitchFamily="34" charset="0"/>
              </a:rPr>
              <a:t> to work alone or in isolation. Being assigned to work alone or in isolation means that the worker:</a:t>
            </a:r>
          </a:p>
          <a:p>
            <a:pPr marL="628650" lvl="1" indent="-171450">
              <a:buFont typeface="Arial"/>
              <a:buChar char="•"/>
            </a:pPr>
            <a:r>
              <a:rPr lang="en-US" sz="1200" i="0" kern="1200" dirty="0" smtClean="0">
                <a:solidFill>
                  <a:schemeClr val="tx1">
                    <a:lumMod val="95000"/>
                    <a:lumOff val="5000"/>
                  </a:schemeClr>
                </a:solidFill>
                <a:latin typeface="Times New Roman" pitchFamily="18" charset="0"/>
                <a:ea typeface="+mn-ea"/>
                <a:cs typeface="Arial" pitchFamily="34" charset="0"/>
              </a:rPr>
              <a:t>Is directed or expected to work during a scheduled or predetermined period of time, such as a specified work shift or a specified portion of a work shift</a:t>
            </a:r>
          </a:p>
          <a:p>
            <a:pPr marL="628650" lvl="1" indent="-171450">
              <a:buFont typeface="Arial"/>
              <a:buChar char="•"/>
            </a:pPr>
            <a:r>
              <a:rPr lang="en-US" sz="1200" i="0" kern="1200" dirty="0" smtClean="0">
                <a:solidFill>
                  <a:schemeClr val="tx1"/>
                </a:solidFill>
                <a:latin typeface="Times New Roman" pitchFamily="18" charset="0"/>
                <a:ea typeface="+mn-ea"/>
                <a:cs typeface="Arial" pitchFamily="34" charset="0"/>
              </a:rPr>
              <a:t>During that time it is anticipated or expected that the worker will be working alone or in isolation</a:t>
            </a:r>
          </a:p>
          <a:p>
            <a:pPr marL="0" lvl="0" indent="0">
              <a:buFont typeface="Arial"/>
              <a:buNone/>
            </a:pPr>
            <a:endParaRPr lang="en-US" b="1" i="0" kern="1200" dirty="0" smtClean="0">
              <a:solidFill>
                <a:schemeClr val="tx1"/>
              </a:solidFill>
              <a:latin typeface="Times New Roman" pitchFamily="18" charset="0"/>
              <a:ea typeface="+mn-ea"/>
              <a:cs typeface="Arial" pitchFamily="34" charset="0"/>
            </a:endParaRPr>
          </a:p>
          <a:p>
            <a:pPr marL="0" marR="0" lvl="0" indent="0" algn="l" defTabSz="914400" rtl="0" eaLnBrk="1" fontAlgn="base" latinLnBrk="0" hangingPunct="1">
              <a:lnSpc>
                <a:spcPct val="100000"/>
              </a:lnSpc>
              <a:spcBef>
                <a:spcPct val="30000"/>
              </a:spcBef>
              <a:spcAft>
                <a:spcPct val="0"/>
              </a:spcAft>
              <a:buClrTx/>
              <a:buSzTx/>
              <a:buFont typeface="Arial"/>
              <a:buNone/>
              <a:tabLst/>
              <a:defRPr/>
            </a:pPr>
            <a:r>
              <a:rPr lang="en-US" dirty="0" smtClean="0"/>
              <a:t>The regulation</a:t>
            </a:r>
            <a:r>
              <a:rPr lang="en-US" baseline="0" dirty="0" smtClean="0"/>
              <a:t> is intended to safeguard workers </a:t>
            </a:r>
            <a:r>
              <a:rPr lang="en-US" u="sng" baseline="0" dirty="0" smtClean="0"/>
              <a:t>who are assigned to work alone </a:t>
            </a:r>
            <a:r>
              <a:rPr lang="en-US" baseline="0" dirty="0" smtClean="0"/>
              <a:t>or in isolation. </a:t>
            </a:r>
            <a:r>
              <a:rPr lang="en-US" b="1" baseline="0" dirty="0" smtClean="0"/>
              <a:t>The requirements only apply when assistance is not readily available to the worker in the event of an emergency, injury, or illness. </a:t>
            </a:r>
          </a:p>
          <a:p>
            <a:pPr marL="457200" lvl="1" indent="0">
              <a:buFont typeface="Arial"/>
              <a:buNone/>
            </a:pPr>
            <a:endParaRPr lang="en-US" b="1"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4</a:t>
            </a:fld>
            <a:endParaRPr lang="en-CA"/>
          </a:p>
        </p:txBody>
      </p:sp>
    </p:spTree>
    <p:extLst>
      <p:ext uri="{BB962C8B-B14F-4D97-AF65-F5344CB8AC3E}">
        <p14:creationId xmlns:p14="http://schemas.microsoft.com/office/powerpoint/2010/main" xmlns="" val="41810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The organization has responsibilities when it has workers who must work alone or in isolation.</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You might ask</a:t>
            </a:r>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What are the resources that are required?</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You might answer:</a:t>
            </a:r>
            <a:endParaRPr lang="en-US" sz="1200" kern="1200" dirty="0" smtClean="0">
              <a:solidFill>
                <a:schemeClr val="tx1"/>
              </a:solidFill>
              <a:effectLst/>
              <a:latin typeface="Times New Roman" pitchFamily="18" charset="0"/>
              <a:ea typeface="+mn-ea"/>
              <a:cs typeface="Arial" pitchFamily="34" charset="0"/>
            </a:endParaRPr>
          </a:p>
          <a:p>
            <a:r>
              <a:rPr lang="en-US" sz="1200" kern="1200" dirty="0" smtClean="0">
                <a:solidFill>
                  <a:schemeClr val="tx1"/>
                </a:solidFill>
                <a:effectLst/>
                <a:latin typeface="Times New Roman" pitchFamily="18" charset="0"/>
                <a:ea typeface="+mn-ea"/>
                <a:cs typeface="Arial" pitchFamily="34" charset="0"/>
              </a:rPr>
              <a:t>A designated person to check on the worker, and individuals who can institute a search if the worker does not check-out.  If the task is particularly hazardous, it may require a second person.  Resources also include the communication system, whether radios or cellular telephones.</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You might ask:</a:t>
            </a:r>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Are there tasks in this organization that require two persons?</a:t>
            </a:r>
            <a:r>
              <a:rPr lang="en-US" sz="1200" b="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5</a:t>
            </a:fld>
            <a:endParaRPr lang="en-CA"/>
          </a:p>
        </p:txBody>
      </p:sp>
    </p:spTree>
    <p:extLst>
      <p:ext uri="{BB962C8B-B14F-4D97-AF65-F5344CB8AC3E}">
        <p14:creationId xmlns:p14="http://schemas.microsoft.com/office/powerpoint/2010/main" xmlns="" val="224060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Supervisors are responsible to:</a:t>
            </a:r>
          </a:p>
          <a:p>
            <a:endParaRPr lang="en-US" sz="1200" kern="1200" dirty="0" smtClean="0">
              <a:solidFill>
                <a:schemeClr val="tx1"/>
              </a:solidFill>
              <a:effectLst/>
              <a:latin typeface="Times New Roman" pitchFamily="18" charset="0"/>
              <a:ea typeface="+mn-ea"/>
              <a:cs typeface="Arial" pitchFamily="34" charset="0"/>
            </a:endParaRP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List those positions / tasks where workers are assigned to work alone or in isolation</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Conduct, or assist in conducting risk assessments.</a:t>
            </a:r>
          </a:p>
          <a:p>
            <a:pPr marL="628650" lvl="1" indent="-171450">
              <a:buFont typeface="Arial"/>
              <a:buChar char="•"/>
            </a:pPr>
            <a:r>
              <a:rPr lang="en-US" sz="1200" kern="1200" dirty="0" smtClean="0">
                <a:solidFill>
                  <a:schemeClr val="tx1"/>
                </a:solidFill>
                <a:effectLst/>
                <a:latin typeface="Times New Roman" pitchFamily="18" charset="0"/>
                <a:ea typeface="+mn-ea"/>
                <a:cs typeface="Arial" pitchFamily="34" charset="0"/>
              </a:rPr>
              <a:t>Help develop the procedures for</a:t>
            </a:r>
            <a:r>
              <a:rPr lang="en-US" sz="1200" kern="1200" baseline="0" dirty="0" smtClean="0">
                <a:solidFill>
                  <a:schemeClr val="tx1"/>
                </a:solidFill>
                <a:effectLst/>
                <a:latin typeface="Times New Roman" pitchFamily="18" charset="0"/>
                <a:ea typeface="+mn-ea"/>
                <a:cs typeface="Arial" pitchFamily="34" charset="0"/>
              </a:rPr>
              <a:t> working alone or in isolation</a:t>
            </a:r>
          </a:p>
          <a:p>
            <a:pPr marL="628650" lvl="1" indent="-171450">
              <a:buFont typeface="Arial"/>
              <a:buChar char="•"/>
            </a:pPr>
            <a:r>
              <a:rPr lang="en-US" sz="1200" kern="1200" baseline="0" dirty="0" smtClean="0">
                <a:solidFill>
                  <a:schemeClr val="tx1"/>
                </a:solidFill>
                <a:effectLst/>
                <a:latin typeface="Times New Roman" pitchFamily="18" charset="0"/>
                <a:ea typeface="+mn-ea"/>
                <a:cs typeface="Arial" pitchFamily="34" charset="0"/>
              </a:rPr>
              <a:t>Ensure that workers are trained and understand the working alone / check-in procedures</a:t>
            </a:r>
            <a:endParaRPr lang="en-US" sz="1200" kern="1200" dirty="0" smtClean="0">
              <a:solidFill>
                <a:schemeClr val="tx1"/>
              </a:solidFill>
              <a:effectLst/>
              <a:latin typeface="Times New Roman" pitchFamily="18" charset="0"/>
              <a:ea typeface="+mn-ea"/>
              <a:cs typeface="Arial" pitchFamily="34" charset="0"/>
            </a:endParaRPr>
          </a:p>
          <a:p>
            <a:endParaRPr lang="en-US" sz="1200" kern="1200" dirty="0" smtClean="0">
              <a:solidFill>
                <a:schemeClr val="tx1"/>
              </a:solidFill>
              <a:effectLst/>
              <a:latin typeface="Times New Roman" pitchFamily="18" charset="0"/>
              <a:ea typeface="+mn-ea"/>
              <a:cs typeface="Arial" pitchFamily="34" charset="0"/>
            </a:endParaRP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Does the supervisory responsibility include  ensuring that the worker follows the check-in procedure?</a:t>
            </a:r>
          </a:p>
          <a:p>
            <a:r>
              <a:rPr lang="en-US" sz="1200" b="1" kern="1200" dirty="0" smtClean="0">
                <a:solidFill>
                  <a:schemeClr val="tx1"/>
                </a:solidFill>
                <a:effectLst/>
                <a:latin typeface="Times New Roman" pitchFamily="18" charset="0"/>
                <a:ea typeface="+mn-ea"/>
                <a:cs typeface="Arial" pitchFamily="34" charset="0"/>
              </a:rPr>
              <a:t>Answer</a:t>
            </a:r>
            <a:r>
              <a:rPr lang="en-US" sz="1200" kern="1200" dirty="0" smtClean="0">
                <a:solidFill>
                  <a:schemeClr val="tx1"/>
                </a:solidFill>
                <a:effectLst/>
                <a:latin typeface="Times New Roman" pitchFamily="18" charset="0"/>
                <a:ea typeface="+mn-ea"/>
                <a:cs typeface="Arial" pitchFamily="34" charset="0"/>
              </a:rPr>
              <a:t>:   Yes, because the safety of the worker in the event of injury may depend on whether the worker checked in.</a:t>
            </a: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6</a:t>
            </a:fld>
            <a:endParaRPr lang="en-CA"/>
          </a:p>
        </p:txBody>
      </p:sp>
    </p:spTree>
    <p:extLst>
      <p:ext uri="{BB962C8B-B14F-4D97-AF65-F5344CB8AC3E}">
        <p14:creationId xmlns:p14="http://schemas.microsoft.com/office/powerpoint/2010/main" xmlns="" val="3822888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Workers are required to use the check-in and checkout procedure.</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Section 116 of the Workers Compensation Act states that every worker must take reasonable care to protect their health and safety and the health and safety of other persons who may be affected by their actions.</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Workers are also required to comply with the Workers Compensation Act and WorkSafeBC Occupational Health and Safety Regulation.</a:t>
            </a:r>
          </a:p>
          <a:p>
            <a:r>
              <a:rPr lang="en-US" sz="1200" kern="1200" dirty="0" smtClean="0">
                <a:solidFill>
                  <a:schemeClr val="tx1"/>
                </a:solidFill>
                <a:effectLst/>
                <a:latin typeface="Times New Roman" pitchFamily="18" charset="0"/>
                <a:ea typeface="+mn-ea"/>
                <a:cs typeface="Arial" pitchFamily="34" charset="0"/>
              </a:rPr>
              <a:t> </a:t>
            </a:r>
          </a:p>
          <a:p>
            <a:r>
              <a:rPr lang="en-US" sz="1200" kern="1200" dirty="0" smtClean="0">
                <a:solidFill>
                  <a:schemeClr val="tx1"/>
                </a:solidFill>
                <a:effectLst/>
                <a:latin typeface="Times New Roman" pitchFamily="18" charset="0"/>
                <a:ea typeface="+mn-ea"/>
                <a:cs typeface="Arial" pitchFamily="34" charset="0"/>
              </a:rPr>
              <a:t>The working alone procedure is an established safe work procedure that is required by the Regulation.</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Would he WorkSafeBC officer write an observation report on a worker who did not follow the procedure?</a:t>
            </a:r>
          </a:p>
          <a:p>
            <a:r>
              <a:rPr lang="en-US" sz="1200" b="1" kern="1200" dirty="0" smtClean="0">
                <a:solidFill>
                  <a:schemeClr val="tx1"/>
                </a:solidFill>
                <a:effectLst/>
                <a:latin typeface="Times New Roman" pitchFamily="18" charset="0"/>
                <a:ea typeface="+mn-ea"/>
                <a:cs typeface="Arial" pitchFamily="34" charset="0"/>
              </a:rPr>
              <a:t>Answer</a:t>
            </a:r>
            <a:r>
              <a:rPr lang="en-US" sz="1200" kern="1200" dirty="0" smtClean="0">
                <a:solidFill>
                  <a:schemeClr val="tx1"/>
                </a:solidFill>
                <a:effectLst/>
                <a:latin typeface="Times New Roman" pitchFamily="18" charset="0"/>
                <a:ea typeface="+mn-ea"/>
                <a:cs typeface="Arial" pitchFamily="34" charset="0"/>
              </a:rPr>
              <a:t>:   Yes, if there was evidence the worker was trained and the program was in place and regularly enforced.</a:t>
            </a:r>
          </a:p>
          <a:p>
            <a:endParaRPr lang="en-US" dirty="0" smtClean="0">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7</a:t>
            </a:fld>
            <a:endParaRPr lang="en-CA"/>
          </a:p>
        </p:txBody>
      </p:sp>
    </p:spTree>
    <p:extLst>
      <p:ext uri="{BB962C8B-B14F-4D97-AF65-F5344CB8AC3E}">
        <p14:creationId xmlns:p14="http://schemas.microsoft.com/office/powerpoint/2010/main" xmlns="" val="719632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Arial" pitchFamily="34" charset="0"/>
              </a:rPr>
              <a:t>There are 3 definitions that we need to understand.  These definitions are on page 4 of the working alone program.  You can refer to the program as we go through them.  If you have any questions about what is meant by the definitions please take this opportunity to ask.</a:t>
            </a:r>
          </a:p>
          <a:p>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Working Alone or in Isolation - means</a:t>
            </a:r>
            <a:r>
              <a:rPr lang="en-US" sz="1200" kern="1200" baseline="0" dirty="0" smtClean="0">
                <a:solidFill>
                  <a:schemeClr val="tx1"/>
                </a:solidFill>
                <a:effectLst/>
                <a:latin typeface="Times New Roman" pitchFamily="18" charset="0"/>
                <a:ea typeface="+mn-ea"/>
                <a:cs typeface="Arial" pitchFamily="34" charset="0"/>
              </a:rPr>
              <a:t> </a:t>
            </a:r>
            <a:r>
              <a:rPr lang="en-US" sz="1200" kern="1200" dirty="0" smtClean="0">
                <a:solidFill>
                  <a:schemeClr val="tx1"/>
                </a:solidFill>
                <a:effectLst/>
                <a:latin typeface="Times New Roman" pitchFamily="18" charset="0"/>
                <a:ea typeface="+mn-ea"/>
                <a:cs typeface="Arial" pitchFamily="34" charset="0"/>
              </a:rPr>
              <a:t>to work in circumstances where assistance would not be readily available to the worker:  (a) in case of an emergency, or; (b) in case the worker is injured or in ill health.</a:t>
            </a:r>
          </a:p>
          <a:p>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Contact Person - The person or agency that will be called when a worker is working alone or in isolation and is required to use a check-in system. The person or agency will monitor the situation, keep records of the check-in activities, and contact the worker who is working alone if he/she fails to check-in.</a:t>
            </a:r>
          </a:p>
          <a:p>
            <a:endParaRPr lang="en-US" sz="1200" kern="1200" dirty="0" smtClean="0">
              <a:solidFill>
                <a:schemeClr val="tx1"/>
              </a:solidFill>
              <a:effectLst/>
              <a:latin typeface="Times New Roman" pitchFamily="18" charset="0"/>
              <a:ea typeface="+mn-ea"/>
              <a:cs typeface="Arial" pitchFamily="34" charset="0"/>
            </a:endParaRPr>
          </a:p>
          <a:p>
            <a:pPr marL="171450" indent="-171450">
              <a:buFont typeface="Arial"/>
              <a:buChar char="•"/>
            </a:pPr>
            <a:r>
              <a:rPr lang="en-US" sz="1200" kern="1200" dirty="0" smtClean="0">
                <a:solidFill>
                  <a:schemeClr val="tx1"/>
                </a:solidFill>
                <a:effectLst/>
                <a:latin typeface="Times New Roman" pitchFamily="18" charset="0"/>
                <a:ea typeface="+mn-ea"/>
                <a:cs typeface="Arial" pitchFamily="34" charset="0"/>
              </a:rPr>
              <a:t>Check-in</a:t>
            </a:r>
            <a:r>
              <a:rPr lang="en-US" sz="1200" kern="1200" baseline="0" dirty="0" smtClean="0">
                <a:solidFill>
                  <a:schemeClr val="tx1"/>
                </a:solidFill>
                <a:effectLst/>
                <a:latin typeface="Times New Roman" pitchFamily="18" charset="0"/>
                <a:ea typeface="+mn-ea"/>
                <a:cs typeface="Arial" pitchFamily="34" charset="0"/>
              </a:rPr>
              <a:t> - </a:t>
            </a:r>
            <a:r>
              <a:rPr lang="en-US" sz="1200" kern="1200" dirty="0" smtClean="0">
                <a:solidFill>
                  <a:schemeClr val="tx1"/>
                </a:solidFill>
                <a:effectLst/>
                <a:latin typeface="Times New Roman" pitchFamily="18" charset="0"/>
                <a:ea typeface="+mn-ea"/>
                <a:cs typeface="Arial" pitchFamily="34" charset="0"/>
              </a:rPr>
              <a:t>The act of notifying the Contact Person (or agency) that a task is starting, continuing or ending, or that the worker is OK</a:t>
            </a:r>
            <a:r>
              <a:rPr lang="en-US" dirty="0" smtClean="0">
                <a:effectLst/>
              </a:rPr>
              <a:t> </a:t>
            </a:r>
          </a:p>
          <a:p>
            <a:pPr marL="171450" indent="-171450">
              <a:buFont typeface="Arial"/>
              <a:buChar char="•"/>
            </a:pPr>
            <a:endParaRPr lang="en-US" sz="1200" kern="1200" dirty="0" smtClean="0">
              <a:solidFill>
                <a:schemeClr val="tx1"/>
              </a:solidFill>
              <a:effectLst/>
              <a:latin typeface="Times New Roman" pitchFamily="18" charset="0"/>
              <a:ea typeface="+mn-ea"/>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8</a:t>
            </a:fld>
            <a:endParaRPr lang="en-CA"/>
          </a:p>
        </p:txBody>
      </p:sp>
    </p:spTree>
    <p:extLst>
      <p:ext uri="{BB962C8B-B14F-4D97-AF65-F5344CB8AC3E}">
        <p14:creationId xmlns:p14="http://schemas.microsoft.com/office/powerpoint/2010/main" xmlns="" val="677571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alone and working in isolation</a:t>
            </a:r>
            <a:r>
              <a:rPr lang="en-US" baseline="0" dirty="0" smtClean="0"/>
              <a:t> – what’s the difference?</a:t>
            </a:r>
          </a:p>
          <a:p>
            <a:endParaRPr lang="en-US" baseline="0" dirty="0" smtClean="0"/>
          </a:p>
          <a:p>
            <a:r>
              <a:rPr lang="en-US" sz="1200" kern="1200" dirty="0" smtClean="0">
                <a:solidFill>
                  <a:schemeClr val="tx1"/>
                </a:solidFill>
                <a:effectLst/>
                <a:latin typeface="Times New Roman" pitchFamily="18" charset="0"/>
                <a:ea typeface="+mn-ea"/>
                <a:cs typeface="Arial" pitchFamily="34" charset="0"/>
              </a:rPr>
              <a:t>There is a difference between working alone and working in isolation.  Working alone means that there</a:t>
            </a:r>
            <a:r>
              <a:rPr lang="en-US" sz="1200" kern="1200" baseline="0" dirty="0" smtClean="0">
                <a:solidFill>
                  <a:schemeClr val="tx1"/>
                </a:solidFill>
                <a:effectLst/>
                <a:latin typeface="Times New Roman" pitchFamily="18" charset="0"/>
                <a:ea typeface="+mn-ea"/>
                <a:cs typeface="Arial" pitchFamily="34" charset="0"/>
              </a:rPr>
              <a:t> are no other workers around where you are working.  You could be working alone on a city street, but there are many other people around, some of whom could possibly help you if you are injured.  If you are working in isolation there is no one else around, neither other workers nor the general public.  If you are </a:t>
            </a:r>
            <a:r>
              <a:rPr lang="en-US" sz="1200" kern="1200" baseline="0" dirty="0" err="1" smtClean="0">
                <a:solidFill>
                  <a:schemeClr val="tx1"/>
                </a:solidFill>
                <a:effectLst/>
                <a:latin typeface="Times New Roman" pitchFamily="18" charset="0"/>
                <a:ea typeface="+mn-ea"/>
                <a:cs typeface="Arial" pitchFamily="34" charset="0"/>
              </a:rPr>
              <a:t>innured</a:t>
            </a:r>
            <a:r>
              <a:rPr lang="en-US" sz="1200" kern="1200" baseline="0" dirty="0" smtClean="0">
                <a:solidFill>
                  <a:schemeClr val="tx1"/>
                </a:solidFill>
                <a:effectLst/>
                <a:latin typeface="Times New Roman" pitchFamily="18" charset="0"/>
                <a:ea typeface="+mn-ea"/>
                <a:cs typeface="Arial" pitchFamily="34" charset="0"/>
              </a:rPr>
              <a:t> or become seriously ill in this case there is no on who could help you or seek help for you.</a:t>
            </a:r>
            <a:endParaRPr lang="en-US" sz="1200" kern="1200" dirty="0" smtClean="0">
              <a:solidFill>
                <a:schemeClr val="tx1"/>
              </a:solidFill>
              <a:effectLst/>
              <a:latin typeface="Times New Roman" pitchFamily="18" charset="0"/>
              <a:ea typeface="+mn-ea"/>
              <a:cs typeface="Arial" pitchFamily="34" charset="0"/>
            </a:endParaRPr>
          </a:p>
          <a:p>
            <a:endParaRPr lang="en-US" sz="1200" kern="1200" dirty="0" smtClean="0">
              <a:solidFill>
                <a:schemeClr val="tx1"/>
              </a:solidFill>
              <a:effectLst/>
              <a:latin typeface="Times New Roman" pitchFamily="18" charset="0"/>
              <a:ea typeface="+mn-ea"/>
              <a:cs typeface="Arial" pitchFamily="34" charset="0"/>
            </a:endParaRPr>
          </a:p>
          <a:p>
            <a:r>
              <a:rPr lang="en-US" sz="1200" i="1" kern="1200" dirty="0" smtClean="0">
                <a:solidFill>
                  <a:schemeClr val="tx1"/>
                </a:solidFill>
                <a:effectLst/>
                <a:latin typeface="Times New Roman" pitchFamily="18" charset="0"/>
                <a:ea typeface="+mn-ea"/>
                <a:cs typeface="Arial" pitchFamily="34" charset="0"/>
              </a:rPr>
              <a:t>Note:  You might ask for examples from your audience and put them on a flip chart or white board.  At least write them down.  You can use them later as examples.</a:t>
            </a:r>
          </a:p>
          <a:p>
            <a:endParaRPr lang="en-US" sz="1200" kern="1200" dirty="0" smtClean="0">
              <a:solidFill>
                <a:schemeClr val="tx1"/>
              </a:solidFill>
              <a:effectLst/>
              <a:latin typeface="Times New Roman" pitchFamily="18" charset="0"/>
              <a:ea typeface="+mn-ea"/>
              <a:cs typeface="Arial" pitchFamily="34" charset="0"/>
            </a:endParaRP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Does anyone work alone as part of their regular duties?  What is the likelihood of receiving assistance if you were injured?</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Ask</a:t>
            </a:r>
            <a:r>
              <a:rPr lang="en-US" sz="1200" kern="1200" dirty="0" smtClean="0">
                <a:solidFill>
                  <a:schemeClr val="tx1"/>
                </a:solidFill>
                <a:effectLst/>
                <a:latin typeface="Times New Roman" pitchFamily="18" charset="0"/>
                <a:ea typeface="+mn-ea"/>
                <a:cs typeface="Arial" pitchFamily="34" charset="0"/>
              </a:rPr>
              <a:t>:  Does anyone work in isolation?  Are there any workplaces like that in this organization?  </a:t>
            </a:r>
          </a:p>
          <a:p>
            <a:r>
              <a:rPr lang="en-US" sz="1200" kern="1200" dirty="0" smtClean="0">
                <a:solidFill>
                  <a:schemeClr val="tx1"/>
                </a:solidFill>
                <a:effectLst/>
                <a:latin typeface="Times New Roman" pitchFamily="18" charset="0"/>
                <a:ea typeface="+mn-ea"/>
                <a:cs typeface="Arial" pitchFamily="34" charset="0"/>
              </a:rPr>
              <a:t> </a:t>
            </a:r>
          </a:p>
          <a:p>
            <a:r>
              <a:rPr lang="en-US" sz="1200" b="1" kern="1200" dirty="0" smtClean="0">
                <a:solidFill>
                  <a:schemeClr val="tx1"/>
                </a:solidFill>
                <a:effectLst/>
                <a:latin typeface="Times New Roman" pitchFamily="18" charset="0"/>
                <a:ea typeface="+mn-ea"/>
                <a:cs typeface="Arial" pitchFamily="34" charset="0"/>
              </a:rPr>
              <a:t>You might answer:</a:t>
            </a:r>
            <a:r>
              <a:rPr lang="en-US" sz="1200" kern="1200" dirty="0" smtClean="0">
                <a:solidFill>
                  <a:schemeClr val="tx1"/>
                </a:solidFill>
                <a:effectLst/>
                <a:latin typeface="Times New Roman" pitchFamily="18" charset="0"/>
                <a:ea typeface="+mn-ea"/>
                <a:cs typeface="Arial" pitchFamily="34" charset="0"/>
              </a:rPr>
              <a:t>  Pump chambers, boiler rooms.  Isolated</a:t>
            </a:r>
            <a:r>
              <a:rPr lang="en-US" sz="1200" kern="1200" baseline="0" dirty="0" smtClean="0">
                <a:solidFill>
                  <a:schemeClr val="tx1"/>
                </a:solidFill>
                <a:effectLst/>
                <a:latin typeface="Times New Roman" pitchFamily="18" charset="0"/>
                <a:ea typeface="+mn-ea"/>
                <a:cs typeface="Arial" pitchFamily="34" charset="0"/>
              </a:rPr>
              <a:t> parks.</a:t>
            </a:r>
            <a:endParaRPr lang="en-US" sz="1200" kern="1200" dirty="0" smtClean="0">
              <a:solidFill>
                <a:schemeClr val="tx1"/>
              </a:solidFill>
              <a:effectLst/>
              <a:latin typeface="Times New Roman" pitchFamily="18" charset="0"/>
              <a:ea typeface="+mn-ea"/>
              <a:cs typeface="Arial" pitchFamily="34" charset="0"/>
            </a:endParaRPr>
          </a:p>
          <a:p>
            <a:r>
              <a:rPr lang="en-US" sz="1200" b="1" kern="1200" dirty="0" smtClean="0">
                <a:solidFill>
                  <a:schemeClr val="tx1"/>
                </a:solidFill>
                <a:effectLst/>
                <a:latin typeface="Times New Roman" pitchFamily="18" charset="0"/>
                <a:ea typeface="+mn-ea"/>
                <a:cs typeface="Arial" pitchFamily="34" charset="0"/>
              </a:rPr>
              <a:t> </a:t>
            </a:r>
            <a:endParaRPr lang="en-US" sz="1200" kern="1200" dirty="0" smtClean="0">
              <a:solidFill>
                <a:schemeClr val="tx1"/>
              </a:solidFill>
              <a:effectLst/>
              <a:latin typeface="Times New Roman" pitchFamily="18" charset="0"/>
              <a:ea typeface="+mn-ea"/>
              <a:cs typeface="Arial" pitchFamily="34" charset="0"/>
            </a:endParaRPr>
          </a:p>
          <a:p>
            <a:r>
              <a:rPr lang="en-US" dirty="0" smtClean="0"/>
              <a:t>It’s important to understand what this means and what the Regulations mean by it.  Let’s look at </a:t>
            </a:r>
            <a:r>
              <a:rPr lang="en-US" dirty="0" err="1" smtClean="0"/>
              <a:t>ita</a:t>
            </a:r>
            <a:r>
              <a:rPr lang="en-US" dirty="0" smtClean="0"/>
              <a:t> little</a:t>
            </a:r>
            <a:r>
              <a:rPr lang="en-US" baseline="0" dirty="0" smtClean="0"/>
              <a:t> further…NEXT SLIDE</a:t>
            </a:r>
            <a:endParaRPr lang="en-US" dirty="0"/>
          </a:p>
        </p:txBody>
      </p:sp>
      <p:sp>
        <p:nvSpPr>
          <p:cNvPr id="4" name="Slide Number Placeholder 3"/>
          <p:cNvSpPr>
            <a:spLocks noGrp="1"/>
          </p:cNvSpPr>
          <p:nvPr>
            <p:ph type="sldNum" sz="quarter" idx="10"/>
          </p:nvPr>
        </p:nvSpPr>
        <p:spPr/>
        <p:txBody>
          <a:bodyPr/>
          <a:lstStyle/>
          <a:p>
            <a:fld id="{F7B7EEAE-5A4B-4215-B704-C976B3A236AA}" type="slidenum">
              <a:rPr lang="en-CA" smtClean="0"/>
              <a:pPr/>
              <a:t>9</a:t>
            </a:fld>
            <a:endParaRPr lang="en-CA"/>
          </a:p>
        </p:txBody>
      </p:sp>
    </p:spTree>
    <p:extLst>
      <p:ext uri="{BB962C8B-B14F-4D97-AF65-F5344CB8AC3E}">
        <p14:creationId xmlns:p14="http://schemas.microsoft.com/office/powerpoint/2010/main" xmlns="" val="2276555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5170" name="Group 2"/>
          <p:cNvGrpSpPr>
            <a:grpSpLocks/>
          </p:cNvGrpSpPr>
          <p:nvPr/>
        </p:nvGrpSpPr>
        <p:grpSpPr bwMode="auto">
          <a:xfrm>
            <a:off x="0" y="0"/>
            <a:ext cx="9148763" cy="6856413"/>
            <a:chOff x="0" y="0"/>
            <a:chExt cx="5763" cy="4319"/>
          </a:xfrm>
        </p:grpSpPr>
        <p:sp>
          <p:nvSpPr>
            <p:cNvPr id="135171" name="Rectangle 3"/>
            <p:cNvSpPr>
              <a:spLocks noChangeArrowheads="1"/>
            </p:cNvSpPr>
            <p:nvPr/>
          </p:nvSpPr>
          <p:spPr bwMode="ltGray">
            <a:xfrm>
              <a:off x="0" y="0"/>
              <a:ext cx="528" cy="4319"/>
            </a:xfrm>
            <a:prstGeom prst="rect">
              <a:avLst/>
            </a:prstGeom>
            <a:gradFill rotWithShape="1">
              <a:gsLst>
                <a:gs pos="0">
                  <a:srgbClr val="FFA829">
                    <a:gamma/>
                    <a:shade val="46275"/>
                    <a:invGamma/>
                  </a:srgbClr>
                </a:gs>
                <a:gs pos="50000">
                  <a:srgbClr val="FFA829"/>
                </a:gs>
                <a:gs pos="100000">
                  <a:srgbClr val="FFA829">
                    <a:gamma/>
                    <a:shade val="46275"/>
                    <a:invGamma/>
                  </a:srgbClr>
                </a:gs>
              </a:gsLst>
              <a:lin ang="5400000" scaled="1"/>
            </a:gradFill>
            <a:ln w="9525">
              <a:noFill/>
              <a:miter lim="800000"/>
              <a:headEnd/>
              <a:tailEnd/>
            </a:ln>
            <a:effectLst/>
          </p:spPr>
          <p:txBody>
            <a:bodyPr wrap="none" anchor="ctr"/>
            <a:lstStyle/>
            <a:p>
              <a:endParaRPr lang="en-US"/>
            </a:p>
          </p:txBody>
        </p:sp>
        <p:sp>
          <p:nvSpPr>
            <p:cNvPr id="135172" name="Line 4"/>
            <p:cNvSpPr>
              <a:spLocks noChangeShapeType="1"/>
            </p:cNvSpPr>
            <p:nvPr/>
          </p:nvSpPr>
          <p:spPr bwMode="ltGray">
            <a:xfrm>
              <a:off x="0" y="231"/>
              <a:ext cx="5760" cy="0"/>
            </a:xfrm>
            <a:prstGeom prst="line">
              <a:avLst/>
            </a:prstGeom>
            <a:noFill/>
            <a:ln w="12700">
              <a:solidFill>
                <a:srgbClr val="FF9933"/>
              </a:solidFill>
              <a:round/>
              <a:headEnd type="none" w="sm" len="sm"/>
              <a:tailEnd type="none" w="sm" len="sm"/>
            </a:ln>
            <a:effectLst/>
          </p:spPr>
          <p:txBody>
            <a:bodyPr/>
            <a:lstStyle/>
            <a:p>
              <a:endParaRPr lang="en-US"/>
            </a:p>
          </p:txBody>
        </p:sp>
        <p:sp>
          <p:nvSpPr>
            <p:cNvPr id="135173" name="Line 5"/>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p:spPr>
          <p:txBody>
            <a:bodyPr/>
            <a:lstStyle/>
            <a:p>
              <a:endParaRPr lang="en-US"/>
            </a:p>
          </p:txBody>
        </p:sp>
        <p:sp>
          <p:nvSpPr>
            <p:cNvPr id="135174" name="Line 6"/>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p:spPr>
          <p:txBody>
            <a:bodyPr/>
            <a:lstStyle/>
            <a:p>
              <a:endParaRPr lang="en-US"/>
            </a:p>
          </p:txBody>
        </p:sp>
        <p:sp>
          <p:nvSpPr>
            <p:cNvPr id="135175" name="Line 7"/>
            <p:cNvSpPr>
              <a:spLocks noChangeShapeType="1"/>
            </p:cNvSpPr>
            <p:nvPr/>
          </p:nvSpPr>
          <p:spPr bwMode="ltGray">
            <a:xfrm>
              <a:off x="0" y="4044"/>
              <a:ext cx="5763" cy="0"/>
            </a:xfrm>
            <a:prstGeom prst="line">
              <a:avLst/>
            </a:prstGeom>
            <a:noFill/>
            <a:ln w="12700">
              <a:solidFill>
                <a:srgbClr val="FF9933"/>
              </a:solidFill>
              <a:round/>
              <a:headEnd type="none" w="sm" len="sm"/>
              <a:tailEnd type="none" w="sm" len="sm"/>
            </a:ln>
            <a:effectLst/>
          </p:spPr>
          <p:txBody>
            <a:bodyPr/>
            <a:lstStyle/>
            <a:p>
              <a:endParaRPr lang="en-US"/>
            </a:p>
          </p:txBody>
        </p:sp>
      </p:grpSp>
      <p:sp>
        <p:nvSpPr>
          <p:cNvPr id="135176" name="Rectangle 8"/>
          <p:cNvSpPr>
            <a:spLocks noGrp="1" noChangeArrowheads="1"/>
          </p:cNvSpPr>
          <p:nvPr>
            <p:ph type="ctrTitle" sz="quarter"/>
          </p:nvPr>
        </p:nvSpPr>
        <p:spPr>
          <a:xfrm>
            <a:off x="1066800" y="2286000"/>
            <a:ext cx="7772400" cy="1143000"/>
          </a:xfrm>
        </p:spPr>
        <p:txBody>
          <a:bodyPr/>
          <a:lstStyle>
            <a:lvl1pPr>
              <a:defRPr>
                <a:solidFill>
                  <a:schemeClr val="tx1"/>
                </a:solidFill>
              </a:defRPr>
            </a:lvl1pPr>
          </a:lstStyle>
          <a:p>
            <a:r>
              <a:rPr lang="en-CA" dirty="0"/>
              <a:t>Click to edit Master title style</a:t>
            </a:r>
          </a:p>
        </p:txBody>
      </p:sp>
      <p:sp>
        <p:nvSpPr>
          <p:cNvPr id="135177"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r>
              <a:rPr lang="en-CA"/>
              <a:t>Click to edit Master subtitle style</a:t>
            </a:r>
          </a:p>
        </p:txBody>
      </p:sp>
      <p:sp>
        <p:nvSpPr>
          <p:cNvPr id="135178" name="Rectangle 10"/>
          <p:cNvSpPr>
            <a:spLocks noGrp="1" noChangeArrowheads="1"/>
          </p:cNvSpPr>
          <p:nvPr>
            <p:ph type="dt" sz="quarter" idx="2"/>
          </p:nvPr>
        </p:nvSpPr>
        <p:spPr/>
        <p:txBody>
          <a:bodyPr/>
          <a:lstStyle>
            <a:lvl1pPr>
              <a:defRPr/>
            </a:lvl1pPr>
          </a:lstStyle>
          <a:p>
            <a:endParaRPr lang="en-CA"/>
          </a:p>
        </p:txBody>
      </p:sp>
      <p:sp>
        <p:nvSpPr>
          <p:cNvPr id="135179" name="Rectangle 11"/>
          <p:cNvSpPr>
            <a:spLocks noGrp="1" noChangeArrowheads="1"/>
          </p:cNvSpPr>
          <p:nvPr>
            <p:ph type="ftr" sz="quarter" idx="3"/>
          </p:nvPr>
        </p:nvSpPr>
        <p:spPr/>
        <p:txBody>
          <a:bodyPr/>
          <a:lstStyle>
            <a:lvl1pPr>
              <a:defRPr/>
            </a:lvl1pPr>
          </a:lstStyle>
          <a:p>
            <a:endParaRPr lang="en-CA"/>
          </a:p>
        </p:txBody>
      </p:sp>
      <p:sp>
        <p:nvSpPr>
          <p:cNvPr id="135180" name="Rectangle 12"/>
          <p:cNvSpPr>
            <a:spLocks noGrp="1" noChangeArrowheads="1"/>
          </p:cNvSpPr>
          <p:nvPr>
            <p:ph type="sldNum" sz="quarter" idx="4"/>
          </p:nvPr>
        </p:nvSpPr>
        <p:spPr/>
        <p:txBody>
          <a:bodyPr/>
          <a:lstStyle>
            <a:lvl1pPr>
              <a:defRPr/>
            </a:lvl1pPr>
          </a:lstStyle>
          <a:p>
            <a:fld id="{D79EEEAF-D704-4EFB-9D3C-13A20E12BAEF}" type="slidenum">
              <a:rPr lang="en-CA"/>
              <a:pPr/>
              <a:t>‹#›</a:t>
            </a:fld>
            <a:endParaRPr lang="en-CA"/>
          </a:p>
        </p:txBody>
      </p:sp>
      <p:pic>
        <p:nvPicPr>
          <p:cNvPr id="1026" name="Picture 2" descr="P:\Logos\BCMSA-text-colour 75.jpg"/>
          <p:cNvPicPr>
            <a:picLocks noChangeAspect="1" noChangeArrowheads="1"/>
          </p:cNvPicPr>
          <p:nvPr userDrawn="1"/>
        </p:nvPicPr>
        <p:blipFill>
          <a:blip r:embed="rId2" cstate="print"/>
          <a:srcRect/>
          <a:stretch>
            <a:fillRect/>
          </a:stretch>
        </p:blipFill>
        <p:spPr bwMode="auto">
          <a:xfrm>
            <a:off x="7179054" y="5877272"/>
            <a:ext cx="1964946" cy="98072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4AE963B-28A2-4A62-9D09-4C9E36CC8CB4}"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08BB480-DA9F-459A-B175-66EC38866FD7}"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3589E9DB-8E96-4D37-A7A0-E390C8278AB3}"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BE65A63E-1E8C-46BD-90FA-0BEF6BD47D65}"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8E1E160B-E729-482A-9578-13C8EC9B3F2A}"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209917D7-65CC-48F3-9D1B-4AD0AF8A271E}"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069CDAB3-9270-4D3E-8AED-3445DABFBE6C}"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1ADA79E7-8A48-45F4-B17F-91BDD32035FE}"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1A93F124-A484-4C94-BE6F-098BA8EE57CD}"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B408F467-03F0-4CF3-8914-AAEC071FB80C}"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4146" name="Group 2"/>
          <p:cNvGrpSpPr>
            <a:grpSpLocks/>
          </p:cNvGrpSpPr>
          <p:nvPr/>
        </p:nvGrpSpPr>
        <p:grpSpPr bwMode="auto">
          <a:xfrm>
            <a:off x="0" y="0"/>
            <a:ext cx="9148763" cy="6856413"/>
            <a:chOff x="0" y="0"/>
            <a:chExt cx="5763" cy="4319"/>
          </a:xfrm>
        </p:grpSpPr>
        <p:sp>
          <p:nvSpPr>
            <p:cNvPr id="134147" name="Rectangle 3"/>
            <p:cNvSpPr>
              <a:spLocks noChangeArrowheads="1"/>
            </p:cNvSpPr>
            <p:nvPr/>
          </p:nvSpPr>
          <p:spPr bwMode="ltGray">
            <a:xfrm>
              <a:off x="0" y="0"/>
              <a:ext cx="528" cy="4319"/>
            </a:xfrm>
            <a:prstGeom prst="rect">
              <a:avLst/>
            </a:prstGeom>
            <a:gradFill rotWithShape="1">
              <a:gsLst>
                <a:gs pos="0">
                  <a:srgbClr val="FFA829">
                    <a:gamma/>
                    <a:shade val="46275"/>
                    <a:invGamma/>
                  </a:srgbClr>
                </a:gs>
                <a:gs pos="50000">
                  <a:srgbClr val="FFA829"/>
                </a:gs>
                <a:gs pos="100000">
                  <a:srgbClr val="FFA829">
                    <a:gamma/>
                    <a:shade val="46275"/>
                    <a:invGamma/>
                  </a:srgbClr>
                </a:gs>
              </a:gsLst>
              <a:lin ang="5400000" scaled="1"/>
            </a:gradFill>
            <a:ln w="9525">
              <a:noFill/>
              <a:miter lim="800000"/>
              <a:headEnd/>
              <a:tailEnd/>
            </a:ln>
            <a:effectLst/>
          </p:spPr>
          <p:txBody>
            <a:bodyPr wrap="none" anchor="ctr"/>
            <a:lstStyle/>
            <a:p>
              <a:endParaRPr lang="en-US"/>
            </a:p>
          </p:txBody>
        </p:sp>
        <p:sp>
          <p:nvSpPr>
            <p:cNvPr id="134148" name="Line 4"/>
            <p:cNvSpPr>
              <a:spLocks noChangeShapeType="1"/>
            </p:cNvSpPr>
            <p:nvPr/>
          </p:nvSpPr>
          <p:spPr bwMode="ltGray">
            <a:xfrm>
              <a:off x="0" y="231"/>
              <a:ext cx="5763" cy="0"/>
            </a:xfrm>
            <a:prstGeom prst="line">
              <a:avLst/>
            </a:prstGeom>
            <a:noFill/>
            <a:ln w="12700">
              <a:solidFill>
                <a:srgbClr val="FF9933"/>
              </a:solidFill>
              <a:round/>
              <a:headEnd type="none" w="sm" len="sm"/>
              <a:tailEnd type="none" w="sm" len="sm"/>
            </a:ln>
            <a:effectLst/>
          </p:spPr>
          <p:txBody>
            <a:bodyPr/>
            <a:lstStyle/>
            <a:p>
              <a:endParaRPr lang="en-US"/>
            </a:p>
          </p:txBody>
        </p:sp>
        <p:sp>
          <p:nvSpPr>
            <p:cNvPr id="134149" name="Line 5"/>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p:spPr>
          <p:txBody>
            <a:bodyPr/>
            <a:lstStyle/>
            <a:p>
              <a:endParaRPr lang="en-US"/>
            </a:p>
          </p:txBody>
        </p:sp>
        <p:sp>
          <p:nvSpPr>
            <p:cNvPr id="134150" name="Line 6"/>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p:spPr>
          <p:txBody>
            <a:bodyPr/>
            <a:lstStyle/>
            <a:p>
              <a:endParaRPr lang="en-US"/>
            </a:p>
          </p:txBody>
        </p:sp>
        <p:sp>
          <p:nvSpPr>
            <p:cNvPr id="134151" name="Line 7"/>
            <p:cNvSpPr>
              <a:spLocks noChangeShapeType="1"/>
            </p:cNvSpPr>
            <p:nvPr/>
          </p:nvSpPr>
          <p:spPr bwMode="ltGray">
            <a:xfrm>
              <a:off x="0" y="4044"/>
              <a:ext cx="5763" cy="0"/>
            </a:xfrm>
            <a:prstGeom prst="line">
              <a:avLst/>
            </a:prstGeom>
            <a:noFill/>
            <a:ln w="12700">
              <a:solidFill>
                <a:srgbClr val="FF9933"/>
              </a:solidFill>
              <a:round/>
              <a:headEnd type="none" w="sm" len="sm"/>
              <a:tailEnd type="none" w="sm" len="sm"/>
            </a:ln>
            <a:effectLst/>
          </p:spPr>
          <p:txBody>
            <a:bodyPr/>
            <a:lstStyle/>
            <a:p>
              <a:endParaRPr lang="en-US"/>
            </a:p>
          </p:txBody>
        </p:sp>
      </p:grpSp>
      <p:sp>
        <p:nvSpPr>
          <p:cNvPr id="134152" name="Rectangle 8"/>
          <p:cNvSpPr>
            <a:spLocks noGrp="1" noChangeArrowheads="1"/>
          </p:cNvSpPr>
          <p:nvPr>
            <p:ph type="title"/>
          </p:nvPr>
        </p:nvSpPr>
        <p:spPr bwMode="auto">
          <a:xfrm>
            <a:off x="1066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CA" dirty="0" smtClean="0"/>
              <a:t>Click to edit Master title style</a:t>
            </a:r>
          </a:p>
        </p:txBody>
      </p:sp>
      <p:sp>
        <p:nvSpPr>
          <p:cNvPr id="134153" name="Rectangle 9"/>
          <p:cNvSpPr>
            <a:spLocks noGrp="1" noChangeArrowheads="1"/>
          </p:cNvSpPr>
          <p:nvPr>
            <p:ph type="body" idx="1"/>
          </p:nvPr>
        </p:nvSpPr>
        <p:spPr bwMode="auto">
          <a:xfrm>
            <a:off x="1066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p>
        </p:txBody>
      </p:sp>
      <p:sp>
        <p:nvSpPr>
          <p:cNvPr id="134154" name="Rectangle 10"/>
          <p:cNvSpPr>
            <a:spLocks noGrp="1" noChangeArrowheads="1"/>
          </p:cNvSpPr>
          <p:nvPr>
            <p:ph type="dt" sz="half" idx="2"/>
          </p:nvPr>
        </p:nvSpPr>
        <p:spPr bwMode="auto">
          <a:xfrm>
            <a:off x="10668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vl1pPr>
          </a:lstStyle>
          <a:p>
            <a:endParaRPr lang="en-CA"/>
          </a:p>
        </p:txBody>
      </p:sp>
      <p:sp>
        <p:nvSpPr>
          <p:cNvPr id="134155" name="Rectangle 11"/>
          <p:cNvSpPr>
            <a:spLocks noGrp="1" noChangeArrowheads="1"/>
          </p:cNvSpPr>
          <p:nvPr>
            <p:ph type="ftr" sz="quarter" idx="3"/>
          </p:nvPr>
        </p:nvSpPr>
        <p:spPr bwMode="auto">
          <a:xfrm>
            <a:off x="3505200" y="63992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vl1pPr>
          </a:lstStyle>
          <a:p>
            <a:endParaRPr lang="en-CA"/>
          </a:p>
        </p:txBody>
      </p:sp>
      <p:sp>
        <p:nvSpPr>
          <p:cNvPr id="134156" name="Rectangle 12"/>
          <p:cNvSpPr>
            <a:spLocks noGrp="1" noChangeArrowheads="1"/>
          </p:cNvSpPr>
          <p:nvPr>
            <p:ph type="sldNum" sz="quarter" idx="4"/>
          </p:nvPr>
        </p:nvSpPr>
        <p:spPr bwMode="auto">
          <a:xfrm>
            <a:off x="6934200"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fld id="{EC148CC4-8EBC-4F0D-8E1B-EF6D037289A8}" type="slidenum">
              <a:rPr lang="en-CA"/>
              <a:pPr/>
              <a:t>‹#›</a:t>
            </a:fld>
            <a:endParaRPr lang="en-CA"/>
          </a:p>
        </p:txBody>
      </p:sp>
      <p:pic>
        <p:nvPicPr>
          <p:cNvPr id="2050" name="Picture 2" descr="P:\Logos\BCMSA-text-colour 75.jpg"/>
          <p:cNvPicPr>
            <a:picLocks noChangeAspect="1" noChangeArrowheads="1"/>
          </p:cNvPicPr>
          <p:nvPr userDrawn="1"/>
        </p:nvPicPr>
        <p:blipFill>
          <a:blip r:embed="rId13" cstate="print"/>
          <a:srcRect/>
          <a:stretch>
            <a:fillRect/>
          </a:stretch>
        </p:blipFill>
        <p:spPr bwMode="auto">
          <a:xfrm>
            <a:off x="7184075" y="5879778"/>
            <a:ext cx="1959925" cy="978222"/>
          </a:xfrm>
          <a:prstGeom prst="rect">
            <a:avLst/>
          </a:prstGeom>
          <a:noFill/>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fontAlgn="base">
        <a:spcBef>
          <a:spcPct val="0"/>
        </a:spcBef>
        <a:spcAft>
          <a:spcPct val="0"/>
        </a:spcAft>
        <a:defRPr sz="4400" i="1">
          <a:solidFill>
            <a:schemeClr val="tx2"/>
          </a:solidFill>
          <a:latin typeface="+mj-lt"/>
          <a:ea typeface="+mj-ea"/>
          <a:cs typeface="+mj-cs"/>
        </a:defRPr>
      </a:lvl1pPr>
      <a:lvl2pPr algn="l" rtl="0" fontAlgn="base">
        <a:spcBef>
          <a:spcPct val="0"/>
        </a:spcBef>
        <a:spcAft>
          <a:spcPct val="0"/>
        </a:spcAft>
        <a:defRPr sz="4400" i="1">
          <a:solidFill>
            <a:schemeClr val="tx2"/>
          </a:solidFill>
          <a:latin typeface="Arial" pitchFamily="34" charset="0"/>
          <a:cs typeface="Arial" pitchFamily="34" charset="0"/>
        </a:defRPr>
      </a:lvl2pPr>
      <a:lvl3pPr algn="l" rtl="0" fontAlgn="base">
        <a:spcBef>
          <a:spcPct val="0"/>
        </a:spcBef>
        <a:spcAft>
          <a:spcPct val="0"/>
        </a:spcAft>
        <a:defRPr sz="4400" i="1">
          <a:solidFill>
            <a:schemeClr val="tx2"/>
          </a:solidFill>
          <a:latin typeface="Arial" pitchFamily="34" charset="0"/>
          <a:cs typeface="Arial" pitchFamily="34" charset="0"/>
        </a:defRPr>
      </a:lvl3pPr>
      <a:lvl4pPr algn="l" rtl="0" fontAlgn="base">
        <a:spcBef>
          <a:spcPct val="0"/>
        </a:spcBef>
        <a:spcAft>
          <a:spcPct val="0"/>
        </a:spcAft>
        <a:defRPr sz="4400" i="1">
          <a:solidFill>
            <a:schemeClr val="tx2"/>
          </a:solidFill>
          <a:latin typeface="Arial" pitchFamily="34" charset="0"/>
          <a:cs typeface="Arial" pitchFamily="34" charset="0"/>
        </a:defRPr>
      </a:lvl4pPr>
      <a:lvl5pPr algn="l" rtl="0" fontAlgn="base">
        <a:spcBef>
          <a:spcPct val="0"/>
        </a:spcBef>
        <a:spcAft>
          <a:spcPct val="0"/>
        </a:spcAft>
        <a:defRPr sz="4400" i="1">
          <a:solidFill>
            <a:schemeClr val="tx2"/>
          </a:solidFill>
          <a:latin typeface="Arial" pitchFamily="34" charset="0"/>
          <a:cs typeface="Arial" pitchFamily="34" charset="0"/>
        </a:defRPr>
      </a:lvl5pPr>
      <a:lvl6pPr marL="457200" algn="l" rtl="0" fontAlgn="base">
        <a:spcBef>
          <a:spcPct val="0"/>
        </a:spcBef>
        <a:spcAft>
          <a:spcPct val="0"/>
        </a:spcAft>
        <a:defRPr sz="4400" i="1">
          <a:solidFill>
            <a:schemeClr val="tx2"/>
          </a:solidFill>
          <a:latin typeface="Arial" pitchFamily="34" charset="0"/>
          <a:cs typeface="Arial" pitchFamily="34" charset="0"/>
        </a:defRPr>
      </a:lvl6pPr>
      <a:lvl7pPr marL="914400" algn="l" rtl="0" fontAlgn="base">
        <a:spcBef>
          <a:spcPct val="0"/>
        </a:spcBef>
        <a:spcAft>
          <a:spcPct val="0"/>
        </a:spcAft>
        <a:defRPr sz="4400" i="1">
          <a:solidFill>
            <a:schemeClr val="tx2"/>
          </a:solidFill>
          <a:latin typeface="Arial" pitchFamily="34" charset="0"/>
          <a:cs typeface="Arial" pitchFamily="34" charset="0"/>
        </a:defRPr>
      </a:lvl7pPr>
      <a:lvl8pPr marL="1371600" algn="l" rtl="0" fontAlgn="base">
        <a:spcBef>
          <a:spcPct val="0"/>
        </a:spcBef>
        <a:spcAft>
          <a:spcPct val="0"/>
        </a:spcAft>
        <a:defRPr sz="4400" i="1">
          <a:solidFill>
            <a:schemeClr val="tx2"/>
          </a:solidFill>
          <a:latin typeface="Arial" pitchFamily="34" charset="0"/>
          <a:cs typeface="Arial" pitchFamily="34" charset="0"/>
        </a:defRPr>
      </a:lvl8pPr>
      <a:lvl9pPr marL="1828800" algn="l" rtl="0" fontAlgn="base">
        <a:spcBef>
          <a:spcPct val="0"/>
        </a:spcBef>
        <a:spcAft>
          <a:spcPct val="0"/>
        </a:spcAft>
        <a:defRPr sz="4400" i="1">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cs typeface="+mn-cs"/>
        </a:defRPr>
      </a:lvl2pPr>
      <a:lvl3pPr marL="1143000" indent="-228600" algn="l" rtl="0" fontAlgn="base">
        <a:spcBef>
          <a:spcPct val="20000"/>
        </a:spcBef>
        <a:spcAft>
          <a:spcPct val="0"/>
        </a:spcAft>
        <a:buClr>
          <a:schemeClr val="hlink"/>
        </a:buClr>
        <a:buChar char="•"/>
        <a:defRPr sz="2400">
          <a:solidFill>
            <a:schemeClr val="tx1"/>
          </a:solidFill>
          <a:latin typeface="+mn-lt"/>
          <a:cs typeface="+mn-cs"/>
        </a:defRPr>
      </a:lvl3pPr>
      <a:lvl4pPr marL="1600200" indent="-228600" algn="l" rtl="0" fontAlgn="base">
        <a:spcBef>
          <a:spcPct val="20000"/>
        </a:spcBef>
        <a:spcAft>
          <a:spcPct val="0"/>
        </a:spcAft>
        <a:buClr>
          <a:schemeClr val="hlink"/>
        </a:buClr>
        <a:buChar char="•"/>
        <a:defRPr sz="2000">
          <a:solidFill>
            <a:schemeClr val="tx1"/>
          </a:solidFill>
          <a:latin typeface="+mn-lt"/>
          <a:cs typeface="+mn-cs"/>
        </a:defRPr>
      </a:lvl4pPr>
      <a:lvl5pPr marL="2057400" indent="-228600" algn="l" rtl="0" fontAlgn="base">
        <a:spcBef>
          <a:spcPct val="20000"/>
        </a:spcBef>
        <a:spcAft>
          <a:spcPct val="0"/>
        </a:spcAft>
        <a:buClr>
          <a:schemeClr val="hlink"/>
        </a:buClr>
        <a:buChar char="•"/>
        <a:defRPr sz="2000">
          <a:solidFill>
            <a:schemeClr val="tx1"/>
          </a:solidFill>
          <a:latin typeface="+mn-lt"/>
          <a:cs typeface="+mn-cs"/>
        </a:defRPr>
      </a:lvl5pPr>
      <a:lvl6pPr marL="2514600" indent="-228600" algn="l" rtl="0" fontAlgn="base">
        <a:spcBef>
          <a:spcPct val="20000"/>
        </a:spcBef>
        <a:spcAft>
          <a:spcPct val="0"/>
        </a:spcAft>
        <a:buClr>
          <a:schemeClr val="hlink"/>
        </a:buClr>
        <a:buChar char="•"/>
        <a:defRPr sz="2000">
          <a:solidFill>
            <a:schemeClr val="tx1"/>
          </a:solidFill>
          <a:latin typeface="+mn-lt"/>
          <a:cs typeface="+mn-cs"/>
        </a:defRPr>
      </a:lvl6pPr>
      <a:lvl7pPr marL="2971800" indent="-228600" algn="l" rtl="0" fontAlgn="base">
        <a:spcBef>
          <a:spcPct val="20000"/>
        </a:spcBef>
        <a:spcAft>
          <a:spcPct val="0"/>
        </a:spcAft>
        <a:buClr>
          <a:schemeClr val="hlink"/>
        </a:buClr>
        <a:buChar char="•"/>
        <a:defRPr sz="2000">
          <a:solidFill>
            <a:schemeClr val="tx1"/>
          </a:solidFill>
          <a:latin typeface="+mn-lt"/>
          <a:cs typeface="+mn-cs"/>
        </a:defRPr>
      </a:lvl7pPr>
      <a:lvl8pPr marL="3429000" indent="-228600" algn="l" rtl="0" fontAlgn="base">
        <a:spcBef>
          <a:spcPct val="20000"/>
        </a:spcBef>
        <a:spcAft>
          <a:spcPct val="0"/>
        </a:spcAft>
        <a:buClr>
          <a:schemeClr val="hlink"/>
        </a:buClr>
        <a:buChar char="•"/>
        <a:defRPr sz="2000">
          <a:solidFill>
            <a:schemeClr val="tx1"/>
          </a:solidFill>
          <a:latin typeface="+mn-lt"/>
          <a:cs typeface="+mn-cs"/>
        </a:defRPr>
      </a:lvl8pPr>
      <a:lvl9pPr marL="3886200" indent="-228600" algn="l" rtl="0" fontAlgn="base">
        <a:spcBef>
          <a:spcPct val="20000"/>
        </a:spcBef>
        <a:spcAft>
          <a:spcPct val="0"/>
        </a:spcAft>
        <a:buClr>
          <a:schemeClr val="hlink"/>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stockphoto.com/stock-photo-12950699-tree-surgeon.php?st=24e934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stockphoto.com/stock-photo-13475316-strategy.php?st=1a0ff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stockphoto.com/stock-photo-14042333-business-risk.php?st=354da29"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istockphoto.com/stock-photo-10558695-questions.php?st=2af014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stockphoto.com/stock-photo-234424-safety-first-1.php?st=d349a2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stockphoto.com/stock-photo-8629200-man-under-moving-in-boxes.php?st=354da29"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0" name="Picture 6" descr="Work danger Royalty Free Stock Photo"/>
          <p:cNvPicPr>
            <a:picLocks noChangeAspect="1" noChangeArrowheads="1"/>
          </p:cNvPicPr>
          <p:nvPr/>
        </p:nvPicPr>
        <p:blipFill>
          <a:blip r:embed="rId3" cstate="print"/>
          <a:srcRect l="11638" r="14655"/>
          <a:stretch>
            <a:fillRect/>
          </a:stretch>
        </p:blipFill>
        <p:spPr bwMode="auto">
          <a:xfrm>
            <a:off x="1979712" y="2060848"/>
            <a:ext cx="4104456" cy="4176464"/>
          </a:xfrm>
          <a:prstGeom prst="rect">
            <a:avLst/>
          </a:prstGeom>
          <a:noFill/>
        </p:spPr>
      </p:pic>
      <p:sp>
        <p:nvSpPr>
          <p:cNvPr id="2056" name="Rectangle 8"/>
          <p:cNvSpPr>
            <a:spLocks noGrp="1" noChangeArrowheads="1"/>
          </p:cNvSpPr>
          <p:nvPr>
            <p:ph type="ctrTitle"/>
          </p:nvPr>
        </p:nvSpPr>
        <p:spPr>
          <a:xfrm>
            <a:off x="1115616" y="1052736"/>
            <a:ext cx="7772400" cy="1143000"/>
          </a:xfrm>
        </p:spPr>
        <p:txBody>
          <a:bodyPr/>
          <a:lstStyle/>
          <a:p>
            <a:pPr algn="ctr"/>
            <a:r>
              <a:rPr lang="en-US" sz="6600" b="1" i="0" dirty="0" smtClean="0"/>
              <a:t>Working Alone</a:t>
            </a:r>
            <a:endParaRPr lang="en-US" sz="6600" b="1" i="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pPr marL="461963" indent="-461963"/>
            <a:r>
              <a:rPr lang="en-US" dirty="0"/>
              <a:t>Assistance that is readily available</a:t>
            </a:r>
          </a:p>
          <a:p>
            <a:pPr marL="862013" lvl="1" indent="-461963"/>
            <a:r>
              <a:rPr lang="en-US" dirty="0"/>
              <a:t>Presence of others</a:t>
            </a:r>
          </a:p>
          <a:p>
            <a:pPr marL="862013" lvl="1" indent="-461963"/>
            <a:r>
              <a:rPr lang="en-US" dirty="0"/>
              <a:t>Awareness</a:t>
            </a:r>
          </a:p>
          <a:p>
            <a:pPr marL="862013" lvl="1" indent="-461963"/>
            <a:r>
              <a:rPr lang="en-US" dirty="0"/>
              <a:t>Willingness</a:t>
            </a:r>
          </a:p>
          <a:p>
            <a:pPr marL="862013" lvl="1" indent="-461963"/>
            <a:r>
              <a:rPr lang="en-US" dirty="0"/>
              <a:t>Timeliness</a:t>
            </a:r>
          </a:p>
          <a:p>
            <a:endParaRPr lang="en-US" dirty="0"/>
          </a:p>
        </p:txBody>
      </p:sp>
    </p:spTree>
    <p:extLst>
      <p:ext uri="{BB962C8B-B14F-4D97-AF65-F5344CB8AC3E}">
        <p14:creationId xmlns:p14="http://schemas.microsoft.com/office/powerpoint/2010/main" xmlns="" val="3894369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Final word on “alone or isolation”</a:t>
            </a:r>
          </a:p>
          <a:p>
            <a:pPr lvl="1"/>
            <a:r>
              <a:rPr lang="en-US" dirty="0" smtClean="0"/>
              <a:t>Worker cannot be seen or heard in a timely manner</a:t>
            </a:r>
            <a:endParaRPr lang="en-US" dirty="0"/>
          </a:p>
        </p:txBody>
      </p:sp>
      <p:pic>
        <p:nvPicPr>
          <p:cNvPr id="26626" name="Picture 2" descr="Tree Surgeon">
            <a:hlinkClick r:id="rId3"/>
          </p:cNvPr>
          <p:cNvPicPr>
            <a:picLocks noChangeAspect="1" noChangeArrowheads="1"/>
          </p:cNvPicPr>
          <p:nvPr/>
        </p:nvPicPr>
        <p:blipFill>
          <a:blip r:embed="rId4" cstate="print"/>
          <a:srcRect/>
          <a:stretch>
            <a:fillRect/>
          </a:stretch>
        </p:blipFill>
        <p:spPr bwMode="auto">
          <a:xfrm>
            <a:off x="3779912" y="3645024"/>
            <a:ext cx="1584176" cy="2354858"/>
          </a:xfrm>
          <a:prstGeom prst="rect">
            <a:avLst/>
          </a:prstGeom>
          <a:noFill/>
        </p:spPr>
      </p:pic>
    </p:spTree>
    <p:extLst>
      <p:ext uri="{BB962C8B-B14F-4D97-AF65-F5344CB8AC3E}">
        <p14:creationId xmlns:p14="http://schemas.microsoft.com/office/powerpoint/2010/main" xmlns="" val="4264942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Short / Intermittent Periods of Time</a:t>
            </a:r>
          </a:p>
          <a:p>
            <a:r>
              <a:rPr lang="en-US" dirty="0" smtClean="0"/>
              <a:t>Office Workers</a:t>
            </a:r>
          </a:p>
          <a:p>
            <a:r>
              <a:rPr lang="en-US" dirty="0"/>
              <a:t>Contact </a:t>
            </a:r>
            <a:r>
              <a:rPr lang="en-US" dirty="0" smtClean="0"/>
              <a:t>Person </a:t>
            </a:r>
            <a:r>
              <a:rPr lang="en-US" dirty="0"/>
              <a:t>or </a:t>
            </a:r>
            <a:r>
              <a:rPr lang="en-US" dirty="0" smtClean="0"/>
              <a:t>Agency</a:t>
            </a:r>
            <a:endParaRPr lang="en-US" dirty="0"/>
          </a:p>
        </p:txBody>
      </p:sp>
    </p:spTree>
    <p:extLst>
      <p:ext uri="{BB962C8B-B14F-4D97-AF65-F5344CB8AC3E}">
        <p14:creationId xmlns:p14="http://schemas.microsoft.com/office/powerpoint/2010/main" xmlns="" val="813749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Check-in procedure</a:t>
            </a:r>
          </a:p>
          <a:p>
            <a:pPr lvl="1"/>
            <a:r>
              <a:rPr lang="en-US" dirty="0" smtClean="0"/>
              <a:t>Normal business hours</a:t>
            </a:r>
          </a:p>
          <a:p>
            <a:pPr lvl="1"/>
            <a:r>
              <a:rPr lang="en-US" dirty="0" smtClean="0"/>
              <a:t>After hours, holidays, week-ends</a:t>
            </a:r>
            <a:endParaRPr lang="en-US" dirty="0"/>
          </a:p>
        </p:txBody>
      </p:sp>
    </p:spTree>
    <p:extLst>
      <p:ext uri="{BB962C8B-B14F-4D97-AF65-F5344CB8AC3E}">
        <p14:creationId xmlns:p14="http://schemas.microsoft.com/office/powerpoint/2010/main" xmlns="" val="452775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Checking in</a:t>
            </a:r>
          </a:p>
          <a:p>
            <a:pPr lvl="1"/>
            <a:r>
              <a:rPr lang="en-US" dirty="0" smtClean="0"/>
              <a:t>Information to provide</a:t>
            </a:r>
          </a:p>
          <a:p>
            <a:pPr lvl="1"/>
            <a:r>
              <a:rPr lang="en-US" dirty="0" smtClean="0"/>
              <a:t>How often</a:t>
            </a:r>
          </a:p>
          <a:p>
            <a:pPr lvl="1"/>
            <a:r>
              <a:rPr lang="en-US" dirty="0" smtClean="0"/>
              <a:t>Final check-in</a:t>
            </a:r>
          </a:p>
          <a:p>
            <a:endParaRPr lang="en-US" dirty="0"/>
          </a:p>
        </p:txBody>
      </p:sp>
      <p:pic>
        <p:nvPicPr>
          <p:cNvPr id="20482" name="Picture 2" descr="strategy">
            <a:hlinkClick r:id="rId3"/>
          </p:cNvPr>
          <p:cNvPicPr>
            <a:picLocks noChangeAspect="1" noChangeArrowheads="1"/>
          </p:cNvPicPr>
          <p:nvPr/>
        </p:nvPicPr>
        <p:blipFill>
          <a:blip r:embed="rId4" cstate="print"/>
          <a:srcRect/>
          <a:stretch>
            <a:fillRect/>
          </a:stretch>
        </p:blipFill>
        <p:spPr bwMode="auto">
          <a:xfrm>
            <a:off x="5580112" y="2708920"/>
            <a:ext cx="2448272" cy="2448274"/>
          </a:xfrm>
          <a:prstGeom prst="rect">
            <a:avLst/>
          </a:prstGeom>
          <a:noFill/>
        </p:spPr>
      </p:pic>
    </p:spTree>
    <p:extLst>
      <p:ext uri="{BB962C8B-B14F-4D97-AF65-F5344CB8AC3E}">
        <p14:creationId xmlns:p14="http://schemas.microsoft.com/office/powerpoint/2010/main" xmlns="" val="1196644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Review procedures</a:t>
            </a:r>
          </a:p>
          <a:p>
            <a:pPr lvl="1"/>
            <a:r>
              <a:rPr lang="en-US" dirty="0" smtClean="0"/>
              <a:t>List of known assigned jobs</a:t>
            </a:r>
          </a:p>
          <a:p>
            <a:pPr lvl="1"/>
            <a:r>
              <a:rPr lang="en-US" dirty="0" smtClean="0"/>
              <a:t>Written procedures</a:t>
            </a:r>
          </a:p>
          <a:p>
            <a:pPr lvl="1"/>
            <a:r>
              <a:rPr lang="en-US" dirty="0" smtClean="0"/>
              <a:t>Wallet cards and other info</a:t>
            </a:r>
          </a:p>
          <a:p>
            <a:endParaRPr lang="en-US" dirty="0"/>
          </a:p>
        </p:txBody>
      </p:sp>
    </p:spTree>
    <p:extLst>
      <p:ext uri="{BB962C8B-B14F-4D97-AF65-F5344CB8AC3E}">
        <p14:creationId xmlns:p14="http://schemas.microsoft.com/office/powerpoint/2010/main" xmlns="" val="3667256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Risk Assessments</a:t>
            </a:r>
          </a:p>
          <a:p>
            <a:pPr lvl="1"/>
            <a:r>
              <a:rPr lang="en-US" dirty="0" smtClean="0"/>
              <a:t>All </a:t>
            </a:r>
            <a:r>
              <a:rPr lang="en-US" dirty="0"/>
              <a:t>jobs and tasks have been examined</a:t>
            </a:r>
          </a:p>
          <a:p>
            <a:pPr lvl="1"/>
            <a:r>
              <a:rPr lang="en-US" dirty="0"/>
              <a:t>Risk Assessments have been </a:t>
            </a:r>
            <a:r>
              <a:rPr lang="en-US" dirty="0" smtClean="0"/>
              <a:t>completed</a:t>
            </a:r>
            <a:endParaRPr lang="en-CA" dirty="0"/>
          </a:p>
        </p:txBody>
      </p:sp>
      <p:pic>
        <p:nvPicPr>
          <p:cNvPr id="16386" name="Picture 2" descr="Business Risk">
            <a:hlinkClick r:id="rId3"/>
          </p:cNvPr>
          <p:cNvPicPr>
            <a:picLocks noChangeAspect="1" noChangeArrowheads="1"/>
          </p:cNvPicPr>
          <p:nvPr/>
        </p:nvPicPr>
        <p:blipFill>
          <a:blip r:embed="rId4" cstate="print"/>
          <a:srcRect/>
          <a:stretch>
            <a:fillRect/>
          </a:stretch>
        </p:blipFill>
        <p:spPr bwMode="auto">
          <a:xfrm>
            <a:off x="1691680" y="3573016"/>
            <a:ext cx="2304256" cy="2304258"/>
          </a:xfrm>
          <a:prstGeom prst="rect">
            <a:avLst/>
          </a:prstGeom>
          <a:noFill/>
        </p:spPr>
      </p:pic>
    </p:spTree>
    <p:extLst>
      <p:ext uri="{BB962C8B-B14F-4D97-AF65-F5344CB8AC3E}">
        <p14:creationId xmlns:p14="http://schemas.microsoft.com/office/powerpoint/2010/main" xmlns="" val="259045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Maintenance of program</a:t>
            </a:r>
          </a:p>
          <a:p>
            <a:pPr lvl="1"/>
            <a:r>
              <a:rPr lang="en-US" dirty="0" smtClean="0">
                <a:solidFill>
                  <a:srgbClr val="0000FF"/>
                </a:solidFill>
              </a:rPr>
              <a:t>[Name or position who maintains program]</a:t>
            </a:r>
          </a:p>
          <a:p>
            <a:r>
              <a:rPr lang="en-US" dirty="0" smtClean="0"/>
              <a:t>List of jobs / tasks requiring check-in</a:t>
            </a:r>
          </a:p>
          <a:p>
            <a:pPr lvl="1"/>
            <a:r>
              <a:rPr lang="en-US" dirty="0" smtClean="0">
                <a:solidFill>
                  <a:srgbClr val="0000FF"/>
                </a:solidFill>
              </a:rPr>
              <a:t>[Provide list of jobs / tasks]</a:t>
            </a:r>
            <a:endParaRPr lang="en-US" dirty="0">
              <a:solidFill>
                <a:srgbClr val="0000FF"/>
              </a:solidFill>
            </a:endParaRPr>
          </a:p>
        </p:txBody>
      </p:sp>
    </p:spTree>
    <p:extLst>
      <p:ext uri="{BB962C8B-B14F-4D97-AF65-F5344CB8AC3E}">
        <p14:creationId xmlns:p14="http://schemas.microsoft.com/office/powerpoint/2010/main" xmlns="" val="3614523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Check-in telephone number:</a:t>
            </a:r>
          </a:p>
          <a:p>
            <a:pPr lvl="1"/>
            <a:r>
              <a:rPr lang="en-US" dirty="0" smtClean="0">
                <a:solidFill>
                  <a:srgbClr val="0000FF"/>
                </a:solidFill>
              </a:rPr>
              <a:t>xxx-xxx-</a:t>
            </a:r>
            <a:r>
              <a:rPr lang="en-US" dirty="0" err="1" smtClean="0">
                <a:solidFill>
                  <a:srgbClr val="0000FF"/>
                </a:solidFill>
              </a:rPr>
              <a:t>xxxx</a:t>
            </a:r>
            <a:endParaRPr lang="en-US" dirty="0" smtClean="0">
              <a:solidFill>
                <a:srgbClr val="0000FF"/>
              </a:solidFill>
            </a:endParaRPr>
          </a:p>
          <a:p>
            <a:r>
              <a:rPr lang="en-US" dirty="0" smtClean="0"/>
              <a:t>Provide information</a:t>
            </a:r>
            <a:endParaRPr lang="en-US" dirty="0"/>
          </a:p>
        </p:txBody>
      </p:sp>
    </p:spTree>
    <p:extLst>
      <p:ext uri="{BB962C8B-B14F-4D97-AF65-F5344CB8AC3E}">
        <p14:creationId xmlns:p14="http://schemas.microsoft.com/office/powerpoint/2010/main" xmlns="" val="737561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Emergency Response</a:t>
            </a:r>
          </a:p>
          <a:p>
            <a:pPr lvl="1"/>
            <a:r>
              <a:rPr lang="en-US" dirty="0" smtClean="0">
                <a:solidFill>
                  <a:srgbClr val="0000FF"/>
                </a:solidFill>
              </a:rPr>
              <a:t>xx</a:t>
            </a:r>
          </a:p>
          <a:p>
            <a:pPr lvl="1"/>
            <a:r>
              <a:rPr lang="en-US" dirty="0" smtClean="0">
                <a:solidFill>
                  <a:srgbClr val="0000FF"/>
                </a:solidFill>
              </a:rPr>
              <a:t>xx</a:t>
            </a:r>
          </a:p>
          <a:p>
            <a:pPr lvl="1"/>
            <a:r>
              <a:rPr lang="en-US" dirty="0" smtClean="0">
                <a:solidFill>
                  <a:srgbClr val="0000FF"/>
                </a:solidFill>
              </a:rPr>
              <a:t>xx</a:t>
            </a:r>
          </a:p>
          <a:p>
            <a:pPr lvl="1"/>
            <a:r>
              <a:rPr lang="en-US" dirty="0" smtClean="0">
                <a:solidFill>
                  <a:srgbClr val="0000FF"/>
                </a:solidFill>
              </a:rPr>
              <a:t>xx</a:t>
            </a:r>
          </a:p>
          <a:p>
            <a:pPr lvl="1"/>
            <a:r>
              <a:rPr lang="en-US" dirty="0" smtClean="0">
                <a:solidFill>
                  <a:srgbClr val="0000FF"/>
                </a:solidFill>
              </a:rPr>
              <a:t>xx</a:t>
            </a:r>
            <a:endParaRPr lang="en-US" dirty="0" smtClean="0">
              <a:solidFill>
                <a:srgbClr val="0000FF"/>
              </a:solidFill>
            </a:endParaRPr>
          </a:p>
        </p:txBody>
      </p:sp>
      <p:pic>
        <p:nvPicPr>
          <p:cNvPr id="4" name="Picture 2" descr="Help phone Royalty Free Stock Photo"/>
          <p:cNvPicPr>
            <a:picLocks noChangeAspect="1" noChangeArrowheads="1"/>
          </p:cNvPicPr>
          <p:nvPr/>
        </p:nvPicPr>
        <p:blipFill>
          <a:blip r:embed="rId3" cstate="print"/>
          <a:srcRect/>
          <a:stretch>
            <a:fillRect/>
          </a:stretch>
        </p:blipFill>
        <p:spPr bwMode="auto">
          <a:xfrm>
            <a:off x="5868144" y="2852936"/>
            <a:ext cx="2323356" cy="2323356"/>
          </a:xfrm>
          <a:prstGeom prst="rect">
            <a:avLst/>
          </a:prstGeom>
          <a:noFill/>
        </p:spPr>
      </p:pic>
    </p:spTree>
    <p:extLst>
      <p:ext uri="{BB962C8B-B14F-4D97-AF65-F5344CB8AC3E}">
        <p14:creationId xmlns:p14="http://schemas.microsoft.com/office/powerpoint/2010/main" xmlns="" val="2962032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session you will know:</a:t>
            </a:r>
          </a:p>
          <a:p>
            <a:pPr lvl="1"/>
            <a:r>
              <a:rPr lang="en-US" dirty="0" smtClean="0"/>
              <a:t>How the check-in procedure works</a:t>
            </a:r>
          </a:p>
          <a:p>
            <a:pPr lvl="1"/>
            <a:r>
              <a:rPr lang="en-US" dirty="0" smtClean="0"/>
              <a:t>When </a:t>
            </a:r>
            <a:r>
              <a:rPr lang="en-US" dirty="0"/>
              <a:t>to </a:t>
            </a:r>
            <a:r>
              <a:rPr lang="en-US" dirty="0" smtClean="0"/>
              <a:t>use the check</a:t>
            </a:r>
            <a:r>
              <a:rPr lang="en-US" dirty="0"/>
              <a:t>-</a:t>
            </a:r>
            <a:r>
              <a:rPr lang="en-US" dirty="0" smtClean="0"/>
              <a:t>in system</a:t>
            </a:r>
            <a:endParaRPr lang="en-US" dirty="0"/>
          </a:p>
          <a:p>
            <a:pPr lvl="1"/>
            <a:r>
              <a:rPr lang="en-US" dirty="0" smtClean="0"/>
              <a:t>How often to check in</a:t>
            </a:r>
          </a:p>
          <a:p>
            <a:pPr lvl="1"/>
            <a:r>
              <a:rPr lang="en-US" dirty="0" smtClean="0"/>
              <a:t>The contact person responsibilities</a:t>
            </a:r>
          </a:p>
          <a:p>
            <a:pPr lvl="1"/>
            <a:r>
              <a:rPr lang="en-US" dirty="0" smtClean="0"/>
              <a:t>How </a:t>
            </a:r>
            <a:r>
              <a:rPr lang="en-US" dirty="0"/>
              <a:t>to maintain the </a:t>
            </a:r>
            <a:r>
              <a:rPr lang="en-US" dirty="0" smtClean="0"/>
              <a:t>log (if required)</a:t>
            </a:r>
          </a:p>
          <a:p>
            <a:pPr lvl="1"/>
            <a:r>
              <a:rPr lang="en-US" dirty="0" smtClean="0"/>
              <a:t>Emergency Response</a:t>
            </a:r>
            <a:endParaRPr lang="en-CA" dirty="0"/>
          </a:p>
        </p:txBody>
      </p:sp>
    </p:spTree>
    <p:extLst>
      <p:ext uri="{BB962C8B-B14F-4D97-AF65-F5344CB8AC3E}">
        <p14:creationId xmlns:p14="http://schemas.microsoft.com/office/powerpoint/2010/main" xmlns="" val="593147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Contact Person</a:t>
            </a:r>
          </a:p>
          <a:p>
            <a:pPr lvl="1"/>
            <a:r>
              <a:rPr lang="en-US" dirty="0" smtClean="0"/>
              <a:t>Establish and check communications</a:t>
            </a:r>
          </a:p>
          <a:p>
            <a:pPr lvl="1"/>
            <a:r>
              <a:rPr lang="en-US" dirty="0" smtClean="0"/>
              <a:t>Ensure contact numbers are available</a:t>
            </a:r>
          </a:p>
          <a:p>
            <a:pPr lvl="1"/>
            <a:r>
              <a:rPr lang="en-US" dirty="0" smtClean="0"/>
              <a:t>Maintain the communication log</a:t>
            </a:r>
          </a:p>
          <a:p>
            <a:pPr lvl="1"/>
            <a:r>
              <a:rPr lang="en-US" dirty="0" smtClean="0"/>
              <a:t>Handover to oncoming contact person</a:t>
            </a:r>
            <a:endParaRPr lang="en-US" dirty="0"/>
          </a:p>
        </p:txBody>
      </p:sp>
    </p:spTree>
    <p:extLst>
      <p:ext uri="{BB962C8B-B14F-4D97-AF65-F5344CB8AC3E}">
        <p14:creationId xmlns:p14="http://schemas.microsoft.com/office/powerpoint/2010/main" xmlns="" val="2598883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Know the jobs that require check-in</a:t>
            </a:r>
          </a:p>
          <a:p>
            <a:r>
              <a:rPr lang="en-US" dirty="0" smtClean="0"/>
              <a:t>Confirm communications system</a:t>
            </a:r>
          </a:p>
          <a:p>
            <a:r>
              <a:rPr lang="en-US" dirty="0" smtClean="0"/>
              <a:t>Check-in as directed or agreed</a:t>
            </a:r>
          </a:p>
          <a:p>
            <a:r>
              <a:rPr lang="en-US" dirty="0" smtClean="0"/>
              <a:t>Inform contact person when done</a:t>
            </a:r>
            <a:endParaRPr lang="en-US" dirty="0"/>
          </a:p>
        </p:txBody>
      </p:sp>
    </p:spTree>
    <p:extLst>
      <p:ext uri="{BB962C8B-B14F-4D97-AF65-F5344CB8AC3E}">
        <p14:creationId xmlns:p14="http://schemas.microsoft.com/office/powerpoint/2010/main" xmlns="" val="3838878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WorkSafeBC Regulation</a:t>
            </a:r>
          </a:p>
          <a:p>
            <a:r>
              <a:rPr lang="en-US" dirty="0" smtClean="0"/>
              <a:t>Definitions</a:t>
            </a:r>
          </a:p>
          <a:p>
            <a:r>
              <a:rPr lang="en-US" dirty="0" smtClean="0"/>
              <a:t>Responsibilities</a:t>
            </a:r>
          </a:p>
          <a:p>
            <a:r>
              <a:rPr lang="en-US" dirty="0" smtClean="0"/>
              <a:t>Jobs / tasks requiring check-in</a:t>
            </a:r>
          </a:p>
          <a:p>
            <a:r>
              <a:rPr lang="en-US" dirty="0" smtClean="0"/>
              <a:t>Emergency response</a:t>
            </a:r>
          </a:p>
        </p:txBody>
      </p:sp>
    </p:spTree>
    <p:extLst>
      <p:ext uri="{BB962C8B-B14F-4D97-AF65-F5344CB8AC3E}">
        <p14:creationId xmlns:p14="http://schemas.microsoft.com/office/powerpoint/2010/main" xmlns="" val="3931435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Questions">
            <a:hlinkClick r:id="rId2"/>
          </p:cNvPr>
          <p:cNvPicPr>
            <a:picLocks noChangeAspect="1" noChangeArrowheads="1"/>
          </p:cNvPicPr>
          <p:nvPr/>
        </p:nvPicPr>
        <p:blipFill>
          <a:blip r:embed="rId3" cstate="print"/>
          <a:srcRect/>
          <a:stretch>
            <a:fillRect/>
          </a:stretch>
        </p:blipFill>
        <p:spPr bwMode="auto">
          <a:xfrm>
            <a:off x="3059832" y="2060848"/>
            <a:ext cx="3797683" cy="2520280"/>
          </a:xfrm>
          <a:prstGeom prst="rect">
            <a:avLst/>
          </a:prstGeom>
          <a:noFill/>
        </p:spPr>
      </p:pic>
    </p:spTree>
    <p:extLst>
      <p:ext uri="{BB962C8B-B14F-4D97-AF65-F5344CB8AC3E}">
        <p14:creationId xmlns:p14="http://schemas.microsoft.com/office/powerpoint/2010/main" xmlns="" val="1142593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lstStyle/>
          <a:p>
            <a:r>
              <a:rPr lang="en-US" dirty="0"/>
              <a:t>Regulation </a:t>
            </a:r>
            <a:r>
              <a:rPr lang="en-US" dirty="0" smtClean="0"/>
              <a:t>4.21</a:t>
            </a:r>
          </a:p>
          <a:p>
            <a:pPr lvl="1"/>
            <a:r>
              <a:rPr lang="en-US" dirty="0" smtClean="0"/>
              <a:t>Written procedures required</a:t>
            </a:r>
          </a:p>
          <a:p>
            <a:pPr lvl="1"/>
            <a:r>
              <a:rPr lang="en-US" dirty="0" smtClean="0"/>
              <a:t>Adequate </a:t>
            </a:r>
            <a:r>
              <a:rPr lang="en-US" dirty="0"/>
              <a:t>intervals for </a:t>
            </a:r>
            <a:r>
              <a:rPr lang="en-US" dirty="0" smtClean="0"/>
              <a:t>checks</a:t>
            </a:r>
          </a:p>
          <a:p>
            <a:pPr lvl="1"/>
            <a:r>
              <a:rPr lang="en-US" dirty="0" smtClean="0"/>
              <a:t>Check </a:t>
            </a:r>
            <a:r>
              <a:rPr lang="en-US" dirty="0"/>
              <a:t>at end of </a:t>
            </a:r>
            <a:r>
              <a:rPr lang="en-US" dirty="0" smtClean="0"/>
              <a:t>shift</a:t>
            </a:r>
          </a:p>
          <a:p>
            <a:pPr lvl="1"/>
            <a:r>
              <a:rPr lang="en-US" dirty="0" smtClean="0"/>
              <a:t>Safety </a:t>
            </a:r>
            <a:r>
              <a:rPr lang="en-US" dirty="0"/>
              <a:t>Committee </a:t>
            </a:r>
            <a:r>
              <a:rPr lang="en-US" dirty="0" smtClean="0"/>
              <a:t>involved</a:t>
            </a:r>
          </a:p>
          <a:p>
            <a:pPr lvl="1"/>
            <a:r>
              <a:rPr lang="en-US" dirty="0" smtClean="0"/>
              <a:t>Training</a:t>
            </a:r>
          </a:p>
          <a:p>
            <a:pPr lvl="1"/>
            <a:r>
              <a:rPr lang="en-US" dirty="0" smtClean="0"/>
              <a:t>Annual </a:t>
            </a:r>
            <a:r>
              <a:rPr lang="en-US" dirty="0"/>
              <a:t>review</a:t>
            </a:r>
            <a:endParaRPr lang="en-CA" dirty="0"/>
          </a:p>
          <a:p>
            <a:endParaRPr lang="en-US" dirty="0"/>
          </a:p>
        </p:txBody>
      </p:sp>
    </p:spTree>
    <p:extLst>
      <p:ext uri="{BB962C8B-B14F-4D97-AF65-F5344CB8AC3E}">
        <p14:creationId xmlns:p14="http://schemas.microsoft.com/office/powerpoint/2010/main" xmlns="" val="3045835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idx="1"/>
          </p:nvPr>
        </p:nvSpPr>
        <p:spPr/>
        <p:txBody>
          <a:bodyPr/>
          <a:lstStyle/>
          <a:p>
            <a:r>
              <a:rPr lang="en-US" dirty="0" smtClean="0"/>
              <a:t>Purpose</a:t>
            </a:r>
          </a:p>
          <a:p>
            <a:pPr lvl="1"/>
            <a:r>
              <a:rPr lang="en-US" dirty="0" smtClean="0"/>
              <a:t>To protect workers </a:t>
            </a:r>
            <a:r>
              <a:rPr lang="en-US" u="sng" dirty="0" smtClean="0"/>
              <a:t>assigned</a:t>
            </a:r>
            <a:r>
              <a:rPr lang="en-US" dirty="0" smtClean="0"/>
              <a:t> to work alone</a:t>
            </a:r>
          </a:p>
          <a:p>
            <a:pPr lvl="1"/>
            <a:r>
              <a:rPr lang="en-US" dirty="0" smtClean="0"/>
              <a:t>Only when assistance not available</a:t>
            </a:r>
            <a:endParaRPr lang="en-US" dirty="0"/>
          </a:p>
        </p:txBody>
      </p:sp>
      <p:pic>
        <p:nvPicPr>
          <p:cNvPr id="4" name="Picture 2" descr="Safety First 1">
            <a:hlinkClick r:id="rId3"/>
          </p:cNvPr>
          <p:cNvPicPr>
            <a:picLocks noChangeAspect="1" noChangeArrowheads="1"/>
          </p:cNvPicPr>
          <p:nvPr/>
        </p:nvPicPr>
        <p:blipFill>
          <a:blip r:embed="rId4" cstate="print"/>
          <a:srcRect/>
          <a:stretch>
            <a:fillRect/>
          </a:stretch>
        </p:blipFill>
        <p:spPr bwMode="auto">
          <a:xfrm>
            <a:off x="3419872" y="4077072"/>
            <a:ext cx="2304256" cy="1738668"/>
          </a:xfrm>
          <a:prstGeom prst="rect">
            <a:avLst/>
          </a:prstGeom>
          <a:noFill/>
        </p:spPr>
      </p:pic>
    </p:spTree>
    <p:extLst>
      <p:ext uri="{BB962C8B-B14F-4D97-AF65-F5344CB8AC3E}">
        <p14:creationId xmlns:p14="http://schemas.microsoft.com/office/powerpoint/2010/main" xmlns="" val="2881694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The employer</a:t>
            </a:r>
          </a:p>
          <a:p>
            <a:pPr lvl="1"/>
            <a:r>
              <a:rPr lang="en-US" dirty="0" smtClean="0"/>
              <a:t>Ensure procedures and resources in place</a:t>
            </a:r>
          </a:p>
          <a:p>
            <a:pPr lvl="1"/>
            <a:r>
              <a:rPr lang="en-US" dirty="0" smtClean="0"/>
              <a:t>Ensure training is provided</a:t>
            </a:r>
            <a:endParaRPr lang="en-US" dirty="0"/>
          </a:p>
        </p:txBody>
      </p:sp>
    </p:spTree>
    <p:extLst>
      <p:ext uri="{BB962C8B-B14F-4D97-AF65-F5344CB8AC3E}">
        <p14:creationId xmlns:p14="http://schemas.microsoft.com/office/powerpoint/2010/main" xmlns="" val="2468284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Managers and Supervisors</a:t>
            </a:r>
          </a:p>
          <a:p>
            <a:pPr lvl="1"/>
            <a:r>
              <a:rPr lang="en-US" dirty="0" smtClean="0"/>
              <a:t>List </a:t>
            </a:r>
            <a:r>
              <a:rPr lang="en-US" dirty="0"/>
              <a:t>positions assigned to work alone</a:t>
            </a:r>
          </a:p>
          <a:p>
            <a:pPr lvl="1"/>
            <a:r>
              <a:rPr lang="en-US" dirty="0"/>
              <a:t>Assess risk</a:t>
            </a:r>
          </a:p>
          <a:p>
            <a:pPr lvl="1"/>
            <a:r>
              <a:rPr lang="en-US" dirty="0" smtClean="0"/>
              <a:t>Assist in developing procedures</a:t>
            </a:r>
          </a:p>
          <a:p>
            <a:pPr lvl="1"/>
            <a:r>
              <a:rPr lang="en-US" dirty="0" smtClean="0"/>
              <a:t>Ensure procedure is working</a:t>
            </a:r>
          </a:p>
        </p:txBody>
      </p:sp>
    </p:spTree>
    <p:extLst>
      <p:ext uri="{BB962C8B-B14F-4D97-AF65-F5344CB8AC3E}">
        <p14:creationId xmlns:p14="http://schemas.microsoft.com/office/powerpoint/2010/main" xmlns="" val="2290968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lstStyle/>
          <a:p>
            <a:r>
              <a:rPr lang="en-US" dirty="0" smtClean="0"/>
              <a:t>Workers</a:t>
            </a:r>
          </a:p>
          <a:p>
            <a:pPr lvl="1"/>
            <a:r>
              <a:rPr lang="en-US" dirty="0" smtClean="0"/>
              <a:t>Know and understand the check-in procedure</a:t>
            </a:r>
          </a:p>
          <a:p>
            <a:pPr lvl="1"/>
            <a:r>
              <a:rPr lang="en-US" dirty="0" smtClean="0"/>
              <a:t>Know when to use the procedure</a:t>
            </a:r>
          </a:p>
          <a:p>
            <a:pPr lvl="1"/>
            <a:endParaRPr lang="en-US" dirty="0"/>
          </a:p>
        </p:txBody>
      </p:sp>
    </p:spTree>
    <p:extLst>
      <p:ext uri="{BB962C8B-B14F-4D97-AF65-F5344CB8AC3E}">
        <p14:creationId xmlns:p14="http://schemas.microsoft.com/office/powerpoint/2010/main" xmlns="" val="2757906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Working alone or in isolation</a:t>
            </a:r>
          </a:p>
          <a:p>
            <a:r>
              <a:rPr lang="en-US" dirty="0" smtClean="0"/>
              <a:t>Contact Person</a:t>
            </a:r>
          </a:p>
          <a:p>
            <a:r>
              <a:rPr lang="en-US" dirty="0" smtClean="0"/>
              <a:t>Check-in</a:t>
            </a:r>
            <a:endParaRPr lang="en-US" dirty="0"/>
          </a:p>
        </p:txBody>
      </p:sp>
      <p:pic>
        <p:nvPicPr>
          <p:cNvPr id="32772" name="Picture 4" descr="man under moving in boxes">
            <a:hlinkClick r:id="rId3"/>
          </p:cNvPr>
          <p:cNvPicPr>
            <a:picLocks noChangeAspect="1" noChangeArrowheads="1"/>
          </p:cNvPicPr>
          <p:nvPr/>
        </p:nvPicPr>
        <p:blipFill>
          <a:blip r:embed="rId4" cstate="print"/>
          <a:srcRect/>
          <a:stretch>
            <a:fillRect/>
          </a:stretch>
        </p:blipFill>
        <p:spPr bwMode="auto">
          <a:xfrm>
            <a:off x="5508103" y="3140968"/>
            <a:ext cx="2278609" cy="1512168"/>
          </a:xfrm>
          <a:prstGeom prst="rect">
            <a:avLst/>
          </a:prstGeom>
          <a:noFill/>
        </p:spPr>
      </p:pic>
    </p:spTree>
    <p:extLst>
      <p:ext uri="{BB962C8B-B14F-4D97-AF65-F5344CB8AC3E}">
        <p14:creationId xmlns:p14="http://schemas.microsoft.com/office/powerpoint/2010/main" xmlns="" val="1840819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Alone…Isolation - What’s the difference?</a:t>
            </a:r>
          </a:p>
          <a:p>
            <a:pPr lvl="1"/>
            <a:r>
              <a:rPr lang="en-US" dirty="0" smtClean="0"/>
              <a:t>Alone – no other workers</a:t>
            </a:r>
          </a:p>
          <a:p>
            <a:pPr lvl="1"/>
            <a:r>
              <a:rPr lang="en-US" dirty="0" smtClean="0"/>
              <a:t>Isolation – no other people</a:t>
            </a:r>
          </a:p>
          <a:p>
            <a:pPr lvl="1"/>
            <a:endParaRPr lang="en-US" dirty="0"/>
          </a:p>
        </p:txBody>
      </p:sp>
    </p:spTree>
    <p:extLst>
      <p:ext uri="{BB962C8B-B14F-4D97-AF65-F5344CB8AC3E}">
        <p14:creationId xmlns:p14="http://schemas.microsoft.com/office/powerpoint/2010/main" xmlns="" val="35683410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ck design template">
  <a:themeElements>
    <a:clrScheme name="Black design templat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fontScheme name="Black design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Black design template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Black design template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Black design templat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design template</Template>
  <TotalTime>2001</TotalTime>
  <Words>1998</Words>
  <Application>Microsoft Office PowerPoint</Application>
  <PresentationFormat>On-screen Show (4:3)</PresentationFormat>
  <Paragraphs>399</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 design template</vt:lpstr>
      <vt:lpstr>Working Alone</vt:lpstr>
      <vt:lpstr>Objectives</vt:lpstr>
      <vt:lpstr>Regulations</vt:lpstr>
      <vt:lpstr>Regulations</vt:lpstr>
      <vt:lpstr>Responsibilities</vt:lpstr>
      <vt:lpstr>Responsibilities</vt:lpstr>
      <vt:lpstr>Responsibilities</vt:lpstr>
      <vt:lpstr>Definitions</vt:lpstr>
      <vt:lpstr>Definitions</vt:lpstr>
      <vt:lpstr>Definitions</vt:lpstr>
      <vt:lpstr>Definitions</vt:lpstr>
      <vt:lpstr>Definitions</vt:lpstr>
      <vt:lpstr>Procedure</vt:lpstr>
      <vt:lpstr>Procedure</vt:lpstr>
      <vt:lpstr>Procedure</vt:lpstr>
      <vt:lpstr>Procedure</vt:lpstr>
      <vt:lpstr>Procedure</vt:lpstr>
      <vt:lpstr>Procedure</vt:lpstr>
      <vt:lpstr>Procedure</vt:lpstr>
      <vt:lpstr>Procedure</vt:lpstr>
      <vt:lpstr>Summary</vt:lpstr>
      <vt:lpstr>Summary</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BRUSHING UP ON VISUAL AIDS</dc:title>
  <dc:creator>Gord and Cathy Cook</dc:creator>
  <cp:lastModifiedBy>Helga</cp:lastModifiedBy>
  <cp:revision>208</cp:revision>
  <dcterms:created xsi:type="dcterms:W3CDTF">2005-04-02T17:08:13Z</dcterms:created>
  <dcterms:modified xsi:type="dcterms:W3CDTF">2012-05-17T16:40:44Z</dcterms:modified>
</cp:coreProperties>
</file>