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58" r:id="rId2"/>
    <p:sldId id="364" r:id="rId3"/>
    <p:sldId id="365" r:id="rId4"/>
    <p:sldId id="366" r:id="rId5"/>
    <p:sldId id="368" r:id="rId6"/>
    <p:sldId id="370" r:id="rId7"/>
    <p:sldId id="369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67" r:id="rId2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41F"/>
    <a:srgbClr val="439539"/>
    <a:srgbClr val="004B8D"/>
    <a:srgbClr val="0082C7"/>
    <a:srgbClr val="6CB33F"/>
    <a:srgbClr val="34A1B5"/>
    <a:srgbClr val="F9B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8" autoAdjust="0"/>
    <p:restoredTop sz="73304" autoAdjust="0"/>
  </p:normalViewPr>
  <p:slideViewPr>
    <p:cSldViewPr snapToGrid="0" snapToObjects="1">
      <p:cViewPr>
        <p:scale>
          <a:sx n="100" d="100"/>
          <a:sy n="100" d="100"/>
        </p:scale>
        <p:origin x="-2010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1887247-DB69-48E5-A3F6-218E465CF04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221839B-313D-4E1D-887D-8C9167C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08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C8EAF-7531-4218-9AA1-C79EF7E86F5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F05F3-27DC-4B03-ACFF-E9A7046A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42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aseline="0" dirty="0" smtClean="0"/>
              <a:t>COV’s commitment to eliminate/minimize risk of infection potentially faced by employees. Applies to most City operations, but does not cover all instances – so some workgroups may have their own specific work procedures.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27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Can cause similar symptoms to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B, but more likely to cause</a:t>
            </a:r>
            <a:r>
              <a:rPr lang="en-US" altLang="en-US" baseline="0" dirty="0" smtClean="0"/>
              <a:t> chronic hepatitis, liver scarring and cancer.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About 20% of individuals who become infected with HCV will clear the virus from their body within 6 months, though this does not mean they are immune from future infection.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other ~75% of people will develop chronic hepatitis C infection, during which the virus may cause mild symptoms or no symptoms at all. These people will however carry the virus and remain infectious to others.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 are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direct-acting antivirals (DAAs) pills that act on the virus itself to eradicate it from the body. The pills</a:t>
            </a:r>
            <a:r>
              <a:rPr lang="en-US" altLang="en-US" dirty="0" smtClean="0"/>
              <a:t> have to be taken for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8 to 24 weeks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(~90% cure rate)</a:t>
            </a:r>
            <a:r>
              <a:rPr lang="en-US" altLang="en-US" dirty="0" smtClean="0"/>
              <a:t>. https://www.liver.ca/patients-caregivers/liver-diseases/hepatitis-c/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If a person lives with </a:t>
            </a:r>
            <a:r>
              <a:rPr lang="en-US" altLang="en-US" dirty="0" err="1" smtClean="0"/>
              <a:t>HepC</a:t>
            </a:r>
            <a:r>
              <a:rPr lang="en-US" altLang="en-US" dirty="0" smtClean="0"/>
              <a:t> for a number of years, then they may develop the following complications: chronic hepatitis, liver cirrhosis, liver cancer.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 more information, refer to the Hepatitis C SDS located in Appendix B of the ECP.</a:t>
            </a:r>
          </a:p>
          <a:p>
            <a:pPr eaLnBrk="1" hangingPunct="1"/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(http://www.catie.ca/en/fact-sheets/epidemiology/epidemiology-hepatitis-c-canada) </a:t>
            </a:r>
          </a:p>
          <a:p>
            <a:pPr eaLnBrk="1" hangingPunct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000" dirty="0" smtClean="0"/>
              <a:t>Human Immunodeficiency Virus</a:t>
            </a:r>
          </a:p>
          <a:p>
            <a:pPr eaLnBrk="1" hangingPunct="1"/>
            <a:endParaRPr lang="en-US" altLang="en-US" sz="1000" dirty="0" smtClean="0"/>
          </a:p>
          <a:p>
            <a:pPr eaLnBrk="1" hangingPunct="1"/>
            <a:r>
              <a:rPr lang="en-US" altLang="en-US" sz="1000" dirty="0" smtClean="0"/>
              <a:t>Virus</a:t>
            </a:r>
            <a:r>
              <a:rPr lang="en-US" altLang="en-US" sz="1000" baseline="0" dirty="0" smtClean="0"/>
              <a:t> enters body to infect cells that needs to fight against infection…gradually destroys immune system and causes body unable to resist against illnesses &amp; infections.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No cure, but there are drugs to increase longevity.</a:t>
            </a:r>
            <a:r>
              <a:rPr lang="en-US" altLang="en-US" baseline="0" dirty="0" smtClean="0"/>
              <a:t> </a:t>
            </a:r>
          </a:p>
          <a:p>
            <a:pPr eaLnBrk="1" hangingPunct="1"/>
            <a:r>
              <a:rPr lang="en-US" altLang="en-US" baseline="0" dirty="0" smtClean="0"/>
              <a:t>Can carry HIV for years and not have AIDS, but still be infectious.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Remember, HIV dies within a few seconds to a few minutes of exposure to the outside, so contacting HIV from an abandoned needle unlikely.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 more information, refer to the Human Immunodeficiency Virus SDS located in Appendix B of the ECP.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9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City workers have been poked by needles from: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Removing leaves from under bushes with their hands, instead of a tool like a rake.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Carrying garbage and having the bag rub against their legs and feeling a needle poke.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Cleaning in areas they cannot see – door jams, etc.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A plumber once reached up into a blocked toilet and got a needle stick injury from a needle that was blocking the toilet.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Contact with blood is usually associated with first aid emergencies.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more blood someone is exposed to the greater the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9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Universal Precautions means that you assume all items with blood, bodily fluids, or suspect fluids are CONTAMINATED with blood borne pathogens and treat them as such.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PPE = Personal Protective Equipment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Gloves for picking up needles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Safety eyewear or even a face shied may be required when cleaning a large body fluid spill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These Safe Work Procedures are found in the ECP, Appendix C. Go though the relevant safe work procedures with your staff.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Ensure participants are familiar with these procedures, and know where to find the procedures on site.</a:t>
            </a:r>
          </a:p>
          <a:p>
            <a:pPr eaLnBrk="1" hangingPunct="1"/>
            <a:r>
              <a:rPr lang="en-US" altLang="en-US" dirty="0" smtClean="0"/>
              <a:t>Go over the specific procedures that are applicable to the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83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 to the ECP, Appendix C for Abandoned Needle Pickup procedure.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Remember: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Never bring the needle to the container!!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After using the tongs, pliers or paper pickers make sure they are disinfected with a quaternary ammonium cleaner.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Refer to ECP Section 7.3 for information on disinfecting cleaners.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2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Provide information on how needle containers are disposed of (and replaced) at the worksite.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Disposal Option:</a:t>
            </a:r>
          </a:p>
          <a:p>
            <a:pPr eaLnBrk="1" hangingPunct="1"/>
            <a:r>
              <a:rPr lang="en-US" altLang="en-US" dirty="0" smtClean="0"/>
              <a:t>Full Sharps containers can be disposed of by dropping off at the National Works Yard gas station (700 National Avenue).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For small needle containers (e.g. the red containers) - Drop these into the white biohazard bin at the gas station (lift lid and drop). </a:t>
            </a:r>
          </a:p>
          <a:p>
            <a:pPr eaLnBrk="1" hangingPunct="1">
              <a:buFontTx/>
              <a:buChar char="•"/>
            </a:pPr>
            <a:r>
              <a:rPr lang="en-US" altLang="en-US" dirty="0" smtClean="0"/>
              <a:t>For all other sized containers - Ask the gas station attendant to take you to the biohazard cabinet, where you will place the container into the cabinet.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0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Provide the Blood and Body Fluid Exposure card to participant(s).</a:t>
            </a:r>
          </a:p>
          <a:p>
            <a:pPr eaLnBrk="1" hangingPunct="1"/>
            <a:r>
              <a:rPr lang="en-US" altLang="en-US" dirty="0" smtClean="0"/>
              <a:t>Go through both sides of the card in detail.</a:t>
            </a:r>
          </a:p>
          <a:p>
            <a:pPr eaLnBrk="1" hangingPunct="1"/>
            <a:r>
              <a:rPr lang="en-US" altLang="en-US" dirty="0" smtClean="0"/>
              <a:t>Advise participant(s) to keep this card with them at all times while working.</a:t>
            </a:r>
          </a:p>
          <a:p>
            <a:pPr eaLnBrk="1" hangingPunct="1"/>
            <a:r>
              <a:rPr lang="en-US" altLang="en-US" dirty="0" smtClean="0"/>
              <a:t>Missing cards will be replaced – just ask.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Roles and</a:t>
            </a:r>
            <a:r>
              <a:rPr lang="en-US" baseline="0" dirty="0" smtClean="0"/>
              <a:t> Responsibilities</a:t>
            </a:r>
          </a:p>
          <a:p>
            <a:endParaRPr lang="en-US" baseline="0" dirty="0" smtClean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Safety – update</a:t>
            </a:r>
            <a:r>
              <a:rPr lang="en-US" altLang="en-US" baseline="0" dirty="0" smtClean="0"/>
              <a:t> &amp; improve the BBPECP, provide education, review SWPs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Managers – ensure workers receive education &amp; training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Supervisors – ensure exposed workers report to </a:t>
            </a:r>
            <a:r>
              <a:rPr lang="en-US" altLang="en-US" baseline="0" dirty="0" err="1" smtClean="0"/>
              <a:t>St.Paul’s</a:t>
            </a:r>
            <a:r>
              <a:rPr lang="en-US" altLang="en-US" baseline="0" dirty="0" smtClean="0"/>
              <a:t> immediately, make containers and instruments available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Workers – report incidents, follow SWP, receive vaccinations (voluntary), participate in education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micro-organism</a:t>
            </a:r>
            <a:r>
              <a:rPr lang="en-US" altLang="en-US" baseline="0" dirty="0" smtClean="0"/>
              <a:t> that is transmitted thru the exchange of blood or body fluids and have the ability to cause disease in humans. 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dirty="0" smtClean="0"/>
              <a:t>Blood and some bodily fluids are capable </a:t>
            </a:r>
            <a:r>
              <a:rPr lang="en-US" altLang="en-US" baseline="0" dirty="0" smtClean="0"/>
              <a:t>of carrying pathogens, but </a:t>
            </a:r>
            <a:r>
              <a:rPr lang="en-US" altLang="en-US" dirty="0" smtClean="0"/>
              <a:t>the most common BBPs are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B,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C and HIV.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Note: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A virus not BBP</a:t>
            </a:r>
            <a:r>
              <a:rPr lang="en-US" altLang="en-US" baseline="0" dirty="0" smtClean="0"/>
              <a:t> </a:t>
            </a:r>
            <a:r>
              <a:rPr lang="en-US" altLang="en-US" baseline="0" dirty="0" err="1" smtClean="0"/>
              <a:t>bc</a:t>
            </a:r>
            <a:r>
              <a:rPr lang="en-US" altLang="en-US" baseline="0" dirty="0" smtClean="0"/>
              <a:t> the virus i</a:t>
            </a:r>
            <a:r>
              <a:rPr lang="en-US" altLang="en-US" dirty="0" smtClean="0"/>
              <a:t>s usually spread through the fecal-oral route; transmitted person-to-person by ingestion of contaminated food or water or through direct contact with an infectious person.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Exposure Control Plan (ECP) identifies jobs that are potentially at-risk of contacting blood and body fluid (Section 3.3 of the ECP).</a:t>
            </a:r>
          </a:p>
          <a:p>
            <a:endParaRPr lang="en-US" dirty="0" smtClean="0"/>
          </a:p>
          <a:p>
            <a:r>
              <a:rPr lang="en-US" dirty="0" smtClean="0"/>
              <a:t>Tasks that create risk: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600" dirty="0" smtClean="0">
                <a:ea typeface="Times New Roman" pitchFamily="18" charset="0"/>
                <a:cs typeface="Arial" charset="0"/>
              </a:rPr>
              <a:t>First aid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600" dirty="0" smtClean="0">
                <a:ea typeface="Times New Roman" pitchFamily="18" charset="0"/>
                <a:cs typeface="Arial" charset="0"/>
              </a:rPr>
              <a:t>High risk environment – e.g. needles and blood spills are more common in some locations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600" dirty="0" smtClean="0">
                <a:ea typeface="Times New Roman" pitchFamily="18" charset="0"/>
                <a:cs typeface="Arial" charset="0"/>
              </a:rPr>
              <a:t>Needle Pickup</a:t>
            </a: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600" dirty="0" smtClean="0">
                <a:ea typeface="Times New Roman" pitchFamily="18" charset="0"/>
                <a:cs typeface="Arial" charset="0"/>
              </a:rPr>
              <a:t>Site inspections – e.g. finding discarded needles at construction sites/in parking meters</a:t>
            </a:r>
          </a:p>
          <a:p>
            <a:pPr eaLnBrk="0" hangingPunct="0">
              <a:spcBef>
                <a:spcPct val="0"/>
              </a:spcBef>
              <a:buFontTx/>
              <a:buChar char="•"/>
            </a:pPr>
            <a:r>
              <a:rPr lang="en-US" sz="600" dirty="0" smtClean="0">
                <a:ea typeface="Times New Roman" pitchFamily="18" charset="0"/>
                <a:cs typeface="Arial" charset="0"/>
              </a:rPr>
              <a:t>Outdoor maintenance – e.g. finding needles in bushes, lawn, valve/meter boxes, </a:t>
            </a:r>
            <a:r>
              <a:rPr lang="en-US" sz="600" dirty="0" err="1" smtClean="0">
                <a:ea typeface="Times New Roman" pitchFamily="18" charset="0"/>
                <a:cs typeface="Arial" charset="0"/>
              </a:rPr>
              <a:t>cb’s</a:t>
            </a:r>
            <a:r>
              <a:rPr lang="en-US" sz="600" dirty="0" smtClean="0">
                <a:ea typeface="Times New Roman" pitchFamily="18" charset="0"/>
                <a:cs typeface="Arial" charset="0"/>
              </a:rPr>
              <a:t>, manholes,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4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0" baseline="0" dirty="0" smtClean="0"/>
              <a:t>Dependent on the concentration of viruses contained in the fluid.</a:t>
            </a:r>
            <a:endParaRPr lang="en-US" altLang="en-US" b="1" baseline="0" dirty="0" smtClean="0"/>
          </a:p>
          <a:p>
            <a:pPr eaLnBrk="1" hangingPunct="1"/>
            <a:endParaRPr lang="en-US" altLang="en-US" b="1" baseline="0" dirty="0" smtClean="0"/>
          </a:p>
          <a:p>
            <a:pPr eaLnBrk="1" hangingPunct="1"/>
            <a:r>
              <a:rPr lang="en-US" altLang="en-US" b="1" dirty="0" smtClean="0"/>
              <a:t>Blood</a:t>
            </a:r>
            <a:r>
              <a:rPr lang="en-US" altLang="en-US" dirty="0" smtClean="0"/>
              <a:t> is the most concentrated fluid with blood borne viruses.  It could be as high as a million viruses in a single drop of blood.</a:t>
            </a:r>
          </a:p>
          <a:p>
            <a:pPr eaLnBrk="1" hangingPunct="1"/>
            <a:r>
              <a:rPr lang="en-US" altLang="en-US" b="1" dirty="0" smtClean="0"/>
              <a:t>Sexual fluids</a:t>
            </a:r>
            <a:r>
              <a:rPr lang="en-US" altLang="en-US" dirty="0" smtClean="0"/>
              <a:t> are not as concentrated - contact with condoms is an example of being exposed.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other fluids are either free of viruses or may have just a few viruses in them.  The greatest concern is if </a:t>
            </a:r>
            <a:r>
              <a:rPr lang="en-US" altLang="en-US" b="1" dirty="0" smtClean="0"/>
              <a:t>blood</a:t>
            </a:r>
            <a:r>
              <a:rPr lang="en-US" altLang="en-US" dirty="0" smtClean="0"/>
              <a:t> is mixed with these fluids.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It is important to remember one virus entering you will not infect you, a significant number have to get into you to cause an 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Abandoned</a:t>
            </a:r>
            <a:r>
              <a:rPr lang="en-US" altLang="en-US" baseline="0" dirty="0" smtClean="0"/>
              <a:t> needles are a problem in all regions of the City. Needles are the leading risk factor for infection from BBPs.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Highest risk exposure is needle stick injuries – i.e. being poked by a discarded syringe.</a:t>
            </a:r>
          </a:p>
          <a:p>
            <a:pPr eaLnBrk="1" hangingPunct="1"/>
            <a:r>
              <a:rPr lang="en-US" altLang="en-US" dirty="0" smtClean="0"/>
              <a:t>“Sharps” are any objects that can penetrate the skin</a:t>
            </a:r>
            <a:r>
              <a:rPr lang="en-US" altLang="en-US" baseline="0" dirty="0" smtClean="0"/>
              <a:t> (razor, broken glass).</a:t>
            </a:r>
          </a:p>
          <a:p>
            <a:pPr eaLnBrk="1" hangingPunct="1"/>
            <a:r>
              <a:rPr lang="en-US" altLang="en-US" dirty="0" smtClean="0"/>
              <a:t>Next highest risk is blood splashing on a recent open cut or wound like a rash (cuts older than three days old =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lower risk).</a:t>
            </a:r>
          </a:p>
          <a:p>
            <a:pPr eaLnBrk="1" hangingPunct="1"/>
            <a:r>
              <a:rPr lang="en-US" altLang="en-US" dirty="0" smtClean="0"/>
              <a:t>Blood in the eyes, nose or mouth is also a risk. </a:t>
            </a:r>
          </a:p>
          <a:p>
            <a:pPr eaLnBrk="1" hangingPunct="1"/>
            <a:r>
              <a:rPr lang="en-US" altLang="en-US" dirty="0" smtClean="0"/>
              <a:t>Contact with spit requires a </a:t>
            </a:r>
            <a:r>
              <a:rPr lang="en-US" altLang="en-US" u="sng" dirty="0" smtClean="0"/>
              <a:t>substantial</a:t>
            </a:r>
            <a:r>
              <a:rPr lang="en-US" altLang="en-US" dirty="0" smtClean="0"/>
              <a:t> amount of saliva entering the eyes, mouth or nose.</a:t>
            </a:r>
          </a:p>
          <a:p>
            <a:pPr eaLnBrk="1" hangingPunct="1"/>
            <a:r>
              <a:rPr lang="en-US" altLang="en-US" dirty="0" smtClean="0"/>
              <a:t>Bitten by another human requires that blood results from the wound.</a:t>
            </a:r>
          </a:p>
          <a:p>
            <a:pPr eaLnBrk="1" hangingPunct="1"/>
            <a:endParaRPr lang="en-US" alt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 smtClean="0"/>
              <a:t>If any of the following events occur then you are considered to have been exposed to blood or body fluids and you will need to follow the City’s exposure protocol.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Also,</a:t>
            </a:r>
            <a:r>
              <a:rPr lang="en-US" altLang="en-US" baseline="0" dirty="0" smtClean="0"/>
              <a:t> from outside of workplace there is a risk if you engage in sexual contact, illegal drug use, tattoo application, or contact w/blood and bodily fluids.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0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Skin is a very good barrier, but its</a:t>
            </a:r>
            <a:r>
              <a:rPr lang="en-US" baseline="0" dirty="0" smtClean="0"/>
              <a:t> important to wash thoroughly w/warm, soapy water for 5 mins. </a:t>
            </a:r>
          </a:p>
          <a:p>
            <a:r>
              <a:rPr lang="en-US" baseline="0" dirty="0" smtClean="0"/>
              <a:t>Regular hand washing is 30 seconds </a:t>
            </a:r>
          </a:p>
          <a:p>
            <a:r>
              <a:rPr lang="en-US" baseline="0" dirty="0" smtClean="0"/>
              <a:t>*no soap if you are washing mucous membranes (eyes, nose, mouth).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risk by sharing lockers or toilet facilities, a swimming pool or by being in care of an individual infected w/BBP.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employees should practice Standard</a:t>
            </a:r>
            <a:r>
              <a:rPr lang="en-US" baseline="0" dirty="0" smtClean="0"/>
              <a:t> Practice to assume all blood/bodily fluids are infectious, whenever they are at risk of BBP exposure.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imagine that I have an </a:t>
            </a:r>
            <a:r>
              <a:rPr lang="en-US" u="sng" dirty="0" smtClean="0"/>
              <a:t>infected</a:t>
            </a:r>
            <a:r>
              <a:rPr lang="en-US" dirty="0" smtClean="0"/>
              <a:t> needle and I poke you with it.  What is the chance you would become infected?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Hepatitis B has a large range because infected people can have active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 where they have very high concentrations of virus in their blood, or chronic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 which is in remission with low levels of virus in their blood.  The numbers of viruses in the blood is a strong predictor of how infectious the blood is.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Hepatitis C has lower rates of infection because it does not replicate quickly for high virus levels in the blood.</a:t>
            </a:r>
          </a:p>
          <a:p>
            <a:pPr eaLnBrk="1" hangingPunct="1"/>
            <a:endParaRPr lang="en-US" altLang="en-US" i="1" dirty="0" smtClean="0"/>
          </a:p>
          <a:p>
            <a:pPr eaLnBrk="1" hangingPunct="1"/>
            <a:r>
              <a:rPr lang="en-US" altLang="en-US" dirty="0" smtClean="0"/>
              <a:t>HIV virus is very delicate and lasts only for a few seconds to a few minutes outside the body.  The risk of infection to HIV by needle stick injury is very small compared to the other viruses.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 virus causes health problems, ranging from liver swelling, permanent liver damage and scarring to liver cancer. 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This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 virus is quite tough -  the virus can live in a smear of blood on a table for up to about a week.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Within 6 months of being infected, about 90% of adults will clear the virus on their own and develop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lifelong protection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against it. 10% who are infected are unable to clear the virus and will become chronic carrier (i.e. chronically infected and infectious). Chronic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 is treatable,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but they </a:t>
            </a:r>
            <a:r>
              <a:rPr lang="en-US" altLang="en-US" dirty="0" smtClean="0"/>
              <a:t>will be infectious to others and can develop chronic liver damage. If a person lives with </a:t>
            </a:r>
            <a:r>
              <a:rPr lang="en-US" altLang="en-US" dirty="0" err="1" smtClean="0"/>
              <a:t>Hep</a:t>
            </a:r>
            <a:r>
              <a:rPr lang="en-US" altLang="en-US" dirty="0" smtClean="0"/>
              <a:t> B infection for a number of years then they may develop more serious health complications.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 more information, refer to the Hepatitis B SDS located in Appendix B of the ECP.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There’s no cure, but there’s a vaccine available!!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F05F3-27DC-4B03-ACFF-E9A7046A2A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-PPT-Cover-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984500"/>
            <a:ext cx="9144000" cy="1612900"/>
          </a:xfrm>
          <a:prstGeom prst="rect">
            <a:avLst/>
          </a:prstGeom>
          <a:solidFill>
            <a:srgbClr val="004B8D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84500" y="3241434"/>
            <a:ext cx="5549900" cy="538283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84500" y="3927355"/>
            <a:ext cx="5549900" cy="42874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AND 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54300" y="3241434"/>
            <a:ext cx="0" cy="1114666"/>
          </a:xfrm>
          <a:prstGeom prst="line">
            <a:avLst/>
          </a:prstGeom>
          <a:ln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an-emblem-white-2011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6" y="3285884"/>
            <a:ext cx="2399434" cy="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67662"/>
            <a:ext cx="65532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254000"/>
            <a:ext cx="6146800" cy="53244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aseline="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864814" y="1270000"/>
            <a:ext cx="3840480" cy="384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87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67662"/>
            <a:ext cx="65532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254000"/>
            <a:ext cx="6146800" cy="53244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aseline="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32500" y="2476500"/>
            <a:ext cx="274320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32500" y="4584700"/>
            <a:ext cx="2743200" cy="119380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dirty="0" smtClean="0"/>
              <a:t>Click to edit text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36900" y="2476500"/>
            <a:ext cx="274320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1300" y="2476500"/>
            <a:ext cx="2743200" cy="1866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136900" y="4584700"/>
            <a:ext cx="2743200" cy="1193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CA" dirty="0" smtClean="0"/>
              <a:t>Click to edit text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41300" y="4584700"/>
            <a:ext cx="2743200" cy="1193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CA" dirty="0" smtClean="0"/>
              <a:t>Click to edit text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270001"/>
            <a:ext cx="8534400" cy="10541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4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"/>
            <a:ext cx="9144000" cy="68571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92467"/>
            <a:ext cx="9144000" cy="1612900"/>
          </a:xfrm>
          <a:prstGeom prst="rect">
            <a:avLst/>
          </a:prstGeom>
          <a:solidFill>
            <a:srgbClr val="2A241F">
              <a:alpha val="5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84500" y="4435234"/>
            <a:ext cx="5549900" cy="538283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84500" y="5121155"/>
            <a:ext cx="5549900" cy="42874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AND 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54300" y="4435234"/>
            <a:ext cx="0" cy="1114666"/>
          </a:xfrm>
          <a:prstGeom prst="line">
            <a:avLst/>
          </a:prstGeom>
          <a:ln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an-emblem-white-2011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6" y="4479684"/>
            <a:ext cx="2399434" cy="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3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" y="404"/>
            <a:ext cx="9142922" cy="68571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92467"/>
            <a:ext cx="9144000" cy="1612900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84500" y="4435234"/>
            <a:ext cx="5549900" cy="538283"/>
          </a:xfrm>
        </p:spPr>
        <p:txBody>
          <a:bodyPr/>
          <a:lstStyle>
            <a:lvl1pPr marL="0" indent="0" algn="l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984500" y="5121155"/>
            <a:ext cx="5549900" cy="42874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SUBHEAD AND 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54300" y="4435234"/>
            <a:ext cx="0" cy="1114666"/>
          </a:xfrm>
          <a:prstGeom prst="line">
            <a:avLst/>
          </a:prstGeom>
          <a:ln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an-emblem-white-2011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66" y="4479684"/>
            <a:ext cx="2399434" cy="8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2353563"/>
            <a:ext cx="82296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33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7400" y="2590800"/>
            <a:ext cx="8042274" cy="760413"/>
          </a:xfrm>
        </p:spPr>
        <p:txBody>
          <a:bodyPr anchor="b">
            <a:noAutofit/>
          </a:bodyPr>
          <a:lstStyle>
            <a:lvl1pPr marL="0" indent="0" algn="l">
              <a:buNone/>
              <a:defRPr sz="5400">
                <a:solidFill>
                  <a:srgbClr val="43953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87400" y="1593150"/>
            <a:ext cx="8042274" cy="760413"/>
          </a:xfr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#</a:t>
            </a:r>
          </a:p>
        </p:txBody>
      </p:sp>
      <p:pic>
        <p:nvPicPr>
          <p:cNvPr id="2" name="Picture 1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787400" y="3479801"/>
            <a:ext cx="8042274" cy="419100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395946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imag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2353563"/>
            <a:ext cx="54864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33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43300" y="2616201"/>
            <a:ext cx="4816474" cy="584200"/>
          </a:xfrm>
        </p:spPr>
        <p:txBody>
          <a:bodyPr anchor="b">
            <a:noAutofit/>
          </a:bodyPr>
          <a:lstStyle>
            <a:lvl1pPr marL="0" indent="0" algn="l">
              <a:buNone/>
              <a:defRPr sz="4800">
                <a:solidFill>
                  <a:srgbClr val="43953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3543300" y="1593150"/>
            <a:ext cx="4816474" cy="760413"/>
          </a:xfr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#</a:t>
            </a:r>
          </a:p>
        </p:txBody>
      </p:sp>
      <p:pic>
        <p:nvPicPr>
          <p:cNvPr id="2" name="Picture 1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543300" y="3238502"/>
            <a:ext cx="4816474" cy="419100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description</a:t>
            </a:r>
          </a:p>
        </p:txBody>
      </p:sp>
      <p:pic>
        <p:nvPicPr>
          <p:cNvPr id="9" name="Picture 8" descr="iStock-174680112-Vancouver-Aerial-Ver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6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imag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353563"/>
            <a:ext cx="54864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CB33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2616201"/>
            <a:ext cx="4816474" cy="584200"/>
          </a:xfrm>
        </p:spPr>
        <p:txBody>
          <a:bodyPr anchor="b">
            <a:noAutofit/>
          </a:bodyPr>
          <a:lstStyle>
            <a:lvl1pPr marL="0" indent="0" algn="l">
              <a:buNone/>
              <a:defRPr sz="4800">
                <a:solidFill>
                  <a:srgbClr val="43953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1593150"/>
            <a:ext cx="4816474" cy="760413"/>
          </a:xfrm>
        </p:spPr>
        <p:txBody>
          <a:bodyPr anchor="b">
            <a:noAutofit/>
          </a:bodyPr>
          <a:lstStyle>
            <a:lvl1pPr marL="0" indent="0" algn="l">
              <a:buNone/>
              <a:defRPr sz="360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#</a:t>
            </a:r>
          </a:p>
        </p:txBody>
      </p:sp>
      <p:pic>
        <p:nvPicPr>
          <p:cNvPr id="2" name="Picture 1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926" y="254000"/>
            <a:ext cx="1196974" cy="46565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06400" y="3238502"/>
            <a:ext cx="4816474" cy="419100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description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61" y="0"/>
            <a:ext cx="3427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67662"/>
            <a:ext cx="65532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254000"/>
            <a:ext cx="6146800" cy="53244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aseline="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8229600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0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67662"/>
            <a:ext cx="65532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254000"/>
            <a:ext cx="6146800" cy="53244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aseline="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an-emblem-rgb-201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826" y="254000"/>
            <a:ext cx="1196974" cy="46565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67662"/>
            <a:ext cx="6553200" cy="2743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CB33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06400" y="254000"/>
            <a:ext cx="6146800" cy="532444"/>
          </a:xfrm>
        </p:spPr>
        <p:txBody>
          <a:bodyPr anchor="b">
            <a:noAutofit/>
          </a:bodyPr>
          <a:lstStyle>
            <a:lvl1pPr marL="0" indent="0" algn="l">
              <a:buNone/>
              <a:defRPr sz="2800" baseline="0">
                <a:solidFill>
                  <a:srgbClr val="004B8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2514600" cy="4525963"/>
          </a:xfrm>
        </p:spPr>
        <p:txBody>
          <a:bodyPr/>
          <a:lstStyle>
            <a:lvl1pPr>
              <a:defRPr sz="2000"/>
            </a:lvl1pPr>
            <a:lvl2pPr marL="450850" indent="-222250">
              <a:defRPr sz="2000"/>
            </a:lvl2pPr>
            <a:lvl3pPr marL="628650" indent="-158750" defTabSz="635000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1270000"/>
            <a:ext cx="2514600" cy="4525963"/>
          </a:xfrm>
        </p:spPr>
        <p:txBody>
          <a:bodyPr/>
          <a:lstStyle>
            <a:lvl1pPr>
              <a:defRPr sz="2000"/>
            </a:lvl1pPr>
            <a:lvl2pPr marL="514350" indent="-285750">
              <a:defRPr sz="2000"/>
            </a:lvl2pPr>
            <a:lvl3pPr marL="749300" indent="-177800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32526" y="1270000"/>
            <a:ext cx="2514600" cy="4525963"/>
          </a:xfrm>
        </p:spPr>
        <p:txBody>
          <a:bodyPr/>
          <a:lstStyle>
            <a:lvl1pPr>
              <a:defRPr sz="2000"/>
            </a:lvl1pPr>
            <a:lvl2pPr marL="520700" indent="-241300">
              <a:defRPr sz="2000"/>
            </a:lvl2pPr>
            <a:lvl3pPr marL="635000" indent="-165100"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203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DBA3-D4C5-2F4A-95C4-797EF14A9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1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1" r:id="rId4"/>
    <p:sldLayoutId id="2147483660" r:id="rId5"/>
    <p:sldLayoutId id="2147483662" r:id="rId6"/>
    <p:sldLayoutId id="2147483661" r:id="rId7"/>
    <p:sldLayoutId id="2147483663" r:id="rId8"/>
    <p:sldLayoutId id="2147483664" r:id="rId9"/>
    <p:sldLayoutId id="2147483668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B8D"/>
        </a:buClr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ahelpinghandrestoration.com/mypictures/Biohazard_Black_Yellow.jpg&amp;imgrefurl=http://www.ahelpinghandrestoration.com/crimescene_cleanup.html&amp;usg=__68zjXltXw6rM9fNchpr7JowYiXw=&amp;h=1500&amp;w=2000&amp;sz=389&amp;hl=en&amp;start=20&amp;tbnid=1xCYlUTCCdsDnM:&amp;tbnh=113&amp;tbnw=150&amp;prev=/images?q%3Dbiohazard%26gbv%3D2%26hl%3D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Blood Borne Pathogens Exposure Control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Organizational Safety - Revised </a:t>
            </a:r>
            <a:r>
              <a:rPr lang="en-US" dirty="0"/>
              <a:t>November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Hepatitis 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Virus may live up to 1 week outside of the body</a:t>
            </a:r>
          </a:p>
          <a:p>
            <a:pPr lvl="1"/>
            <a:r>
              <a:rPr lang="en-US" dirty="0" smtClean="0"/>
              <a:t>50% of infected people have no symptoms</a:t>
            </a:r>
          </a:p>
          <a:p>
            <a:pPr lvl="1"/>
            <a:r>
              <a:rPr lang="en-US" dirty="0" smtClean="0"/>
              <a:t>5 to 10% of infected people become “</a:t>
            </a:r>
            <a:r>
              <a:rPr lang="en-US" b="1" dirty="0" smtClean="0"/>
              <a:t>chronic carriers</a:t>
            </a:r>
            <a:r>
              <a:rPr lang="en-US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Symptoms: flu-like, stomach ache, dark urine, jaundice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Immunization Program!</a:t>
            </a:r>
            <a:endParaRPr lang="en-US" b="1" dirty="0"/>
          </a:p>
        </p:txBody>
      </p:sp>
      <p:pic>
        <p:nvPicPr>
          <p:cNvPr id="5" name="Picture 2" descr="Image result for swollen liv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8" b="14493"/>
          <a:stretch/>
        </p:blipFill>
        <p:spPr bwMode="auto">
          <a:xfrm>
            <a:off x="5036591" y="3730283"/>
            <a:ext cx="3033218" cy="20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Hepatitis 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Virus may live several hours to a few days outside of the body</a:t>
            </a:r>
          </a:p>
          <a:p>
            <a:pPr lvl="1"/>
            <a:r>
              <a:rPr lang="en-US" dirty="0" smtClean="0"/>
              <a:t>~25% of infected people will clear the virus from the body within 6 months – </a:t>
            </a:r>
            <a:r>
              <a:rPr lang="en-US" b="1" dirty="0" smtClean="0"/>
              <a:t>not immune forever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80% of infected people have no symptoms</a:t>
            </a:r>
          </a:p>
          <a:p>
            <a:pPr lvl="1"/>
            <a:r>
              <a:rPr lang="en-US" dirty="0" smtClean="0"/>
              <a:t>75% of infected people become “</a:t>
            </a:r>
            <a:r>
              <a:rPr lang="en-US" b="1" dirty="0" smtClean="0"/>
              <a:t>chronic carriers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Symptoms: flu-like, stomach ache, dark urine, jaundice</a:t>
            </a:r>
          </a:p>
          <a:p>
            <a:r>
              <a:rPr lang="en-US" dirty="0" smtClean="0"/>
              <a:t>No vaccine available</a:t>
            </a:r>
          </a:p>
          <a:p>
            <a:r>
              <a:rPr lang="en-US" dirty="0" smtClean="0"/>
              <a:t>Anti-viral treatments have about a 90% cure rate</a:t>
            </a:r>
            <a:endParaRPr lang="en-US" dirty="0"/>
          </a:p>
        </p:txBody>
      </p:sp>
      <p:pic>
        <p:nvPicPr>
          <p:cNvPr id="5" name="Picture 2" descr="Image result for hep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869">
            <a:off x="3355708" y="4974061"/>
            <a:ext cx="1770723" cy="17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 smtClean="0"/>
              <a:t>Virus dies within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seconds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being outside the body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Attacks the immune system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Progresses into </a:t>
            </a:r>
            <a:r>
              <a:rPr lang="en-US" b="1" dirty="0" smtClean="0"/>
              <a:t>AIDS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 one in North America or Europe has contracted HIV from “abandoned” needles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St. Paul’s Hospital is unlikely to start HIV drugs for a person who is stuck by an “abandoned” needle – </a:t>
            </a:r>
            <a:r>
              <a:rPr lang="en-US" i="1" dirty="0" smtClean="0"/>
              <a:t>very low risk of infection!</a:t>
            </a:r>
          </a:p>
        </p:txBody>
      </p:sp>
    </p:spTree>
    <p:extLst>
      <p:ext uri="{BB962C8B-B14F-4D97-AF65-F5344CB8AC3E}">
        <p14:creationId xmlns:p14="http://schemas.microsoft.com/office/powerpoint/2010/main" val="312944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Risk of working around needles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Picking up needles for disposal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Putting hands where there is not a clear view such as: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Cleaning away debris to access something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Reaching into something to feel for something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4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1895475"/>
            <a:ext cx="480195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06399" y="254000"/>
            <a:ext cx="6746876" cy="532444"/>
          </a:xfrm>
        </p:spPr>
        <p:txBody>
          <a:bodyPr/>
          <a:lstStyle/>
          <a:p>
            <a:r>
              <a:rPr lang="en-US" dirty="0" smtClean="0"/>
              <a:t>Risk of blood contact with open wounds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Splashed with blood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Spat on (with blood)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Blood soiled surfaces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Blood soiled materials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75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Safe Practices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Use Universal Precautions!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Follow Safe Work Procedures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Never recap needles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Wear PPE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Wash hands</a:t>
            </a:r>
            <a:endParaRPr lang="en-US" sz="2800" dirty="0"/>
          </a:p>
        </p:txBody>
      </p:sp>
      <p:pic>
        <p:nvPicPr>
          <p:cNvPr id="5" name="Picture 5" descr="Biohazard_Black_Yell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98" y="3095625"/>
            <a:ext cx="350010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3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Safe Work Procedures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Abandoned Needle Pickup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Cleaning Human Waste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Cleaning Blood and Body Fluids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Disposable Glove Removal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Hand Washing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Cleaning Tools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48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Safe Needle Disposal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"/>
          <a:stretch/>
        </p:blipFill>
        <p:spPr bwMode="auto">
          <a:xfrm>
            <a:off x="406400" y="1572218"/>
            <a:ext cx="8257224" cy="40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08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Safe Needle Disposal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Wear gloves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Place open sharps container on the ground beside the needle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tongs/pliers to grasp the needle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Place in container with needle down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Close sharps container</a:t>
            </a:r>
          </a:p>
        </p:txBody>
      </p:sp>
      <p:pic>
        <p:nvPicPr>
          <p:cNvPr id="5" name="Picture 5" descr="Imported Photos 00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765550"/>
            <a:ext cx="349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Safe Needle Disposal</a:t>
            </a:r>
            <a:endParaRPr lang="en-US" dirty="0"/>
          </a:p>
        </p:txBody>
      </p:sp>
      <p:pic>
        <p:nvPicPr>
          <p:cNvPr id="5" name="Content Placeholder 4" descr="Imported Photos 00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2" y="1755602"/>
            <a:ext cx="3811385" cy="329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ported Photos 0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10" y="1760484"/>
            <a:ext cx="3980190" cy="32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Learn about the City’s Blood Borne Pathogen (BBP) Exposure Control Plan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Understand the </a:t>
            </a:r>
            <a:r>
              <a:rPr lang="en-US" sz="2800" b="1" dirty="0" smtClean="0"/>
              <a:t>risks</a:t>
            </a:r>
            <a:r>
              <a:rPr lang="en-US" sz="2800" dirty="0" smtClean="0"/>
              <a:t> of BBPs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Know how to </a:t>
            </a:r>
            <a:r>
              <a:rPr lang="en-US" sz="2800" b="1" dirty="0" smtClean="0"/>
              <a:t>protect</a:t>
            </a:r>
            <a:r>
              <a:rPr lang="en-US" sz="2800" dirty="0" smtClean="0"/>
              <a:t> yourself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Know </a:t>
            </a:r>
            <a:r>
              <a:rPr lang="en-US" sz="2800" b="1" dirty="0" smtClean="0"/>
              <a:t>what to do </a:t>
            </a:r>
            <a:r>
              <a:rPr lang="en-US" sz="2800" dirty="0" smtClean="0"/>
              <a:t>if the event of exposure to blood and bodily fluids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What’s wrong with this picture?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4" descr="Kits Beach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2964"/>
          <a:stretch>
            <a:fillRect/>
          </a:stretch>
        </p:blipFill>
        <p:spPr bwMode="auto">
          <a:xfrm>
            <a:off x="2305050" y="1294188"/>
            <a:ext cx="4410075" cy="4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95575" y="3463319"/>
            <a:ext cx="1228725" cy="1127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76700" y="2516563"/>
            <a:ext cx="1228725" cy="1127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76850" y="4179584"/>
            <a:ext cx="1228725" cy="11277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Disposing of full containers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Discard containers when 2/3 full</a:t>
            </a:r>
            <a:endParaRPr lang="en-US" dirty="0"/>
          </a:p>
        </p:txBody>
      </p:sp>
      <p:pic>
        <p:nvPicPr>
          <p:cNvPr id="5" name="Picture 8" descr="Imported Photos 0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850" y="210502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5514975" y="2089150"/>
            <a:ext cx="3409950" cy="3444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B8D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Needle Disposal Bins located at National Yard, Manitoba Yard or Vancouver South Transfer Station (VSTS)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Non-mobile work groups can contact the Mobile Needle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5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 the event of exposure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Go to First Aid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Report to your supervisor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Go to St. Paul’s Hospital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sz="2400" dirty="0" smtClean="0"/>
              <a:t>Contact CIRA Medical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Never bring a needle to the hospital with you</a:t>
            </a:r>
          </a:p>
          <a:p>
            <a:r>
              <a:rPr lang="en-US" dirty="0" smtClean="0"/>
              <a:t>EAP is available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"/>
          <a:stretch/>
        </p:blipFill>
        <p:spPr bwMode="auto">
          <a:xfrm>
            <a:off x="1317727" y="2952751"/>
            <a:ext cx="3072384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-2293"/>
          <a:stretch/>
        </p:blipFill>
        <p:spPr bwMode="auto">
          <a:xfrm>
            <a:off x="4761586" y="2952751"/>
            <a:ext cx="3067963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u="sng" dirty="0" smtClean="0"/>
              <a:t>Remember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Use Universal Precautions!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Follow Safe Work Procedures!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Get immunized!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Report exposure incidents to your supervisor!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4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122" name="Picture 2" descr="C:\Users\endds2\AppData\Local\Microsoft\Windows\Temporary Internet Files\Content.IE5\L2L4T5TI\Man-With-Question-04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0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BBP Exposure Control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a BBP?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BBP controls risk of exposure to:</a:t>
            </a:r>
          </a:p>
          <a:p>
            <a:pPr lvl="1"/>
            <a:r>
              <a:rPr lang="en-US" sz="2800" dirty="0" smtClean="0"/>
              <a:t>Hepatitis B</a:t>
            </a:r>
          </a:p>
          <a:p>
            <a:pPr lvl="1"/>
            <a:r>
              <a:rPr lang="en-US" sz="2800" dirty="0" smtClean="0"/>
              <a:t>Hepatitis C</a:t>
            </a:r>
          </a:p>
          <a:p>
            <a:pPr lvl="1"/>
            <a:r>
              <a:rPr lang="en-US" sz="2800" dirty="0" smtClean="0"/>
              <a:t>HIV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09" y="1270000"/>
            <a:ext cx="3726128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BBP ECP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Available from your supervisor from the Organizational Safety page: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r="76366" b="24465"/>
          <a:stretch/>
        </p:blipFill>
        <p:spPr bwMode="auto">
          <a:xfrm>
            <a:off x="311061" y="2317751"/>
            <a:ext cx="2304566" cy="36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10766" y="4238625"/>
            <a:ext cx="1457325" cy="990600"/>
            <a:chOff x="533400" y="3048000"/>
            <a:chExt cx="2362200" cy="990600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>
              <a:off x="1676400" y="3048000"/>
              <a:ext cx="1219200" cy="838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Oval 12"/>
            <p:cNvSpPr/>
            <p:nvPr/>
          </p:nvSpPr>
          <p:spPr bwMode="auto">
            <a:xfrm>
              <a:off x="533400" y="3733800"/>
              <a:ext cx="11430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8727" r="17945" b="46895"/>
          <a:stretch/>
        </p:blipFill>
        <p:spPr bwMode="auto">
          <a:xfrm>
            <a:off x="3891977" y="1884850"/>
            <a:ext cx="4448344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09208" y="2065825"/>
            <a:ext cx="1228601" cy="685800"/>
            <a:chOff x="5257800" y="1752600"/>
            <a:chExt cx="2362200" cy="99060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6400800" y="1752600"/>
              <a:ext cx="1219200" cy="838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6"/>
            <p:cNvSpPr/>
            <p:nvPr/>
          </p:nvSpPr>
          <p:spPr bwMode="auto">
            <a:xfrm>
              <a:off x="5257800" y="2438400"/>
              <a:ext cx="11430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t="8877" r="17935" b="29679"/>
          <a:stretch/>
        </p:blipFill>
        <p:spPr bwMode="auto">
          <a:xfrm>
            <a:off x="4034852" y="3943349"/>
            <a:ext cx="4377921" cy="23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15781" y="4588010"/>
            <a:ext cx="1365823" cy="598378"/>
            <a:chOff x="1676400" y="1981200"/>
            <a:chExt cx="2362200" cy="9906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2819400" y="1981200"/>
              <a:ext cx="1219200" cy="838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Oval 20"/>
            <p:cNvSpPr/>
            <p:nvPr/>
          </p:nvSpPr>
          <p:spPr bwMode="auto">
            <a:xfrm>
              <a:off x="1676400" y="2667000"/>
              <a:ext cx="11430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30454" y="5186388"/>
            <a:ext cx="1522833" cy="655906"/>
            <a:chOff x="3505200" y="2816352"/>
            <a:chExt cx="2362200" cy="99060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4648200" y="2816352"/>
              <a:ext cx="1219200" cy="838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Oval 23"/>
            <p:cNvSpPr/>
            <p:nvPr/>
          </p:nvSpPr>
          <p:spPr bwMode="auto">
            <a:xfrm>
              <a:off x="3505200" y="3502152"/>
              <a:ext cx="1143000" cy="3048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Jobs Identified as at risk for exposure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First Aid </a:t>
            </a:r>
            <a:r>
              <a:rPr lang="en-US" dirty="0"/>
              <a:t>A</a:t>
            </a:r>
            <a:r>
              <a:rPr lang="en-US" dirty="0" smtClean="0"/>
              <a:t>ttendants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Operations Workers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Equipment Operators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Mechanics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Tire Workers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Gardeners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Plumbers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Building Service Workers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Parking Meter Mechanics and Enforcement 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BBPs – How are they transmitted?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Blood and sexual fluids have a </a:t>
            </a:r>
            <a:r>
              <a:rPr lang="en-US" sz="2800" b="1" dirty="0" smtClean="0">
                <a:solidFill>
                  <a:srgbClr val="FF0000"/>
                </a:solidFill>
              </a:rPr>
              <a:t>high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risk of infectious potential</a:t>
            </a:r>
          </a:p>
          <a:p>
            <a:endParaRPr lang="en-US" sz="2800" dirty="0"/>
          </a:p>
          <a:p>
            <a:r>
              <a:rPr lang="en-US" sz="2800" dirty="0" smtClean="0"/>
              <a:t>Feces, snot, phlegm, tears, urine, vomit have minimal risk or infectious potential unless blood is present in these fluids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73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Exposure is…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457700" cy="218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 smtClean="0"/>
              <a:t>Skin Puncture:</a:t>
            </a:r>
          </a:p>
          <a:p>
            <a:r>
              <a:rPr lang="en-US" sz="2800" dirty="0" smtClean="0"/>
              <a:t>Needle stick injury or injury from other “sharps”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333750" y="3658254"/>
            <a:ext cx="5591175" cy="21875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u="sng" dirty="0" smtClean="0"/>
              <a:t>Contact with blood or spit:</a:t>
            </a:r>
          </a:p>
          <a:p>
            <a:r>
              <a:rPr lang="en-US" sz="2800" dirty="0" smtClean="0"/>
              <a:t>Broken skin (open wound, rash)</a:t>
            </a:r>
          </a:p>
          <a:p>
            <a:r>
              <a:rPr lang="en-US" sz="2800" dirty="0" smtClean="0"/>
              <a:t>Mucus membrane (eyes, nose, mouth)</a:t>
            </a:r>
          </a:p>
          <a:p>
            <a:r>
              <a:rPr lang="en-US" sz="2800" dirty="0" smtClean="0"/>
              <a:t>Bitten resulting in blood</a:t>
            </a:r>
            <a:endParaRPr lang="en-US" sz="2800" dirty="0"/>
          </a:p>
        </p:txBody>
      </p:sp>
      <p:pic>
        <p:nvPicPr>
          <p:cNvPr id="8" name="Picture 4" descr="Image result for need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09" r="100000">
                        <a14:foregroundMark x1="21099" y1="20977" x2="21099" y2="20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57652">
            <a:off x="5429331" y="1180018"/>
            <a:ext cx="2294786" cy="22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b="9112"/>
          <a:stretch/>
        </p:blipFill>
        <p:spPr bwMode="auto">
          <a:xfrm>
            <a:off x="542925" y="4343400"/>
            <a:ext cx="2562152" cy="12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Exposure is not…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Spread through contact with blood or spit on </a:t>
            </a:r>
            <a:r>
              <a:rPr lang="en-US" sz="2800" b="1" u="sng" dirty="0" smtClean="0"/>
              <a:t>intact</a:t>
            </a:r>
            <a:r>
              <a:rPr lang="en-US" sz="2800" dirty="0" smtClean="0"/>
              <a:t> skin</a:t>
            </a:r>
          </a:p>
          <a:p>
            <a:endParaRPr lang="en-US" sz="2800" dirty="0" smtClean="0"/>
          </a:p>
          <a:p>
            <a:r>
              <a:rPr lang="en-US" sz="2800" dirty="0" smtClean="0"/>
              <a:t>Spread through the air like the flu virus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83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DBA3-D4C5-2F4A-95C4-797EF14A9DD2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Infection risk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Exposure to blood </a:t>
            </a:r>
            <a:r>
              <a:rPr lang="en-US" i="1" dirty="0" smtClean="0"/>
              <a:t>known</a:t>
            </a:r>
            <a:r>
              <a:rPr lang="en-US" dirty="0" smtClean="0"/>
              <a:t> to be infected:</a:t>
            </a:r>
          </a:p>
          <a:p>
            <a:endParaRPr lang="en-US" dirty="0"/>
          </a:p>
          <a:p>
            <a:r>
              <a:rPr lang="en-US" dirty="0" smtClean="0"/>
              <a:t>Hepatitis B:			5% to 30%</a:t>
            </a:r>
          </a:p>
          <a:p>
            <a:endParaRPr lang="en-US" dirty="0"/>
          </a:p>
          <a:p>
            <a:r>
              <a:rPr lang="en-US" dirty="0" smtClean="0"/>
              <a:t>Hepatitis C:			3% to 10%</a:t>
            </a:r>
          </a:p>
          <a:p>
            <a:endParaRPr lang="en-US" dirty="0"/>
          </a:p>
          <a:p>
            <a:r>
              <a:rPr lang="en-US" dirty="0" smtClean="0"/>
              <a:t>HIV:					0.3% - needle exposure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855297"/>
              </p:ext>
            </p:extLst>
          </p:nvPr>
        </p:nvGraphicFramePr>
        <p:xfrm>
          <a:off x="6019800" y="1771650"/>
          <a:ext cx="1900238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4" imgW="1901228" imgH="1881612" progId="MS_ClipArt_Gallery.2">
                  <p:embed/>
                </p:oleObj>
              </mc:Choice>
              <mc:Fallback>
                <p:oleObj name="Clip" r:id="rId4" imgW="1901228" imgH="1881612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771650"/>
                        <a:ext cx="1900238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-budgetcover-template">
  <a:themeElements>
    <a:clrScheme name="City Standard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2C7"/>
      </a:accent1>
      <a:accent2>
        <a:srgbClr val="6CB33F"/>
      </a:accent2>
      <a:accent3>
        <a:srgbClr val="F9B332"/>
      </a:accent3>
      <a:accent4>
        <a:srgbClr val="F25929"/>
      </a:accent4>
      <a:accent5>
        <a:srgbClr val="439539"/>
      </a:accent5>
      <a:accent6>
        <a:srgbClr val="5C78A1"/>
      </a:accent6>
      <a:hlink>
        <a:srgbClr val="808285"/>
      </a:hlink>
      <a:folHlink>
        <a:srgbClr val="D438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2341</Words>
  <Application>Microsoft Office PowerPoint</Application>
  <PresentationFormat>On-screen Show (4:3)</PresentationFormat>
  <Paragraphs>289</Paragraphs>
  <Slides>24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COV-budgetcover-template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Hedy Wong</cp:lastModifiedBy>
  <cp:revision>262</cp:revision>
  <cp:lastPrinted>2013-07-09T15:44:52Z</cp:lastPrinted>
  <dcterms:created xsi:type="dcterms:W3CDTF">2013-07-03T18:00:45Z</dcterms:created>
  <dcterms:modified xsi:type="dcterms:W3CDTF">2018-11-28T17:09:01Z</dcterms:modified>
</cp:coreProperties>
</file>