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8"/>
  </p:notesMasterIdLst>
  <p:handoutMasterIdLst>
    <p:handoutMasterId r:id="rId49"/>
  </p:handoutMasterIdLst>
  <p:sldIdLst>
    <p:sldId id="256" r:id="rId2"/>
    <p:sldId id="290" r:id="rId3"/>
    <p:sldId id="287" r:id="rId4"/>
    <p:sldId id="313" r:id="rId5"/>
    <p:sldId id="314" r:id="rId6"/>
    <p:sldId id="288" r:id="rId7"/>
    <p:sldId id="291" r:id="rId8"/>
    <p:sldId id="286" r:id="rId9"/>
    <p:sldId id="261" r:id="rId10"/>
    <p:sldId id="289" r:id="rId11"/>
    <p:sldId id="315" r:id="rId12"/>
    <p:sldId id="316" r:id="rId13"/>
    <p:sldId id="317" r:id="rId14"/>
    <p:sldId id="318" r:id="rId15"/>
    <p:sldId id="319" r:id="rId16"/>
    <p:sldId id="320" r:id="rId17"/>
    <p:sldId id="262" r:id="rId18"/>
    <p:sldId id="263" r:id="rId19"/>
    <p:sldId id="347" r:id="rId20"/>
    <p:sldId id="321"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6" r:id="rId43"/>
    <p:sldId id="344" r:id="rId44"/>
    <p:sldId id="265" r:id="rId45"/>
    <p:sldId id="266" r:id="rId46"/>
    <p:sldId id="345" r:id="rId47"/>
  </p:sldIdLst>
  <p:sldSz cx="9144000" cy="6858000" type="screen4x3"/>
  <p:notesSz cx="6950075" cy="9236075"/>
  <p:defaultTextStyle>
    <a:defPPr>
      <a:defRPr lang="en-CA"/>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3300"/>
    <a:srgbClr val="FFCC00"/>
    <a:srgbClr val="FF9900"/>
    <a:srgbClr val="FFA829"/>
    <a:srgbClr val="CC3300"/>
    <a:srgbClr val="993300"/>
    <a:srgbClr val="FF9933"/>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9853" autoAdjust="0"/>
  </p:normalViewPr>
  <p:slideViewPr>
    <p:cSldViewPr>
      <p:cViewPr varScale="1">
        <p:scale>
          <a:sx n="90" d="100"/>
          <a:sy n="90" d="100"/>
        </p:scale>
        <p:origin x="-10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8"/>
    </p:cViewPr>
  </p:sorterViewPr>
  <p:notesViewPr>
    <p:cSldViewPr>
      <p:cViewPr>
        <p:scale>
          <a:sx n="100" d="100"/>
          <a:sy n="100" d="100"/>
        </p:scale>
        <p:origin x="-1482" y="-78"/>
      </p:cViewPr>
      <p:guideLst>
        <p:guide orient="horz" pos="2909"/>
        <p:guide pos="2189"/>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Arial" pitchFamily="34" charset="0"/>
                <a:cs typeface="Arial" pitchFamily="34" charset="0"/>
              </a:defRPr>
            </a:lvl1pPr>
          </a:lstStyle>
          <a:p>
            <a:pPr>
              <a:defRPr/>
            </a:pPr>
            <a:r>
              <a:rPr lang="en-CA"/>
              <a:t>General Municipal Safety Orientation</a:t>
            </a:r>
          </a:p>
        </p:txBody>
      </p:sp>
      <p:sp>
        <p:nvSpPr>
          <p:cNvPr id="59395" name="Rectangle 3"/>
          <p:cNvSpPr>
            <a:spLocks noGrp="1" noChangeArrowheads="1"/>
          </p:cNvSpPr>
          <p:nvPr>
            <p:ph type="dt" sz="quarter"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solidFill>
                  <a:schemeClr val="tx2"/>
                </a:solidFill>
                <a:effectLst>
                  <a:outerShdw blurRad="38100" dist="38100" dir="2700000" algn="tl">
                    <a:srgbClr val="C0C0C0"/>
                  </a:outerShdw>
                </a:effectLst>
                <a:latin typeface="Arial" pitchFamily="34" charset="0"/>
                <a:cs typeface="Arial" pitchFamily="34" charset="0"/>
              </a:defRPr>
            </a:lvl1pPr>
          </a:lstStyle>
          <a:p>
            <a:pPr>
              <a:defRPr/>
            </a:pPr>
            <a:endParaRPr lang="en-CA"/>
          </a:p>
        </p:txBody>
      </p:sp>
      <p:sp>
        <p:nvSpPr>
          <p:cNvPr id="59396" name="Rectangle 4"/>
          <p:cNvSpPr>
            <a:spLocks noGrp="1" noChangeArrowheads="1"/>
          </p:cNvSpPr>
          <p:nvPr>
            <p:ph type="ftr" sz="quarter" idx="2"/>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solidFill>
                  <a:schemeClr val="tx2"/>
                </a:solidFill>
                <a:effectLst>
                  <a:outerShdw blurRad="38100" dist="38100" dir="2700000" algn="tl">
                    <a:srgbClr val="C0C0C0"/>
                  </a:outerShdw>
                </a:effectLst>
                <a:latin typeface="Arial" pitchFamily="34" charset="0"/>
                <a:cs typeface="Arial" pitchFamily="34" charset="0"/>
              </a:defRPr>
            </a:lvl1pPr>
          </a:lstStyle>
          <a:p>
            <a:pPr>
              <a:defRPr/>
            </a:pPr>
            <a:r>
              <a:rPr lang="en-CA"/>
              <a:t>© BCMSA 2010</a:t>
            </a:r>
          </a:p>
        </p:txBody>
      </p:sp>
      <p:sp>
        <p:nvSpPr>
          <p:cNvPr id="59397" name="Rectangle 5"/>
          <p:cNvSpPr>
            <a:spLocks noGrp="1" noChangeArrowheads="1"/>
          </p:cNvSpPr>
          <p:nvPr>
            <p:ph type="sldNum" sz="quarter" idx="3"/>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solidFill>
                  <a:schemeClr val="tx2"/>
                </a:solidFill>
                <a:effectLst>
                  <a:outerShdw blurRad="38100" dist="38100" dir="2700000" algn="tl">
                    <a:srgbClr val="C0C0C0"/>
                  </a:outerShdw>
                </a:effectLst>
                <a:latin typeface="Arial" pitchFamily="34" charset="0"/>
                <a:cs typeface="Arial" pitchFamily="34" charset="0"/>
              </a:defRPr>
            </a:lvl1pPr>
          </a:lstStyle>
          <a:p>
            <a:pPr>
              <a:defRPr/>
            </a:pPr>
            <a:fld id="{F8418B90-1F51-4106-B782-D92043C94EC0}"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cs typeface="Arial" pitchFamily="34" charset="0"/>
              </a:defRPr>
            </a:lvl1pPr>
          </a:lstStyle>
          <a:p>
            <a:pPr>
              <a:defRPr/>
            </a:pPr>
            <a:endParaRPr lang="en-CA"/>
          </a:p>
        </p:txBody>
      </p:sp>
      <p:sp>
        <p:nvSpPr>
          <p:cNvPr id="13315" name="Rectangle 1027"/>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cs typeface="Arial" pitchFamily="34" charset="0"/>
              </a:defRPr>
            </a:lvl1pPr>
          </a:lstStyle>
          <a:p>
            <a:pPr>
              <a:defRPr/>
            </a:pPr>
            <a:endParaRPr lang="en-CA"/>
          </a:p>
        </p:txBody>
      </p:sp>
      <p:sp>
        <p:nvSpPr>
          <p:cNvPr id="50180" name="Rectangle 1028"/>
          <p:cNvSpPr>
            <a:spLocks noGrp="1" noRot="1" noChangeAspect="1" noChangeArrowheads="1" noTextEdit="1"/>
          </p:cNvSpPr>
          <p:nvPr>
            <p:ph type="sldImg" idx="2"/>
          </p:nvPr>
        </p:nvSpPr>
        <p:spPr bwMode="auto">
          <a:xfrm>
            <a:off x="1147763" y="690563"/>
            <a:ext cx="4619625" cy="3463925"/>
          </a:xfrm>
          <a:prstGeom prst="rect">
            <a:avLst/>
          </a:prstGeom>
          <a:noFill/>
          <a:ln w="9525">
            <a:solidFill>
              <a:srgbClr val="000000"/>
            </a:solidFill>
            <a:miter lim="800000"/>
            <a:headEnd/>
            <a:tailEnd/>
          </a:ln>
        </p:spPr>
      </p:sp>
      <p:sp>
        <p:nvSpPr>
          <p:cNvPr id="13317" name="Rectangle 1029"/>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3318" name="Rectangle 1030"/>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cs typeface="Arial" pitchFamily="34" charset="0"/>
              </a:defRPr>
            </a:lvl1pPr>
          </a:lstStyle>
          <a:p>
            <a:pPr>
              <a:defRPr/>
            </a:pPr>
            <a:endParaRPr lang="en-CA"/>
          </a:p>
        </p:txBody>
      </p:sp>
      <p:sp>
        <p:nvSpPr>
          <p:cNvPr id="13319" name="Rectangle 1031"/>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cs typeface="Arial" pitchFamily="34" charset="0"/>
              </a:defRPr>
            </a:lvl1pPr>
          </a:lstStyle>
          <a:p>
            <a:pPr>
              <a:defRPr/>
            </a:pPr>
            <a:fld id="{ABDCC29C-F96D-414D-A0F7-258D9FF47A63}"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cmsa.c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2C376810-B889-4006-A2F1-B77BA42BA98C}" type="slidenum">
              <a:rPr lang="en-CA" smtClean="0">
                <a:cs typeface="Arial" charset="0"/>
              </a:rPr>
              <a:pPr/>
              <a:t>1</a:t>
            </a:fld>
            <a:endParaRPr lang="en-CA" smtClean="0">
              <a:cs typeface="Arial" charset="0"/>
            </a:endParaRPr>
          </a:p>
        </p:txBody>
      </p:sp>
      <p:sp>
        <p:nvSpPr>
          <p:cNvPr id="51203" name="Rectangle 2"/>
          <p:cNvSpPr>
            <a:spLocks noGrp="1" noRot="1" noChangeAspect="1" noChangeArrowheads="1" noTextEdit="1"/>
          </p:cNvSpPr>
          <p:nvPr>
            <p:ph type="sldImg"/>
          </p:nvPr>
        </p:nvSpPr>
        <p:spPr>
          <a:xfrm>
            <a:off x="1147763" y="690563"/>
            <a:ext cx="4557712" cy="3417887"/>
          </a:xfrm>
          <a:ln/>
        </p:spPr>
      </p:sp>
      <p:sp>
        <p:nvSpPr>
          <p:cNvPr id="51204" name="Rectangle 3"/>
          <p:cNvSpPr>
            <a:spLocks noGrp="1" noChangeArrowheads="1"/>
          </p:cNvSpPr>
          <p:nvPr>
            <p:ph type="body" idx="1"/>
          </p:nvPr>
        </p:nvSpPr>
        <p:spPr>
          <a:noFill/>
          <a:ln/>
        </p:spPr>
        <p:txBody>
          <a:bodyPr/>
          <a:lstStyle/>
          <a:p>
            <a:pPr eaLnBrk="1" hangingPunct="1"/>
            <a:r>
              <a:rPr lang="en-US" smtClean="0">
                <a:cs typeface="Arial" charset="0"/>
              </a:rPr>
              <a:t>Provide safety evacuation information, let the participants know where the washrooms are, etc.</a:t>
            </a:r>
          </a:p>
          <a:p>
            <a:pPr eaLnBrk="1" hangingPunct="1"/>
            <a:endParaRPr lang="en-US" smtClean="0">
              <a:cs typeface="Arial" charset="0"/>
            </a:endParaRPr>
          </a:p>
          <a:p>
            <a:pPr eaLnBrk="1" hangingPunct="1"/>
            <a:r>
              <a:rPr lang="en-US" smtClean="0">
                <a:cs typeface="Arial" charset="0"/>
              </a:rPr>
              <a:t>Make sure everyone has a copy of the New Worker Orientation Package and a pen.</a:t>
            </a:r>
          </a:p>
          <a:p>
            <a:pPr eaLnBrk="1" hangingPunct="1"/>
            <a:endParaRPr lang="en-US" smtClean="0">
              <a:cs typeface="Arial" charset="0"/>
            </a:endParaRPr>
          </a:p>
          <a:p>
            <a:pPr eaLnBrk="1" hangingPunct="1"/>
            <a:endParaRPr lang="en-US" smtClean="0">
              <a:cs typeface="Arial" charset="0"/>
            </a:endParaRPr>
          </a:p>
          <a:p>
            <a:pPr eaLnBrk="1" hangingPunct="1"/>
            <a:endParaRPr lang="en-US" smtClean="0">
              <a:cs typeface="Arial" charset="0"/>
            </a:endParaRPr>
          </a:p>
          <a:p>
            <a:pPr eaLnBrk="1" hangingPunct="1"/>
            <a:r>
              <a:rPr lang="en-US" smtClean="0">
                <a:cs typeface="Arial" charset="0"/>
              </a:rPr>
              <a:t>Introduce yourself, your position, explain how long the orientation is expected to last (approximately one hour for the general orientation)</a:t>
            </a:r>
          </a:p>
          <a:p>
            <a:pPr eaLnBrk="1" hangingPunct="1"/>
            <a:endParaRPr lang="en-US" smtClean="0">
              <a:cs typeface="Arial" charset="0"/>
            </a:endParaRPr>
          </a:p>
          <a:p>
            <a:pPr eaLnBrk="1" hangingPunct="1"/>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cs typeface="Arial" charset="0"/>
              </a:rPr>
              <a:t>The Safe Beginnings video covered a lot of general safety concerns, including most of these listed here.  Now we’ll get into them a little further.</a:t>
            </a:r>
          </a:p>
          <a:p>
            <a:endParaRPr lang="en-US" smtClean="0">
              <a:cs typeface="Arial" charset="0"/>
            </a:endParaRPr>
          </a:p>
        </p:txBody>
      </p:sp>
      <p:sp>
        <p:nvSpPr>
          <p:cNvPr id="60420" name="Slide Number Placeholder 3"/>
          <p:cNvSpPr>
            <a:spLocks noGrp="1"/>
          </p:cNvSpPr>
          <p:nvPr>
            <p:ph type="sldNum" sz="quarter" idx="5"/>
          </p:nvPr>
        </p:nvSpPr>
        <p:spPr>
          <a:noFill/>
        </p:spPr>
        <p:txBody>
          <a:bodyPr/>
          <a:lstStyle/>
          <a:p>
            <a:fld id="{510879F6-B0D0-41F3-A939-B2C616E45CA3}" type="slidenum">
              <a:rPr lang="en-CA" smtClean="0">
                <a:cs typeface="Arial" charset="0"/>
              </a:rPr>
              <a:pPr/>
              <a:t>10</a:t>
            </a:fld>
            <a:endParaRPr lang="en-CA"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cs typeface="Arial" charset="0"/>
              </a:rPr>
              <a:t>If you are assigned to work alone or in isolation, you will receive instruction in the check-in procedure.  </a:t>
            </a:r>
          </a:p>
          <a:p>
            <a:endParaRPr lang="en-US" smtClean="0">
              <a:cs typeface="Arial" charset="0"/>
            </a:endParaRPr>
          </a:p>
          <a:p>
            <a:r>
              <a:rPr lang="en-US" smtClean="0">
                <a:cs typeface="Arial" charset="0"/>
              </a:rPr>
              <a:t>The process could be as simple as making sure you check in with your supervisor at the beginning and end of your shift.  This would apply if the work you are doing would not place you at a higher level of risk than anyone else.</a:t>
            </a:r>
          </a:p>
          <a:p>
            <a:endParaRPr lang="en-US" smtClean="0">
              <a:cs typeface="Arial" charset="0"/>
            </a:endParaRPr>
          </a:p>
          <a:p>
            <a:r>
              <a:rPr lang="en-US" smtClean="0">
                <a:cs typeface="Arial" charset="0"/>
              </a:rPr>
              <a:t>If your work could place you in danger (for instance, by-law officers, inspection personnel, public works staff), you will be required to call in on a regular basis.  Your direct supervisor will give you complete information on the check-in procedure.</a:t>
            </a:r>
          </a:p>
          <a:p>
            <a:endParaRPr lang="en-US" smtClean="0">
              <a:cs typeface="Arial" charset="0"/>
            </a:endParaRPr>
          </a:p>
          <a:p>
            <a:endParaRPr lang="en-US" smtClean="0">
              <a:cs typeface="Arial" charset="0"/>
            </a:endParaRPr>
          </a:p>
        </p:txBody>
      </p:sp>
      <p:sp>
        <p:nvSpPr>
          <p:cNvPr id="61444" name="Slide Number Placeholder 3"/>
          <p:cNvSpPr>
            <a:spLocks noGrp="1"/>
          </p:cNvSpPr>
          <p:nvPr>
            <p:ph type="sldNum" sz="quarter" idx="5"/>
          </p:nvPr>
        </p:nvSpPr>
        <p:spPr>
          <a:noFill/>
        </p:spPr>
        <p:txBody>
          <a:bodyPr/>
          <a:lstStyle/>
          <a:p>
            <a:fld id="{7CF2B1A0-3E38-43D7-9E75-0E99C6474C2A}" type="slidenum">
              <a:rPr lang="en-CA" smtClean="0">
                <a:cs typeface="Arial" charset="0"/>
              </a:rPr>
              <a:pPr/>
              <a:t>11</a:t>
            </a:fld>
            <a:endParaRPr lang="en-CA"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cs typeface="Arial" charset="0"/>
              </a:rPr>
              <a:t>The video showed a member of the public slamming the locker in a recreation facility.  It’s a sad fact that just because we work for the public, we sometimes become targets of physical or verbal abuse.  There have been many instances of violence in municipal workplaces.  You are not expected nor encouraged to get into a confrontation.  You will receive further training in prevention of workplace violence.  Before then, if you expect a situation to have the potential for violence, remove yourself from that situation.  If you can talk to the person in a calm manner and defuse the situation, you should do so.  Always report the situation to your supervisor. More information soon on the reporting process.</a:t>
            </a:r>
          </a:p>
          <a:p>
            <a:endParaRPr lang="en-US" smtClean="0">
              <a:cs typeface="Arial" charset="0"/>
            </a:endParaRPr>
          </a:p>
          <a:p>
            <a:r>
              <a:rPr lang="en-US" smtClean="0">
                <a:solidFill>
                  <a:srgbClr val="00B0F0"/>
                </a:solidFill>
                <a:cs typeface="Arial" charset="0"/>
              </a:rPr>
              <a:t>[give information on your Prevention of Workplace Violence program]</a:t>
            </a:r>
          </a:p>
          <a:p>
            <a:endParaRPr lang="en-US" smtClean="0">
              <a:cs typeface="Arial" charset="0"/>
            </a:endParaRPr>
          </a:p>
        </p:txBody>
      </p:sp>
      <p:sp>
        <p:nvSpPr>
          <p:cNvPr id="62468" name="Slide Number Placeholder 3"/>
          <p:cNvSpPr>
            <a:spLocks noGrp="1"/>
          </p:cNvSpPr>
          <p:nvPr>
            <p:ph type="sldNum" sz="quarter" idx="5"/>
          </p:nvPr>
        </p:nvSpPr>
        <p:spPr>
          <a:noFill/>
        </p:spPr>
        <p:txBody>
          <a:bodyPr/>
          <a:lstStyle/>
          <a:p>
            <a:fld id="{772AB258-1FE8-4D75-BACA-94825B2C2E85}" type="slidenum">
              <a:rPr lang="en-CA" smtClean="0">
                <a:cs typeface="Arial" charset="0"/>
              </a:rPr>
              <a:pPr/>
              <a:t>12</a:t>
            </a:fld>
            <a:endParaRPr lang="en-CA"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cs typeface="Arial" charset="0"/>
              </a:rPr>
              <a:t>We have a Biohazard Control Program.</a:t>
            </a:r>
          </a:p>
          <a:p>
            <a:endParaRPr lang="en-US" smtClean="0">
              <a:cs typeface="Arial" charset="0"/>
            </a:endParaRPr>
          </a:p>
          <a:p>
            <a:r>
              <a:rPr lang="en-US" smtClean="0">
                <a:cs typeface="Arial" charset="0"/>
              </a:rPr>
              <a:t>Biohazards are present in many workplaces.  We follow a protocol known as Universal Precautions.  If you are exposed to blood or body fluids, you always treat it as if it is infectious.</a:t>
            </a:r>
          </a:p>
          <a:p>
            <a:endParaRPr lang="en-US" smtClean="0">
              <a:cs typeface="Arial" charset="0"/>
            </a:endParaRPr>
          </a:p>
          <a:p>
            <a:r>
              <a:rPr lang="en-US" smtClean="0">
                <a:solidFill>
                  <a:srgbClr val="00B0F0"/>
                </a:solidFill>
                <a:cs typeface="Arial" charset="0"/>
              </a:rPr>
              <a:t>[if true – let workers know of locations of hand disinfectant stations]  </a:t>
            </a:r>
            <a:r>
              <a:rPr lang="en-US" smtClean="0">
                <a:cs typeface="Arial" charset="0"/>
              </a:rPr>
              <a:t>Good personal hygiene is an effective prevention against biohazards.  Clean, intact skin is an effective barrier.  Wash your hands regularly and well, with soap and water.</a:t>
            </a:r>
          </a:p>
          <a:p>
            <a:endParaRPr lang="en-US" smtClean="0">
              <a:cs typeface="Arial" charset="0"/>
            </a:endParaRPr>
          </a:p>
          <a:p>
            <a:r>
              <a:rPr lang="en-US" smtClean="0">
                <a:cs typeface="Arial" charset="0"/>
              </a:rPr>
              <a:t>We have a vaccination program for any workers who may be exposed to Hepatitis A or Hepatitis B.  These are diseases that can cause serious liver disease and even death.  If you could have a potential exposure to either of these from the work you do, your supervisor will offer you an opportunity for the vaccine.</a:t>
            </a:r>
          </a:p>
        </p:txBody>
      </p:sp>
      <p:sp>
        <p:nvSpPr>
          <p:cNvPr id="63492" name="Slide Number Placeholder 3"/>
          <p:cNvSpPr>
            <a:spLocks noGrp="1"/>
          </p:cNvSpPr>
          <p:nvPr>
            <p:ph type="sldNum" sz="quarter" idx="5"/>
          </p:nvPr>
        </p:nvSpPr>
        <p:spPr>
          <a:noFill/>
        </p:spPr>
        <p:txBody>
          <a:bodyPr/>
          <a:lstStyle/>
          <a:p>
            <a:fld id="{BB4340ED-7456-4681-89EC-877FF421AD57}" type="slidenum">
              <a:rPr lang="en-CA" smtClean="0">
                <a:cs typeface="Arial" charset="0"/>
              </a:rPr>
              <a:pPr/>
              <a:t>13</a:t>
            </a:fld>
            <a:endParaRPr lang="en-CA"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All workers have a right to know the hazards of the products they will be working with.  If you are required to work with hazardous products, your supervisor will ensure you have WHMIS training in how to use and store that product safely.  Here is a brief introduction into WHMIS.</a:t>
            </a:r>
          </a:p>
          <a:p>
            <a:pPr>
              <a:defRPr/>
            </a:pPr>
            <a:endParaRPr lang="en-US" dirty="0" smtClean="0"/>
          </a:p>
          <a:p>
            <a:pPr>
              <a:defRPr/>
            </a:pPr>
            <a:r>
              <a:rPr lang="en-US" dirty="0" smtClean="0"/>
              <a:t>There are three components to the WHMIS program:</a:t>
            </a:r>
          </a:p>
          <a:p>
            <a:pPr>
              <a:defRPr/>
            </a:pPr>
            <a:endParaRPr lang="en-US" dirty="0" smtClean="0"/>
          </a:p>
          <a:p>
            <a:pPr>
              <a:defRPr/>
            </a:pPr>
            <a:r>
              <a:rPr lang="en-US" dirty="0" smtClean="0"/>
              <a:t>Classification of the product – that is, determining if the product is hazardous, and what classification it falls into.  Suppliers are required to provide this information.</a:t>
            </a:r>
          </a:p>
          <a:p>
            <a:pPr>
              <a:defRPr/>
            </a:pPr>
            <a:endParaRPr lang="en-US" dirty="0" smtClean="0"/>
          </a:p>
          <a:p>
            <a:pPr>
              <a:defRPr/>
            </a:pPr>
            <a:r>
              <a:rPr lang="en-US" dirty="0" smtClean="0"/>
              <a:t>Labeling – when we receive a product in the workplace, it has a WHMIS label on it from the supplier.  The label includes product information, classification, safe handling instructions, personal protective equipment required, and a reference to the Material Safety Data Sheet.  If some of the product has been transferred to a workplace container, it will have a workplace label on it, which has the product identifier, safe handling information and reference to the third component….</a:t>
            </a:r>
          </a:p>
          <a:p>
            <a:pPr>
              <a:defRPr/>
            </a:pPr>
            <a:endParaRPr lang="en-US" dirty="0" smtClean="0"/>
          </a:p>
          <a:p>
            <a:pPr>
              <a:defRPr/>
            </a:pPr>
            <a:r>
              <a:rPr lang="en-US" dirty="0" smtClean="0"/>
              <a:t>The Material Safety Data Sheet.  We have one for every controlled product in the workplace.  You must be told where these are located and must review it before using the product.  MSDSs can be no more than three years old.  Material Safety Data sheets have information on how to use the product safely, how to store it, and what first aid procedures to follow should a worker be exposed to the product unsafely.</a:t>
            </a:r>
          </a:p>
          <a:p>
            <a:pPr>
              <a:defRPr/>
            </a:pPr>
            <a:endParaRPr lang="en-US" dirty="0" smtClean="0"/>
          </a:p>
          <a:p>
            <a:pPr>
              <a:defRPr/>
            </a:pPr>
            <a:r>
              <a:rPr lang="en-US" dirty="0" smtClean="0"/>
              <a:t>If we don’t have a current MSDS for the product, or if proper labels are not on the containers, DO NOT use the product, and point out the missing information to your supervisor.</a:t>
            </a:r>
            <a:endParaRPr lang="en-US" dirty="0"/>
          </a:p>
        </p:txBody>
      </p:sp>
      <p:sp>
        <p:nvSpPr>
          <p:cNvPr id="64516" name="Slide Number Placeholder 3"/>
          <p:cNvSpPr>
            <a:spLocks noGrp="1"/>
          </p:cNvSpPr>
          <p:nvPr>
            <p:ph type="sldNum" sz="quarter" idx="5"/>
          </p:nvPr>
        </p:nvSpPr>
        <p:spPr>
          <a:noFill/>
        </p:spPr>
        <p:txBody>
          <a:bodyPr/>
          <a:lstStyle/>
          <a:p>
            <a:fld id="{33E6EB5A-73EB-4DF9-864C-267B1C2752AA}" type="slidenum">
              <a:rPr lang="en-CA" smtClean="0">
                <a:cs typeface="Arial" charset="0"/>
              </a:rPr>
              <a:pPr/>
              <a:t>14</a:t>
            </a:fld>
            <a:endParaRPr lang="en-CA"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cs typeface="Arial" charset="0"/>
              </a:rPr>
              <a:t>We have a hearing conservation program.</a:t>
            </a:r>
          </a:p>
          <a:p>
            <a:endParaRPr lang="en-US" smtClean="0">
              <a:cs typeface="Arial" charset="0"/>
            </a:endParaRPr>
          </a:p>
          <a:p>
            <a:r>
              <a:rPr lang="en-US" smtClean="0">
                <a:cs typeface="Arial" charset="0"/>
              </a:rPr>
              <a:t>If you are exposed to loud noise in your workplace, you will be given an annual hearing test to track your hearing ability and identify if your hearing protection is providing sufficient protection.</a:t>
            </a:r>
          </a:p>
          <a:p>
            <a:endParaRPr lang="en-US" smtClean="0">
              <a:cs typeface="Arial" charset="0"/>
            </a:endParaRPr>
          </a:p>
          <a:p>
            <a:r>
              <a:rPr lang="en-US" smtClean="0">
                <a:cs typeface="Arial" charset="0"/>
              </a:rPr>
              <a:t>We have a variety of hearing protection available for your use.  Your supervisor will discuss this further.</a:t>
            </a:r>
          </a:p>
        </p:txBody>
      </p:sp>
      <p:sp>
        <p:nvSpPr>
          <p:cNvPr id="65540" name="Slide Number Placeholder 3"/>
          <p:cNvSpPr>
            <a:spLocks noGrp="1"/>
          </p:cNvSpPr>
          <p:nvPr>
            <p:ph type="sldNum" sz="quarter" idx="5"/>
          </p:nvPr>
        </p:nvSpPr>
        <p:spPr>
          <a:noFill/>
        </p:spPr>
        <p:txBody>
          <a:bodyPr/>
          <a:lstStyle/>
          <a:p>
            <a:fld id="{8E14FFD9-B185-4230-BFEE-7DA94F14DB20}" type="slidenum">
              <a:rPr lang="en-CA" smtClean="0">
                <a:cs typeface="Arial" charset="0"/>
              </a:rPr>
              <a:pPr/>
              <a:t>15</a:t>
            </a:fld>
            <a:endParaRPr lang="en-CA"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cs typeface="Arial" charset="0"/>
              </a:rPr>
              <a:t>The number one physical injury in municipalities is strains and sprains.  Any worker, regardless of work location, could be exposed to injury, through repetitive work such as keyboarding, or through manual material handling</a:t>
            </a:r>
          </a:p>
          <a:p>
            <a:endParaRPr lang="en-US" smtClean="0">
              <a:cs typeface="Arial" charset="0"/>
            </a:endParaRPr>
          </a:p>
          <a:p>
            <a:r>
              <a:rPr lang="en-US" smtClean="0">
                <a:cs typeface="Arial" charset="0"/>
              </a:rPr>
              <a:t>If you work at a computer workstation, it is important that it be set up properly for you.  [direct the person to the workstation design hand-out].  As equally important in reducing the danger of an RSI, is for you to vary the work you do regularly.  If you are doing a  lot of keyboarding, take regular stretch breaks, and vary the work you do – get up to do photocopying for instance – rather than keying continuously.</a:t>
            </a:r>
          </a:p>
          <a:p>
            <a:endParaRPr lang="en-US" smtClean="0">
              <a:cs typeface="Arial" charset="0"/>
            </a:endParaRPr>
          </a:p>
          <a:p>
            <a:r>
              <a:rPr lang="en-US" smtClean="0">
                <a:cs typeface="Arial" charset="0"/>
              </a:rPr>
              <a:t>If you are involved in manual material handling, you need to know that back injuries are common in municipal workplaces.  Proper lifting procedures, as well as using lifting aids or asking for assistance from a fellow worker, will help reduce the risk of back injury.  The WorkSafeBC Publication “Back Talk” is a good resource and is included in your orientation package.</a:t>
            </a:r>
          </a:p>
        </p:txBody>
      </p:sp>
      <p:sp>
        <p:nvSpPr>
          <p:cNvPr id="66564" name="Slide Number Placeholder 3"/>
          <p:cNvSpPr>
            <a:spLocks noGrp="1"/>
          </p:cNvSpPr>
          <p:nvPr>
            <p:ph type="sldNum" sz="quarter" idx="5"/>
          </p:nvPr>
        </p:nvSpPr>
        <p:spPr>
          <a:noFill/>
        </p:spPr>
        <p:txBody>
          <a:bodyPr/>
          <a:lstStyle/>
          <a:p>
            <a:fld id="{7208B47D-2EDC-4FB6-BA7D-8E0E7D2C9656}" type="slidenum">
              <a:rPr lang="en-CA" smtClean="0">
                <a:cs typeface="Arial" charset="0"/>
              </a:rPr>
              <a:pPr/>
              <a:t>16</a:t>
            </a:fld>
            <a:endParaRPr lang="en-CA"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17600" y="688975"/>
            <a:ext cx="4619625" cy="3463925"/>
          </a:xfrm>
          <a:ln/>
        </p:spPr>
      </p:sp>
      <p:sp>
        <p:nvSpPr>
          <p:cNvPr id="3" name="Notes Placeholder 2"/>
          <p:cNvSpPr>
            <a:spLocks noGrp="1"/>
          </p:cNvSpPr>
          <p:nvPr>
            <p:ph type="body" idx="1"/>
          </p:nvPr>
        </p:nvSpPr>
        <p:spPr/>
        <p:txBody>
          <a:bodyPr>
            <a:normAutofit fontScale="92500"/>
          </a:bodyPr>
          <a:lstStyle/>
          <a:p>
            <a:pPr>
              <a:defRPr/>
            </a:pPr>
            <a:r>
              <a:rPr lang="en-US" dirty="0" smtClean="0"/>
              <a:t>There are a few general rules we’ll discuss here.</a:t>
            </a:r>
          </a:p>
          <a:p>
            <a:pPr>
              <a:defRPr/>
            </a:pPr>
            <a:endParaRPr lang="en-US" dirty="0" smtClean="0"/>
          </a:p>
          <a:p>
            <a:pPr>
              <a:defRPr/>
            </a:pPr>
            <a:r>
              <a:rPr lang="en-US" dirty="0" smtClean="0">
                <a:solidFill>
                  <a:srgbClr val="00B0F0"/>
                </a:solidFill>
              </a:rPr>
              <a:t>[add any other organizational safety rules here]</a:t>
            </a:r>
          </a:p>
          <a:p>
            <a:pPr>
              <a:defRPr/>
            </a:pPr>
            <a:endParaRPr lang="en-US" dirty="0" smtClean="0"/>
          </a:p>
          <a:p>
            <a:pPr>
              <a:defRPr/>
            </a:pPr>
            <a:r>
              <a:rPr lang="en-US" dirty="0" smtClean="0"/>
              <a:t>Good  housekeeping is essential.  Keep your work area clear of clutter to prevent tripping or slipping hazards.  Make sure items are not stacked too high above you which could topple down onto you.  If you are responsible for a vehicle or other equipment, keep it clean as well, inside and out.</a:t>
            </a:r>
          </a:p>
          <a:p>
            <a:pPr>
              <a:defRPr/>
            </a:pPr>
            <a:endParaRPr lang="en-US" dirty="0" smtClean="0"/>
          </a:p>
          <a:p>
            <a:pPr>
              <a:defRPr/>
            </a:pPr>
            <a:r>
              <a:rPr lang="en-US" dirty="0" smtClean="0"/>
              <a:t>Horseplay is not permitted.  There have been many, many instances where workers were just “fooling around”, that resulted in serious injury or even death.  The workplace is no place for horseplay.</a:t>
            </a:r>
          </a:p>
          <a:p>
            <a:pPr>
              <a:defRPr/>
            </a:pPr>
            <a:endParaRPr lang="en-US" dirty="0" smtClean="0"/>
          </a:p>
          <a:p>
            <a:pPr>
              <a:defRPr/>
            </a:pPr>
            <a:r>
              <a:rPr lang="en-US" dirty="0" smtClean="0"/>
              <a:t>The fellow worker concept is simple – everyone should look out for not only themselves, but for their fellow worker.  This means that if you see a hazard, take care of it – or let someone know about it – so you or another worker isn’t injured.  If you see someone doing something that is unsafe, talk to them about it, or notify someone who can make sure they are trained in how to do that work safely.</a:t>
            </a:r>
          </a:p>
          <a:p>
            <a:pPr>
              <a:defRPr/>
            </a:pPr>
            <a:endParaRPr lang="en-US" dirty="0" smtClean="0"/>
          </a:p>
          <a:p>
            <a:pPr>
              <a:defRPr/>
            </a:pPr>
            <a:r>
              <a:rPr lang="en-US" dirty="0" smtClean="0"/>
              <a:t>You are responsible for wearing appropriate personal protective equipment.  Your supervisor will let you know that that is, and how to use it properly.</a:t>
            </a:r>
            <a:endParaRPr lang="en-US" dirty="0"/>
          </a:p>
        </p:txBody>
      </p:sp>
      <p:sp>
        <p:nvSpPr>
          <p:cNvPr id="67588" name="Slide Number Placeholder 3"/>
          <p:cNvSpPr>
            <a:spLocks noGrp="1"/>
          </p:cNvSpPr>
          <p:nvPr>
            <p:ph type="sldNum" sz="quarter" idx="5"/>
          </p:nvPr>
        </p:nvSpPr>
        <p:spPr>
          <a:noFill/>
        </p:spPr>
        <p:txBody>
          <a:bodyPr/>
          <a:lstStyle/>
          <a:p>
            <a:fld id="{5BE39168-561D-4792-AAB7-4DE5965B678D}" type="slidenum">
              <a:rPr lang="en-CA" smtClean="0">
                <a:cs typeface="Arial" charset="0"/>
              </a:rPr>
              <a:pPr/>
              <a:t>17</a:t>
            </a:fld>
            <a:endParaRPr lang="en-CA"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cs typeface="Arial" charset="0"/>
              </a:rPr>
              <a:t>It is required and important that you report all incidents that resulted in either injury, or could have resulted in injury, to your supervisor.  You also need to report any incident that resulted in damage to equipment, machinery, or structures.  There are several reasons a report is necessary:</a:t>
            </a:r>
          </a:p>
          <a:p>
            <a:endParaRPr lang="en-US" smtClean="0">
              <a:cs typeface="Arial" charset="0"/>
            </a:endParaRPr>
          </a:p>
          <a:p>
            <a:r>
              <a:rPr lang="en-US" smtClean="0">
                <a:cs typeface="Arial" charset="0"/>
              </a:rPr>
              <a:t>First, if you are injured, we need to notify WorkSafeBC.  The information you give us is required in order to complete that report and prevent a delay in your claim with WorkSafeBC.</a:t>
            </a:r>
          </a:p>
          <a:p>
            <a:endParaRPr lang="en-US" smtClean="0">
              <a:cs typeface="Arial" charset="0"/>
            </a:endParaRPr>
          </a:p>
          <a:p>
            <a:r>
              <a:rPr lang="en-US" smtClean="0">
                <a:cs typeface="Arial" charset="0"/>
              </a:rPr>
              <a:t>Secondly, we will investigate the incident, in order to make recommendations to prevent it from happening again, preventing another injury to you or a fellow worker.</a:t>
            </a:r>
          </a:p>
          <a:p>
            <a:endParaRPr lang="en-US" smtClean="0">
              <a:cs typeface="Arial" charset="0"/>
            </a:endParaRPr>
          </a:p>
          <a:p>
            <a:r>
              <a:rPr lang="en-US" smtClean="0">
                <a:cs typeface="Arial" charset="0"/>
              </a:rPr>
              <a:t>Finally, it is a requirement of this organization, as well as WorkSafeBC, that these incidents are reported and investigated.</a:t>
            </a:r>
          </a:p>
          <a:p>
            <a:endParaRPr lang="en-US" smtClean="0">
              <a:cs typeface="Arial" charset="0"/>
            </a:endParaRPr>
          </a:p>
          <a:p>
            <a:r>
              <a:rPr lang="en-US" smtClean="0">
                <a:solidFill>
                  <a:srgbClr val="00B0F0"/>
                </a:solidFill>
                <a:cs typeface="Arial" charset="0"/>
              </a:rPr>
              <a:t>[provide information on the reporting process, where to find the forms, and how to contact first aid in the event of an injury]</a:t>
            </a:r>
          </a:p>
        </p:txBody>
      </p:sp>
      <p:sp>
        <p:nvSpPr>
          <p:cNvPr id="68612" name="Slide Number Placeholder 3"/>
          <p:cNvSpPr>
            <a:spLocks noGrp="1"/>
          </p:cNvSpPr>
          <p:nvPr>
            <p:ph type="sldNum" sz="quarter" idx="5"/>
          </p:nvPr>
        </p:nvSpPr>
        <p:spPr>
          <a:noFill/>
        </p:spPr>
        <p:txBody>
          <a:bodyPr/>
          <a:lstStyle/>
          <a:p>
            <a:fld id="{711A4530-61AA-4AB8-A55A-ADE22077B0FE}" type="slidenum">
              <a:rPr lang="en-CA" smtClean="0">
                <a:cs typeface="Arial" charset="0"/>
              </a:rPr>
              <a:pPr/>
              <a:t>18</a:t>
            </a:fld>
            <a:endParaRPr lang="en-CA"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cs typeface="Arial" charset="0"/>
              </a:rPr>
              <a:t>Any questions?</a:t>
            </a:r>
          </a:p>
          <a:p>
            <a:endParaRPr lang="en-US" smtClean="0">
              <a:cs typeface="Arial" charset="0"/>
            </a:endParaRPr>
          </a:p>
          <a:p>
            <a:r>
              <a:rPr lang="en-US" smtClean="0">
                <a:cs typeface="Arial" charset="0"/>
              </a:rPr>
              <a:t>There is a short quiz for you to do, to ensure you understand the information presented in this general safety orientation.  We will review all the answers after you’ve had a chance to take the quiz.</a:t>
            </a:r>
          </a:p>
          <a:p>
            <a:endParaRPr lang="en-US" smtClean="0">
              <a:cs typeface="Arial" charset="0"/>
            </a:endParaRPr>
          </a:p>
          <a:p>
            <a:endParaRPr lang="en-US" smtClean="0">
              <a:cs typeface="Arial" charset="0"/>
            </a:endParaRPr>
          </a:p>
          <a:p>
            <a:r>
              <a:rPr lang="en-US" smtClean="0">
                <a:cs typeface="Arial" charset="0"/>
              </a:rPr>
              <a:t>(hand out the quiz.  Give them as long as they need to complete it.  Collect the finished exams then go through the answers on the following slides)</a:t>
            </a:r>
          </a:p>
        </p:txBody>
      </p:sp>
      <p:sp>
        <p:nvSpPr>
          <p:cNvPr id="69636" name="Slide Number Placeholder 3"/>
          <p:cNvSpPr>
            <a:spLocks noGrp="1"/>
          </p:cNvSpPr>
          <p:nvPr>
            <p:ph type="sldNum" sz="quarter" idx="5"/>
          </p:nvPr>
        </p:nvSpPr>
        <p:spPr>
          <a:noFill/>
        </p:spPr>
        <p:txBody>
          <a:bodyPr/>
          <a:lstStyle/>
          <a:p>
            <a:fld id="{F92EA141-C16E-4EC1-AAA4-8AB293890938}" type="slidenum">
              <a:rPr lang="en-CA" smtClean="0">
                <a:cs typeface="Arial" charset="0"/>
              </a:rPr>
              <a:pPr/>
              <a:t>20</a:t>
            </a:fld>
            <a:endParaRPr lang="en-CA"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cs typeface="Arial" charset="0"/>
              </a:rPr>
              <a:t>There are three levels of orientation provided by </a:t>
            </a:r>
            <a:r>
              <a:rPr lang="en-US" smtClean="0">
                <a:solidFill>
                  <a:srgbClr val="00B0F0"/>
                </a:solidFill>
                <a:cs typeface="Arial" charset="0"/>
              </a:rPr>
              <a:t>[your organization]:  </a:t>
            </a:r>
            <a:r>
              <a:rPr lang="en-US" smtClean="0">
                <a:cs typeface="Arial" charset="0"/>
              </a:rPr>
              <a:t>Each one builds on the one before.</a:t>
            </a:r>
            <a:endParaRPr lang="en-US" smtClean="0">
              <a:solidFill>
                <a:srgbClr val="00B0F0"/>
              </a:solidFill>
              <a:cs typeface="Arial" charset="0"/>
            </a:endParaRPr>
          </a:p>
          <a:p>
            <a:endParaRPr lang="en-US" smtClean="0">
              <a:cs typeface="Arial" charset="0"/>
            </a:endParaRPr>
          </a:p>
          <a:p>
            <a:r>
              <a:rPr lang="en-US" smtClean="0">
                <a:cs typeface="Arial" charset="0"/>
              </a:rPr>
              <a:t>General safety orientation, which we are doing here.  This gives you basic information you will need to understand the hazards in every position in our organization.</a:t>
            </a:r>
          </a:p>
          <a:p>
            <a:endParaRPr lang="en-US" smtClean="0">
              <a:cs typeface="Arial" charset="0"/>
            </a:endParaRPr>
          </a:p>
          <a:p>
            <a:r>
              <a:rPr lang="en-US" smtClean="0">
                <a:cs typeface="Arial" charset="0"/>
              </a:rPr>
              <a:t>You will receive a Departmental or Divisional orientation, which will give you information on any additional hazards you may be exposed to within your department, and on specific ways you can lessen those hazards.</a:t>
            </a:r>
          </a:p>
          <a:p>
            <a:endParaRPr lang="en-US" smtClean="0">
              <a:cs typeface="Arial" charset="0"/>
            </a:endParaRPr>
          </a:p>
          <a:p>
            <a:r>
              <a:rPr lang="en-US" smtClean="0">
                <a:cs typeface="Arial" charset="0"/>
              </a:rPr>
              <a:t>Finally, you will receive site- or task-specific orientation and training, for the job you will be doing.  In some cases, you may NOT perform work until you have received specific training.  Examples of this are Confined Space Entry training, Excavation safety training, or Lockout training, to  name just a few.  If you will be operating equipment or machinery, your supervisor will need to assess if you are capable of operating that equipment or machinery safely, before you will be allowed to do so.</a:t>
            </a:r>
          </a:p>
        </p:txBody>
      </p:sp>
      <p:sp>
        <p:nvSpPr>
          <p:cNvPr id="52228" name="Slide Number Placeholder 3"/>
          <p:cNvSpPr>
            <a:spLocks noGrp="1"/>
          </p:cNvSpPr>
          <p:nvPr>
            <p:ph type="sldNum" sz="quarter" idx="5"/>
          </p:nvPr>
        </p:nvSpPr>
        <p:spPr>
          <a:noFill/>
        </p:spPr>
        <p:txBody>
          <a:bodyPr/>
          <a:lstStyle/>
          <a:p>
            <a:fld id="{A8AB17B8-3100-4BC8-9D95-56398C230E8E}" type="slidenum">
              <a:rPr lang="en-CA" smtClean="0">
                <a:cs typeface="Arial" charset="0"/>
              </a:rPr>
              <a:pPr/>
              <a:t>2</a:t>
            </a:fld>
            <a:endParaRPr lang="en-CA"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cs typeface="Arial" charset="0"/>
              </a:rPr>
              <a:t>Show this slide while they’re taking the quiz</a:t>
            </a:r>
          </a:p>
        </p:txBody>
      </p:sp>
      <p:sp>
        <p:nvSpPr>
          <p:cNvPr id="70660" name="Slide Number Placeholder 3"/>
          <p:cNvSpPr>
            <a:spLocks noGrp="1"/>
          </p:cNvSpPr>
          <p:nvPr>
            <p:ph type="sldNum" sz="quarter" idx="5"/>
          </p:nvPr>
        </p:nvSpPr>
        <p:spPr>
          <a:noFill/>
        </p:spPr>
        <p:txBody>
          <a:bodyPr/>
          <a:lstStyle/>
          <a:p>
            <a:fld id="{37A937CC-D508-47A5-9EAF-88A4A1FA5E12}" type="slidenum">
              <a:rPr lang="en-CA" smtClean="0">
                <a:cs typeface="Arial" charset="0"/>
              </a:rPr>
              <a:pPr/>
              <a:t>21</a:t>
            </a:fld>
            <a:endParaRPr lang="en-CA"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cs typeface="Arial" charset="0"/>
              </a:rPr>
              <a:t>Okay, now we’ll go through the questions in the quiz to be sure you understood what was presented.</a:t>
            </a:r>
          </a:p>
          <a:p>
            <a:endParaRPr lang="en-US" smtClean="0">
              <a:cs typeface="Arial" charset="0"/>
            </a:endParaRPr>
          </a:p>
          <a:p>
            <a:r>
              <a:rPr lang="en-US" smtClean="0">
                <a:cs typeface="Arial" charset="0"/>
              </a:rPr>
              <a:t>Who do you talk to about any safety concerns?</a:t>
            </a:r>
          </a:p>
          <a:p>
            <a:endParaRPr lang="en-US" smtClean="0">
              <a:cs typeface="Arial" charset="0"/>
            </a:endParaRPr>
          </a:p>
          <a:p>
            <a:r>
              <a:rPr lang="en-US" smtClean="0">
                <a:cs typeface="Arial" charset="0"/>
              </a:rPr>
              <a:t>The answer is D, but you should always start with your Supervisor.  He or she is in the best position to answer your question and address any safety hazards you notice.  Of course, you can also talk to the safety coordinator or to any member of the OH&amp;S Committee.</a:t>
            </a:r>
          </a:p>
          <a:p>
            <a:endParaRPr lang="en-US" smtClean="0">
              <a:cs typeface="Arial" charset="0"/>
            </a:endParaRPr>
          </a:p>
          <a:p>
            <a:endParaRPr lang="en-US" smtClean="0">
              <a:cs typeface="Arial" charset="0"/>
            </a:endParaRPr>
          </a:p>
        </p:txBody>
      </p:sp>
      <p:sp>
        <p:nvSpPr>
          <p:cNvPr id="71684" name="Slide Number Placeholder 3"/>
          <p:cNvSpPr>
            <a:spLocks noGrp="1"/>
          </p:cNvSpPr>
          <p:nvPr>
            <p:ph type="sldNum" sz="quarter" idx="5"/>
          </p:nvPr>
        </p:nvSpPr>
        <p:spPr>
          <a:noFill/>
        </p:spPr>
        <p:txBody>
          <a:bodyPr/>
          <a:lstStyle/>
          <a:p>
            <a:fld id="{FAE60FF2-14D5-41EC-BF79-C1046F792C4A}" type="slidenum">
              <a:rPr lang="en-CA" smtClean="0">
                <a:cs typeface="Arial" charset="0"/>
              </a:rPr>
              <a:pPr/>
              <a:t>22</a:t>
            </a:fld>
            <a:endParaRPr lang="en-CA"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cs typeface="Arial" charset="0"/>
              </a:rPr>
              <a:t>This is one of the fundamental worker responsibilities.  To know, understand and follow all safety rules and regulations.</a:t>
            </a:r>
          </a:p>
        </p:txBody>
      </p:sp>
      <p:sp>
        <p:nvSpPr>
          <p:cNvPr id="72708" name="Slide Number Placeholder 3"/>
          <p:cNvSpPr>
            <a:spLocks noGrp="1"/>
          </p:cNvSpPr>
          <p:nvPr>
            <p:ph type="sldNum" sz="quarter" idx="5"/>
          </p:nvPr>
        </p:nvSpPr>
        <p:spPr>
          <a:noFill/>
        </p:spPr>
        <p:txBody>
          <a:bodyPr/>
          <a:lstStyle/>
          <a:p>
            <a:fld id="{1C361D2D-3930-4E82-A2FD-6B0E5BF7FA3E}" type="slidenum">
              <a:rPr lang="en-CA" smtClean="0">
                <a:cs typeface="Arial" charset="0"/>
              </a:rPr>
              <a:pPr/>
              <a:t>23</a:t>
            </a:fld>
            <a:endParaRPr lang="en-CA"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cs typeface="Arial" charset="0"/>
              </a:rPr>
              <a:t>Workers have a right to refuse work if they have reasonable cause to believe that to do so would create an undue hazard to the health or safety of any person.</a:t>
            </a:r>
          </a:p>
        </p:txBody>
      </p:sp>
      <p:sp>
        <p:nvSpPr>
          <p:cNvPr id="73732" name="Slide Number Placeholder 3"/>
          <p:cNvSpPr>
            <a:spLocks noGrp="1"/>
          </p:cNvSpPr>
          <p:nvPr>
            <p:ph type="sldNum" sz="quarter" idx="5"/>
          </p:nvPr>
        </p:nvSpPr>
        <p:spPr>
          <a:noFill/>
        </p:spPr>
        <p:txBody>
          <a:bodyPr/>
          <a:lstStyle/>
          <a:p>
            <a:fld id="{436509D8-D240-4CD6-A9A3-075F7B050AC7}" type="slidenum">
              <a:rPr lang="en-CA" smtClean="0">
                <a:cs typeface="Arial" charset="0"/>
              </a:rPr>
              <a:pPr/>
              <a:t>24</a:t>
            </a:fld>
            <a:endParaRPr lang="en-CA"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cs typeface="Arial" charset="0"/>
              </a:rPr>
              <a:t>True.  It is your responsibility to properly wear,  maintain and store your PPE correctly.  This means that if you are required to wear PPE for your job, you wear it; you don’t turn your hard hat backwards because it looks better that way; and you are responsible for keeping it in a clean, usable condition and stored properly.  </a:t>
            </a:r>
          </a:p>
        </p:txBody>
      </p:sp>
      <p:sp>
        <p:nvSpPr>
          <p:cNvPr id="74756" name="Slide Number Placeholder 3"/>
          <p:cNvSpPr>
            <a:spLocks noGrp="1"/>
          </p:cNvSpPr>
          <p:nvPr>
            <p:ph type="sldNum" sz="quarter" idx="5"/>
          </p:nvPr>
        </p:nvSpPr>
        <p:spPr>
          <a:noFill/>
        </p:spPr>
        <p:txBody>
          <a:bodyPr/>
          <a:lstStyle/>
          <a:p>
            <a:fld id="{D1D9B850-754D-46DB-8B19-FCA65B82D632}" type="slidenum">
              <a:rPr lang="en-CA" smtClean="0">
                <a:cs typeface="Arial" charset="0"/>
              </a:rPr>
              <a:pPr/>
              <a:t>25</a:t>
            </a:fld>
            <a:endParaRPr lang="en-CA"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cs typeface="Arial" charset="0"/>
              </a:rPr>
              <a:t>True.  I will give you a brief introduction to WHMIS in a few moments, and you are required to have more in-depth training before working with any hazardous materials.</a:t>
            </a:r>
          </a:p>
        </p:txBody>
      </p:sp>
      <p:sp>
        <p:nvSpPr>
          <p:cNvPr id="75780" name="Slide Number Placeholder 3"/>
          <p:cNvSpPr>
            <a:spLocks noGrp="1"/>
          </p:cNvSpPr>
          <p:nvPr>
            <p:ph type="sldNum" sz="quarter" idx="5"/>
          </p:nvPr>
        </p:nvSpPr>
        <p:spPr>
          <a:noFill/>
        </p:spPr>
        <p:txBody>
          <a:bodyPr/>
          <a:lstStyle/>
          <a:p>
            <a:fld id="{4FBAAB51-ABED-484A-BAD4-FB40624412CD}" type="slidenum">
              <a:rPr lang="en-CA" smtClean="0">
                <a:cs typeface="Arial" charset="0"/>
              </a:rPr>
              <a:pPr/>
              <a:t>26</a:t>
            </a:fld>
            <a:endParaRPr lang="en-CA"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cs typeface="Arial" charset="0"/>
              </a:rPr>
              <a:t>Also true.  We have a person-check system in place in [your organization].  I will give you further information on this in a bit.</a:t>
            </a:r>
          </a:p>
        </p:txBody>
      </p:sp>
      <p:sp>
        <p:nvSpPr>
          <p:cNvPr id="76804" name="Slide Number Placeholder 3"/>
          <p:cNvSpPr>
            <a:spLocks noGrp="1"/>
          </p:cNvSpPr>
          <p:nvPr>
            <p:ph type="sldNum" sz="quarter" idx="5"/>
          </p:nvPr>
        </p:nvSpPr>
        <p:spPr>
          <a:noFill/>
        </p:spPr>
        <p:txBody>
          <a:bodyPr/>
          <a:lstStyle/>
          <a:p>
            <a:fld id="{2B5FDF7E-ED7F-478A-B413-789AABF4542F}" type="slidenum">
              <a:rPr lang="en-CA" smtClean="0">
                <a:cs typeface="Arial" charset="0"/>
              </a:rPr>
              <a:pPr/>
              <a:t>27</a:t>
            </a:fld>
            <a:endParaRPr lang="en-CA"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cs typeface="Arial" charset="0"/>
              </a:rPr>
              <a:t>Absolutely….false.</a:t>
            </a:r>
          </a:p>
          <a:p>
            <a:endParaRPr lang="en-US" smtClean="0">
              <a:cs typeface="Arial" charset="0"/>
            </a:endParaRPr>
          </a:p>
          <a:p>
            <a:r>
              <a:rPr lang="en-US" smtClean="0">
                <a:cs typeface="Arial" charset="0"/>
              </a:rPr>
              <a:t>Injuries must be reported to the supervisor immediately.  If you are injured and need to see a doctor, we need that information in order to report the injury to WorkSafeBC and prevent a delay in your claim.  And equally as important, we need to determine why the incident happened so we can make recommendations and changes so no one else is injured.</a:t>
            </a:r>
          </a:p>
        </p:txBody>
      </p:sp>
      <p:sp>
        <p:nvSpPr>
          <p:cNvPr id="77828" name="Slide Number Placeholder 3"/>
          <p:cNvSpPr>
            <a:spLocks noGrp="1"/>
          </p:cNvSpPr>
          <p:nvPr>
            <p:ph type="sldNum" sz="quarter" idx="5"/>
          </p:nvPr>
        </p:nvSpPr>
        <p:spPr>
          <a:noFill/>
        </p:spPr>
        <p:txBody>
          <a:bodyPr/>
          <a:lstStyle/>
          <a:p>
            <a:fld id="{F82AC4A9-7167-432B-9612-0232133CAEDB}" type="slidenum">
              <a:rPr lang="en-CA" smtClean="0">
                <a:cs typeface="Arial" charset="0"/>
              </a:rPr>
              <a:pPr/>
              <a:t>28</a:t>
            </a:fld>
            <a:endParaRPr lang="en-CA"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cs typeface="Arial" charset="0"/>
              </a:rPr>
              <a:t>Again, false.  If you are subjected to violence in the workplace, we do not expect you to have to physically defend yourself.  You should defuse the situation verbally if you can, or if you can’t, get away from the situation.  </a:t>
            </a:r>
          </a:p>
        </p:txBody>
      </p:sp>
      <p:sp>
        <p:nvSpPr>
          <p:cNvPr id="78852" name="Slide Number Placeholder 3"/>
          <p:cNvSpPr>
            <a:spLocks noGrp="1"/>
          </p:cNvSpPr>
          <p:nvPr>
            <p:ph type="sldNum" sz="quarter" idx="5"/>
          </p:nvPr>
        </p:nvSpPr>
        <p:spPr>
          <a:noFill/>
        </p:spPr>
        <p:txBody>
          <a:bodyPr/>
          <a:lstStyle/>
          <a:p>
            <a:fld id="{CC95ECC6-63D2-48A5-9627-0E56DE95E947}" type="slidenum">
              <a:rPr lang="en-CA" smtClean="0">
                <a:cs typeface="Arial" charset="0"/>
              </a:rPr>
              <a:pPr/>
              <a:t>29</a:t>
            </a:fld>
            <a:endParaRPr lang="en-CA"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cs typeface="Arial" charset="0"/>
              </a:rPr>
              <a:t>D. All of the above.  There are other potential hazards in your workplace as well, which we’ll discuss shortly.</a:t>
            </a:r>
          </a:p>
        </p:txBody>
      </p:sp>
      <p:sp>
        <p:nvSpPr>
          <p:cNvPr id="79876" name="Slide Number Placeholder 3"/>
          <p:cNvSpPr>
            <a:spLocks noGrp="1"/>
          </p:cNvSpPr>
          <p:nvPr>
            <p:ph type="sldNum" sz="quarter" idx="5"/>
          </p:nvPr>
        </p:nvSpPr>
        <p:spPr>
          <a:noFill/>
        </p:spPr>
        <p:txBody>
          <a:bodyPr/>
          <a:lstStyle/>
          <a:p>
            <a:fld id="{299F6DCB-A385-44BE-B23D-8E0CE17B9595}" type="slidenum">
              <a:rPr lang="en-CA" smtClean="0">
                <a:cs typeface="Arial" charset="0"/>
              </a:rPr>
              <a:pPr/>
              <a:t>30</a:t>
            </a:fld>
            <a:endParaRPr lang="en-CA"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cs typeface="Arial" charset="0"/>
              </a:rPr>
              <a:t>We want you to be able to do your job safely, and to be able to return home at the end of the day without suffering a work-related injury or illness.</a:t>
            </a:r>
          </a:p>
          <a:p>
            <a:pPr eaLnBrk="1" hangingPunct="1"/>
            <a:endParaRPr lang="en-US" smtClean="0">
              <a:cs typeface="Arial" charset="0"/>
            </a:endParaRPr>
          </a:p>
          <a:p>
            <a:pPr eaLnBrk="1" hangingPunct="1"/>
            <a:r>
              <a:rPr lang="en-US" smtClean="0">
                <a:cs typeface="Arial" charset="0"/>
              </a:rPr>
              <a:t>There are hazards in every job, no matter what that job is.</a:t>
            </a:r>
          </a:p>
          <a:p>
            <a:pPr eaLnBrk="1" hangingPunct="1"/>
            <a:r>
              <a:rPr lang="en-US" smtClean="0">
                <a:cs typeface="Arial" charset="0"/>
              </a:rPr>
              <a:t>If you know what the hazards are, you can take steps to eliminate them, or to at least lessen the level of risk.  If you eliminate or lessen the hazards, you will be able to do your job safely.</a:t>
            </a:r>
          </a:p>
          <a:p>
            <a:pPr eaLnBrk="1" hangingPunct="1"/>
            <a:endParaRPr lang="en-US" smtClean="0">
              <a:cs typeface="Arial" charset="0"/>
            </a:endParaRPr>
          </a:p>
          <a:p>
            <a:r>
              <a:rPr lang="en-US" smtClean="0">
                <a:cs typeface="Arial" charset="0"/>
              </a:rPr>
              <a:t>We’re going to show a short video created by the BC Municipal Safety Association entitled “A Safe Beginning Starts with You”.</a:t>
            </a:r>
          </a:p>
          <a:p>
            <a:endParaRPr lang="en-US" smtClean="0">
              <a:cs typeface="Arial" charset="0"/>
            </a:endParaRPr>
          </a:p>
          <a:p>
            <a:r>
              <a:rPr lang="en-US" smtClean="0">
                <a:cs typeface="Arial" charset="0"/>
              </a:rPr>
              <a:t>The video gives general safety hazards found in any municipality, regardless of which department you work in.</a:t>
            </a:r>
          </a:p>
          <a:p>
            <a:endParaRPr lang="en-US" smtClean="0">
              <a:cs typeface="Arial" charset="0"/>
            </a:endParaRPr>
          </a:p>
          <a:p>
            <a:r>
              <a:rPr lang="en-US" smtClean="0">
                <a:cs typeface="Arial" charset="0"/>
              </a:rPr>
              <a:t>We will review some of the topics covered in more detail.</a:t>
            </a:r>
          </a:p>
          <a:p>
            <a:endParaRPr lang="en-US" smtClean="0">
              <a:cs typeface="Arial" charset="0"/>
            </a:endParaRPr>
          </a:p>
          <a:p>
            <a:r>
              <a:rPr lang="en-US" smtClean="0">
                <a:cs typeface="Arial" charset="0"/>
              </a:rPr>
              <a:t>(play 17 minute video)</a:t>
            </a:r>
          </a:p>
        </p:txBody>
      </p:sp>
      <p:sp>
        <p:nvSpPr>
          <p:cNvPr id="53252" name="Slide Number Placeholder 3"/>
          <p:cNvSpPr>
            <a:spLocks noGrp="1"/>
          </p:cNvSpPr>
          <p:nvPr>
            <p:ph type="sldNum" sz="quarter" idx="5"/>
          </p:nvPr>
        </p:nvSpPr>
        <p:spPr>
          <a:noFill/>
        </p:spPr>
        <p:txBody>
          <a:bodyPr/>
          <a:lstStyle/>
          <a:p>
            <a:fld id="{F9D9114C-39E7-4439-90E4-EA0DE5E83EF7}" type="slidenum">
              <a:rPr lang="en-CA" smtClean="0">
                <a:cs typeface="Arial" charset="0"/>
              </a:rPr>
              <a:pPr/>
              <a:t>3</a:t>
            </a:fld>
            <a:endParaRPr lang="en-CA"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cs typeface="Arial" charset="0"/>
              </a:rPr>
              <a:t>This is true.  Ergonomics is the process of designing and modifying your work, or your workstation, to fit you.  </a:t>
            </a:r>
          </a:p>
        </p:txBody>
      </p:sp>
      <p:sp>
        <p:nvSpPr>
          <p:cNvPr id="80900" name="Slide Number Placeholder 3"/>
          <p:cNvSpPr>
            <a:spLocks noGrp="1"/>
          </p:cNvSpPr>
          <p:nvPr>
            <p:ph type="sldNum" sz="quarter" idx="5"/>
          </p:nvPr>
        </p:nvSpPr>
        <p:spPr>
          <a:noFill/>
        </p:spPr>
        <p:txBody>
          <a:bodyPr/>
          <a:lstStyle/>
          <a:p>
            <a:fld id="{42B05CBE-34DD-4E4D-AB86-CFF27F35A6BB}" type="slidenum">
              <a:rPr lang="en-CA" smtClean="0">
                <a:cs typeface="Arial" charset="0"/>
              </a:rPr>
              <a:pPr/>
              <a:t>31</a:t>
            </a:fld>
            <a:endParaRPr lang="en-CA"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cs typeface="Arial" charset="0"/>
              </a:rPr>
              <a:t>False!  Back injuries are the MOST common injury in the workplace, usually caused by improper lifting procedures.</a:t>
            </a:r>
          </a:p>
        </p:txBody>
      </p:sp>
      <p:sp>
        <p:nvSpPr>
          <p:cNvPr id="81924" name="Slide Number Placeholder 3"/>
          <p:cNvSpPr>
            <a:spLocks noGrp="1"/>
          </p:cNvSpPr>
          <p:nvPr>
            <p:ph type="sldNum" sz="quarter" idx="5"/>
          </p:nvPr>
        </p:nvSpPr>
        <p:spPr>
          <a:noFill/>
        </p:spPr>
        <p:txBody>
          <a:bodyPr/>
          <a:lstStyle/>
          <a:p>
            <a:fld id="{1156C214-0338-427F-BC6B-5FB1826425FB}" type="slidenum">
              <a:rPr lang="en-CA" smtClean="0">
                <a:cs typeface="Arial" charset="0"/>
              </a:rPr>
              <a:pPr/>
              <a:t>32</a:t>
            </a:fld>
            <a:endParaRPr lang="en-CA"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cs typeface="Arial" charset="0"/>
              </a:rPr>
              <a:t>D.  All of the above.   Do NOT place yourself at risk, never be afraid to ask for help from a fellow worker, or to look for a mechanical means to do the task.  If neither of these are available, don’t do the lift and risk injury!</a:t>
            </a:r>
          </a:p>
        </p:txBody>
      </p:sp>
      <p:sp>
        <p:nvSpPr>
          <p:cNvPr id="82948" name="Slide Number Placeholder 3"/>
          <p:cNvSpPr>
            <a:spLocks noGrp="1"/>
          </p:cNvSpPr>
          <p:nvPr>
            <p:ph type="sldNum" sz="quarter" idx="5"/>
          </p:nvPr>
        </p:nvSpPr>
        <p:spPr>
          <a:noFill/>
        </p:spPr>
        <p:txBody>
          <a:bodyPr/>
          <a:lstStyle/>
          <a:p>
            <a:fld id="{213E3796-C198-4F5E-A164-7AC4390957A3}" type="slidenum">
              <a:rPr lang="en-CA" smtClean="0">
                <a:cs typeface="Arial" charset="0"/>
              </a:rPr>
              <a:pPr/>
              <a:t>33</a:t>
            </a:fld>
            <a:endParaRPr lang="en-CA"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cs typeface="Arial" charset="0"/>
              </a:rPr>
              <a:t>Of course, this is true.  Only qualified people may perform repairs on tools or equipment, and if you aren’t familiar with the object, you’re not qualified!</a:t>
            </a:r>
          </a:p>
        </p:txBody>
      </p:sp>
      <p:sp>
        <p:nvSpPr>
          <p:cNvPr id="83972" name="Slide Number Placeholder 3"/>
          <p:cNvSpPr>
            <a:spLocks noGrp="1"/>
          </p:cNvSpPr>
          <p:nvPr>
            <p:ph type="sldNum" sz="quarter" idx="5"/>
          </p:nvPr>
        </p:nvSpPr>
        <p:spPr>
          <a:noFill/>
        </p:spPr>
        <p:txBody>
          <a:bodyPr/>
          <a:lstStyle/>
          <a:p>
            <a:fld id="{0A9C1B63-1D96-462B-B7B8-72848141D505}" type="slidenum">
              <a:rPr lang="en-CA" smtClean="0">
                <a:cs typeface="Arial" charset="0"/>
              </a:rPr>
              <a:pPr/>
              <a:t>34</a:t>
            </a:fld>
            <a:endParaRPr lang="en-CA"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cs typeface="Arial" charset="0"/>
              </a:rPr>
              <a:t>True.  </a:t>
            </a:r>
          </a:p>
        </p:txBody>
      </p:sp>
      <p:sp>
        <p:nvSpPr>
          <p:cNvPr id="84996" name="Slide Number Placeholder 3"/>
          <p:cNvSpPr>
            <a:spLocks noGrp="1"/>
          </p:cNvSpPr>
          <p:nvPr>
            <p:ph type="sldNum" sz="quarter" idx="5"/>
          </p:nvPr>
        </p:nvSpPr>
        <p:spPr>
          <a:noFill/>
        </p:spPr>
        <p:txBody>
          <a:bodyPr/>
          <a:lstStyle/>
          <a:p>
            <a:fld id="{5FC4976B-C99B-43A8-A8B7-023A548C4DB8}" type="slidenum">
              <a:rPr lang="en-CA" smtClean="0">
                <a:cs typeface="Arial" charset="0"/>
              </a:rPr>
              <a:pPr/>
              <a:t>35</a:t>
            </a:fld>
            <a:endParaRPr lang="en-CA"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cs typeface="Arial" charset="0"/>
              </a:rPr>
              <a:t>True.  If a worker could be exposed to Hep A or Hep B virus in their work, vaccine is provided free of charge.  </a:t>
            </a:r>
            <a:r>
              <a:rPr lang="en-US" smtClean="0">
                <a:solidFill>
                  <a:srgbClr val="00B0F0"/>
                </a:solidFill>
                <a:cs typeface="Arial" charset="0"/>
              </a:rPr>
              <a:t>[identify which workers….usually Aquatic staff, first aid attendants, fire department personnel or workers exposed to sewage]</a:t>
            </a:r>
          </a:p>
        </p:txBody>
      </p:sp>
      <p:sp>
        <p:nvSpPr>
          <p:cNvPr id="86020" name="Slide Number Placeholder 3"/>
          <p:cNvSpPr>
            <a:spLocks noGrp="1"/>
          </p:cNvSpPr>
          <p:nvPr>
            <p:ph type="sldNum" sz="quarter" idx="5"/>
          </p:nvPr>
        </p:nvSpPr>
        <p:spPr>
          <a:noFill/>
        </p:spPr>
        <p:txBody>
          <a:bodyPr/>
          <a:lstStyle/>
          <a:p>
            <a:fld id="{775C4C9B-E6EE-41B1-9409-EC3B1F5C8724}" type="slidenum">
              <a:rPr lang="en-CA" smtClean="0">
                <a:cs typeface="Arial" charset="0"/>
              </a:rPr>
              <a:pPr/>
              <a:t>36</a:t>
            </a:fld>
            <a:endParaRPr lang="en-CA"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cs typeface="Arial" charset="0"/>
              </a:rPr>
              <a:t>Confined Spaces, such as manholes, are very dangerous for many reasons.  Workers must receive specific Confined Space Entry training prior to working in a confined space.</a:t>
            </a:r>
          </a:p>
        </p:txBody>
      </p:sp>
      <p:sp>
        <p:nvSpPr>
          <p:cNvPr id="87044" name="Slide Number Placeholder 3"/>
          <p:cNvSpPr>
            <a:spLocks noGrp="1"/>
          </p:cNvSpPr>
          <p:nvPr>
            <p:ph type="sldNum" sz="quarter" idx="5"/>
          </p:nvPr>
        </p:nvSpPr>
        <p:spPr>
          <a:noFill/>
        </p:spPr>
        <p:txBody>
          <a:bodyPr/>
          <a:lstStyle/>
          <a:p>
            <a:fld id="{0CC8881F-73E1-471B-B086-019C1A9C84DC}" type="slidenum">
              <a:rPr lang="en-CA" smtClean="0">
                <a:cs typeface="Arial" charset="0"/>
              </a:rPr>
              <a:pPr/>
              <a:t>37</a:t>
            </a:fld>
            <a:endParaRPr lang="en-CA"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cs typeface="Arial" charset="0"/>
              </a:rPr>
              <a:t>If you are required to work more than 10’ above ground, or where a fall of less than 10’ could result in serious injury – such as working above rebar for instance – you must be trained in fall protection procedures.</a:t>
            </a:r>
          </a:p>
        </p:txBody>
      </p:sp>
      <p:sp>
        <p:nvSpPr>
          <p:cNvPr id="88068" name="Slide Number Placeholder 3"/>
          <p:cNvSpPr>
            <a:spLocks noGrp="1"/>
          </p:cNvSpPr>
          <p:nvPr>
            <p:ph type="sldNum" sz="quarter" idx="5"/>
          </p:nvPr>
        </p:nvSpPr>
        <p:spPr>
          <a:noFill/>
        </p:spPr>
        <p:txBody>
          <a:bodyPr/>
          <a:lstStyle/>
          <a:p>
            <a:fld id="{BF711364-92CF-411A-BF59-29793DB86DD7}" type="slidenum">
              <a:rPr lang="en-CA" smtClean="0">
                <a:cs typeface="Arial" charset="0"/>
              </a:rPr>
              <a:pPr/>
              <a:t>38</a:t>
            </a:fld>
            <a:endParaRPr lang="en-CA"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cs typeface="Arial" charset="0"/>
              </a:rPr>
              <a:t>True</a:t>
            </a:r>
          </a:p>
          <a:p>
            <a:endParaRPr lang="en-US" smtClean="0">
              <a:cs typeface="Arial" charset="0"/>
            </a:endParaRPr>
          </a:p>
          <a:p>
            <a:r>
              <a:rPr lang="en-US" smtClean="0">
                <a:cs typeface="Arial" charset="0"/>
              </a:rPr>
              <a:t>Working in traffic is very dangerous.  There are specific traffic control rules and regulations that need to be followed.  You will need to have specialized training in  Work Zone Set Up, or certification in Traffic Control procedures.</a:t>
            </a:r>
          </a:p>
          <a:p>
            <a:endParaRPr lang="en-US" smtClean="0">
              <a:cs typeface="Arial" charset="0"/>
            </a:endParaRPr>
          </a:p>
          <a:p>
            <a:r>
              <a:rPr lang="en-US" smtClean="0">
                <a:cs typeface="Arial" charset="0"/>
              </a:rPr>
              <a:t>[if your organization doesn’t train your own traffic control persons, note that here – that you hire contracted traffic control, but workers are required to have training in how to effectively set up a work zone)</a:t>
            </a:r>
          </a:p>
        </p:txBody>
      </p:sp>
      <p:sp>
        <p:nvSpPr>
          <p:cNvPr id="89092" name="Slide Number Placeholder 3"/>
          <p:cNvSpPr>
            <a:spLocks noGrp="1"/>
          </p:cNvSpPr>
          <p:nvPr>
            <p:ph type="sldNum" sz="quarter" idx="5"/>
          </p:nvPr>
        </p:nvSpPr>
        <p:spPr>
          <a:noFill/>
        </p:spPr>
        <p:txBody>
          <a:bodyPr/>
          <a:lstStyle/>
          <a:p>
            <a:fld id="{66CD90B2-235D-4386-958A-DEBD56B69327}" type="slidenum">
              <a:rPr lang="en-CA" smtClean="0">
                <a:cs typeface="Arial" charset="0"/>
              </a:rPr>
              <a:pPr/>
              <a:t>39</a:t>
            </a:fld>
            <a:endParaRPr lang="en-CA"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cs typeface="Arial" charset="0"/>
              </a:rPr>
              <a:t>True.  Workers must be trained in lockout procedures.</a:t>
            </a:r>
          </a:p>
          <a:p>
            <a:endParaRPr lang="en-US" smtClean="0">
              <a:cs typeface="Arial" charset="0"/>
            </a:endParaRPr>
          </a:p>
          <a:p>
            <a:r>
              <a:rPr lang="en-US" smtClean="0">
                <a:cs typeface="Arial" charset="0"/>
              </a:rPr>
              <a:t>Lockout is the process of applying a physical barrier – such as a lock to a control panel – to prevent equipment from being started up and inadvertently injuring a worker.  There are several lockout situations in [your organization].  </a:t>
            </a:r>
          </a:p>
        </p:txBody>
      </p:sp>
      <p:sp>
        <p:nvSpPr>
          <p:cNvPr id="90116" name="Slide Number Placeholder 3"/>
          <p:cNvSpPr>
            <a:spLocks noGrp="1"/>
          </p:cNvSpPr>
          <p:nvPr>
            <p:ph type="sldNum" sz="quarter" idx="5"/>
          </p:nvPr>
        </p:nvSpPr>
        <p:spPr>
          <a:noFill/>
        </p:spPr>
        <p:txBody>
          <a:bodyPr/>
          <a:lstStyle/>
          <a:p>
            <a:fld id="{7EE560B6-4C57-4CFF-8539-54553F2F7F43}" type="slidenum">
              <a:rPr lang="en-CA" smtClean="0">
                <a:cs typeface="Arial" charset="0"/>
              </a:rPr>
              <a:pPr/>
              <a:t>40</a:t>
            </a:fld>
            <a:endParaRPr lang="en-CA"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solidFill>
                  <a:srgbClr val="00B0F0"/>
                </a:solidFill>
              </a:rPr>
              <a:t>[your organization] </a:t>
            </a:r>
            <a:r>
              <a:rPr lang="en-US" dirty="0" smtClean="0"/>
              <a:t>Has a formal Occupational Health and Safety Program.</a:t>
            </a:r>
          </a:p>
          <a:p>
            <a:pPr>
              <a:defRPr/>
            </a:pPr>
            <a:r>
              <a:rPr lang="en-US" dirty="0" smtClean="0"/>
              <a:t>(the eight elements in the Local Government Safety Management System are listed in the next two slides.  If your safety program has different elements, you will need to change these slides and script)</a:t>
            </a:r>
          </a:p>
          <a:p>
            <a:pPr>
              <a:defRPr/>
            </a:pPr>
            <a:endParaRPr lang="en-US" dirty="0" smtClean="0"/>
          </a:p>
          <a:p>
            <a:pPr>
              <a:defRPr/>
            </a:pPr>
            <a:r>
              <a:rPr lang="en-US" dirty="0" smtClean="0"/>
              <a:t>First, Organizational Commitment.  Everyone in our organization, from the Mayor and Council through all levels, are committed to providing a safe and healthy workplace, and providing the resources to make that possible.</a:t>
            </a:r>
          </a:p>
          <a:p>
            <a:pPr>
              <a:defRPr/>
            </a:pPr>
            <a:endParaRPr lang="en-US" dirty="0" smtClean="0"/>
          </a:p>
          <a:p>
            <a:pPr>
              <a:defRPr/>
            </a:pPr>
            <a:r>
              <a:rPr lang="en-US" dirty="0" smtClean="0"/>
              <a:t>We have programs and procedures in place to help workers do their jobs safely.</a:t>
            </a:r>
          </a:p>
          <a:p>
            <a:pPr>
              <a:defRPr/>
            </a:pPr>
            <a:endParaRPr lang="en-US" dirty="0" smtClean="0"/>
          </a:p>
          <a:p>
            <a:pPr>
              <a:defRPr/>
            </a:pPr>
            <a:r>
              <a:rPr lang="en-US" dirty="0" smtClean="0"/>
              <a:t>All work within </a:t>
            </a:r>
            <a:r>
              <a:rPr lang="en-US" dirty="0" smtClean="0">
                <a:solidFill>
                  <a:srgbClr val="00B0F0"/>
                </a:solidFill>
              </a:rPr>
              <a:t>[your organization] </a:t>
            </a:r>
            <a:r>
              <a:rPr lang="en-US" dirty="0" smtClean="0"/>
              <a:t>has been assessed for hazards, and risk assessments have been completed to ensure those hazards have been lessened or eliminated.</a:t>
            </a:r>
          </a:p>
          <a:p>
            <a:pPr>
              <a:defRPr/>
            </a:pPr>
            <a:endParaRPr lang="en-US" dirty="0" smtClean="0"/>
          </a:p>
          <a:p>
            <a:pPr>
              <a:defRPr/>
            </a:pPr>
            <a:r>
              <a:rPr lang="en-US" dirty="0" smtClean="0"/>
              <a:t>Workers require training, education, and in some cases, certification to do their jobs safely.  Sometimes you need to have certification before you can work here, and in many cases you require training and education before you can perform some of the work you will be assigned.  Records are kept of all training and education.</a:t>
            </a:r>
          </a:p>
        </p:txBody>
      </p:sp>
      <p:sp>
        <p:nvSpPr>
          <p:cNvPr id="54276" name="Slide Number Placeholder 3"/>
          <p:cNvSpPr>
            <a:spLocks noGrp="1"/>
          </p:cNvSpPr>
          <p:nvPr>
            <p:ph type="sldNum" sz="quarter" idx="5"/>
          </p:nvPr>
        </p:nvSpPr>
        <p:spPr>
          <a:noFill/>
        </p:spPr>
        <p:txBody>
          <a:bodyPr/>
          <a:lstStyle/>
          <a:p>
            <a:fld id="{8E6D9B63-60FA-4FC0-8B31-1779CD4D338A}" type="slidenum">
              <a:rPr lang="en-CA" smtClean="0">
                <a:cs typeface="Arial" charset="0"/>
              </a:rPr>
              <a:pPr/>
              <a:t>4</a:t>
            </a:fld>
            <a:endParaRPr lang="en-CA"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cs typeface="Arial" charset="0"/>
              </a:rPr>
              <a:t>True</a:t>
            </a:r>
          </a:p>
          <a:p>
            <a:endParaRPr lang="en-US" smtClean="0">
              <a:cs typeface="Arial" charset="0"/>
            </a:endParaRPr>
          </a:p>
          <a:p>
            <a:r>
              <a:rPr lang="en-US" smtClean="0">
                <a:cs typeface="Arial" charset="0"/>
              </a:rPr>
              <a:t>Any excavation 4’ or deeper must have shoring installed, or must be effectively benched or sloped, to prevent the sides of the trench from collapsing and engulfing the worker.    Any worker entering an excavation must receive training.  </a:t>
            </a:r>
          </a:p>
        </p:txBody>
      </p:sp>
      <p:sp>
        <p:nvSpPr>
          <p:cNvPr id="91140" name="Slide Number Placeholder 3"/>
          <p:cNvSpPr>
            <a:spLocks noGrp="1"/>
          </p:cNvSpPr>
          <p:nvPr>
            <p:ph type="sldNum" sz="quarter" idx="5"/>
          </p:nvPr>
        </p:nvSpPr>
        <p:spPr>
          <a:noFill/>
        </p:spPr>
        <p:txBody>
          <a:bodyPr/>
          <a:lstStyle/>
          <a:p>
            <a:fld id="{BA1C9CCB-23D0-40ED-BE27-42E706E95B8B}" type="slidenum">
              <a:rPr lang="en-CA" smtClean="0">
                <a:cs typeface="Arial" charset="0"/>
              </a:rPr>
              <a:pPr/>
              <a:t>41</a:t>
            </a:fld>
            <a:endParaRPr lang="en-CA"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cs typeface="Arial" charset="0"/>
            </a:endParaRPr>
          </a:p>
        </p:txBody>
      </p:sp>
      <p:sp>
        <p:nvSpPr>
          <p:cNvPr id="92164" name="Slide Number Placeholder 3"/>
          <p:cNvSpPr>
            <a:spLocks noGrp="1"/>
          </p:cNvSpPr>
          <p:nvPr>
            <p:ph type="sldNum" sz="quarter" idx="5"/>
          </p:nvPr>
        </p:nvSpPr>
        <p:spPr>
          <a:noFill/>
        </p:spPr>
        <p:txBody>
          <a:bodyPr/>
          <a:lstStyle/>
          <a:p>
            <a:fld id="{AB248FBD-F64B-4F77-9CF3-0FB919897F19}" type="slidenum">
              <a:rPr lang="en-CA" smtClean="0">
                <a:cs typeface="Arial" charset="0"/>
              </a:rPr>
              <a:pPr/>
              <a:t>43</a:t>
            </a:fld>
            <a:endParaRPr lang="en-CA"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cs typeface="Arial" charset="0"/>
              </a:rPr>
              <a:t>We’re just about finished.</a:t>
            </a:r>
          </a:p>
          <a:p>
            <a:endParaRPr lang="en-US" smtClean="0">
              <a:cs typeface="Arial" charset="0"/>
            </a:endParaRPr>
          </a:p>
          <a:p>
            <a:r>
              <a:rPr lang="en-US" smtClean="0">
                <a:cs typeface="Arial" charset="0"/>
              </a:rPr>
              <a:t>Next, you will go on a tour of your work area,</a:t>
            </a:r>
          </a:p>
          <a:p>
            <a:endParaRPr lang="en-US" smtClean="0">
              <a:cs typeface="Arial" charset="0"/>
            </a:endParaRPr>
          </a:p>
          <a:p>
            <a:r>
              <a:rPr lang="en-US" smtClean="0">
                <a:cs typeface="Arial" charset="0"/>
              </a:rPr>
              <a:t>Receive an introduction to your fellow workers, and</a:t>
            </a:r>
          </a:p>
          <a:p>
            <a:endParaRPr lang="en-US" smtClean="0">
              <a:cs typeface="Arial" charset="0"/>
            </a:endParaRPr>
          </a:p>
          <a:p>
            <a:r>
              <a:rPr lang="en-US" smtClean="0">
                <a:cs typeface="Arial" charset="0"/>
              </a:rPr>
              <a:t>Receive a more specific, hands-on orientation and training, into the work you will be doing.  </a:t>
            </a:r>
          </a:p>
          <a:p>
            <a:endParaRPr lang="en-US" smtClean="0">
              <a:cs typeface="Arial" charset="0"/>
            </a:endParaRPr>
          </a:p>
          <a:p>
            <a:r>
              <a:rPr lang="en-US" smtClean="0">
                <a:cs typeface="Arial" charset="0"/>
              </a:rPr>
              <a:t>You will also receive instruction in emergency evacuation procedures, and where to marshal in case an evacuation is necessary</a:t>
            </a:r>
          </a:p>
        </p:txBody>
      </p:sp>
      <p:sp>
        <p:nvSpPr>
          <p:cNvPr id="93188" name="Slide Number Placeholder 3"/>
          <p:cNvSpPr>
            <a:spLocks noGrp="1"/>
          </p:cNvSpPr>
          <p:nvPr>
            <p:ph type="sldNum" sz="quarter" idx="5"/>
          </p:nvPr>
        </p:nvSpPr>
        <p:spPr>
          <a:noFill/>
        </p:spPr>
        <p:txBody>
          <a:bodyPr/>
          <a:lstStyle/>
          <a:p>
            <a:fld id="{9E2F52B2-E023-4038-97E2-8CA2286D7FEF}" type="slidenum">
              <a:rPr lang="en-CA" smtClean="0">
                <a:cs typeface="Arial" charset="0"/>
              </a:rPr>
              <a:pPr/>
              <a:t>44</a:t>
            </a:fld>
            <a:endParaRPr lang="en-CA"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cs typeface="Arial" charset="0"/>
              </a:rPr>
              <a:t>Again,</a:t>
            </a:r>
          </a:p>
          <a:p>
            <a:endParaRPr lang="en-US" smtClean="0">
              <a:cs typeface="Arial" charset="0"/>
            </a:endParaRPr>
          </a:p>
          <a:p>
            <a:r>
              <a:rPr lang="en-US" smtClean="0">
                <a:cs typeface="Arial" charset="0"/>
              </a:rPr>
              <a:t>Welcome to [your organization]</a:t>
            </a:r>
          </a:p>
          <a:p>
            <a:endParaRPr lang="en-US" smtClean="0">
              <a:cs typeface="Arial" charset="0"/>
            </a:endParaRPr>
          </a:p>
          <a:p>
            <a:r>
              <a:rPr lang="en-US" smtClean="0">
                <a:cs typeface="Arial" charset="0"/>
              </a:rPr>
              <a:t>You are encouraged to always ask questions at any time.</a:t>
            </a:r>
          </a:p>
          <a:p>
            <a:endParaRPr lang="en-US" smtClean="0">
              <a:cs typeface="Arial" charset="0"/>
            </a:endParaRPr>
          </a:p>
          <a:p>
            <a:r>
              <a:rPr lang="en-US" smtClean="0">
                <a:cs typeface="Arial" charset="0"/>
              </a:rPr>
              <a:t>[add contact information]</a:t>
            </a:r>
          </a:p>
        </p:txBody>
      </p:sp>
      <p:sp>
        <p:nvSpPr>
          <p:cNvPr id="94212" name="Slide Number Placeholder 3"/>
          <p:cNvSpPr>
            <a:spLocks noGrp="1"/>
          </p:cNvSpPr>
          <p:nvPr>
            <p:ph type="sldNum" sz="quarter" idx="5"/>
          </p:nvPr>
        </p:nvSpPr>
        <p:spPr>
          <a:noFill/>
        </p:spPr>
        <p:txBody>
          <a:bodyPr/>
          <a:lstStyle/>
          <a:p>
            <a:fld id="{BB7E8306-FAA4-4BF5-A79F-922D578F9C78}" type="slidenum">
              <a:rPr lang="en-CA" smtClean="0">
                <a:cs typeface="Arial" charset="0"/>
              </a:rPr>
              <a:pPr/>
              <a:t>45</a:t>
            </a:fld>
            <a:endParaRPr lang="en-CA"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cs typeface="Arial" charset="0"/>
            </a:endParaRPr>
          </a:p>
        </p:txBody>
      </p:sp>
      <p:sp>
        <p:nvSpPr>
          <p:cNvPr id="95236" name="Slide Number Placeholder 3"/>
          <p:cNvSpPr>
            <a:spLocks noGrp="1"/>
          </p:cNvSpPr>
          <p:nvPr>
            <p:ph type="sldNum" sz="quarter" idx="5"/>
          </p:nvPr>
        </p:nvSpPr>
        <p:spPr>
          <a:noFill/>
        </p:spPr>
        <p:txBody>
          <a:bodyPr/>
          <a:lstStyle/>
          <a:p>
            <a:fld id="{012B4326-F148-4138-A338-A1E7D9151F1A}" type="slidenum">
              <a:rPr lang="en-CA" smtClean="0">
                <a:cs typeface="Arial" charset="0"/>
              </a:rPr>
              <a:pPr/>
              <a:t>46</a:t>
            </a:fld>
            <a:endParaRPr lang="en-CA"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cs typeface="Arial" charset="0"/>
              </a:rPr>
              <a:t>We perform regular scheduled inspections of all premises.  Supervisors and workers are also required to perform inspections of their workplaces, equipment and machinery.  We have a preventative maintenance program for our mobile equipment.</a:t>
            </a:r>
          </a:p>
          <a:p>
            <a:endParaRPr lang="en-US" smtClean="0">
              <a:cs typeface="Arial" charset="0"/>
            </a:endParaRPr>
          </a:p>
          <a:p>
            <a:r>
              <a:rPr lang="en-US" smtClean="0">
                <a:cs typeface="Arial" charset="0"/>
              </a:rPr>
              <a:t>If a worker is injured and requires medical attention, or if there has been a near miss incident – that is, something that could have resulted in an injury or damage to equipment but by some fluke didn’t – we will conduct incident investigations.  The investigation team is made up of the worker, the workers supervisor, and a member of the Occupational Health and Safety Committee.  </a:t>
            </a:r>
            <a:r>
              <a:rPr lang="en-US" smtClean="0">
                <a:solidFill>
                  <a:srgbClr val="00B0F0"/>
                </a:solidFill>
                <a:cs typeface="Arial" charset="0"/>
              </a:rPr>
              <a:t>[or indicate who does investigations in your organization]</a:t>
            </a:r>
          </a:p>
          <a:p>
            <a:endParaRPr lang="en-US" smtClean="0">
              <a:cs typeface="Arial" charset="0"/>
            </a:endParaRPr>
          </a:p>
          <a:p>
            <a:r>
              <a:rPr lang="en-US" smtClean="0">
                <a:cs typeface="Arial" charset="0"/>
              </a:rPr>
              <a:t>We keep records and statistics of everything pertaining to our Health and Safety Program.  This documentation is reviewed regularly to help improve our Program.</a:t>
            </a:r>
          </a:p>
          <a:p>
            <a:endParaRPr lang="en-US" smtClean="0">
              <a:cs typeface="Arial" charset="0"/>
            </a:endParaRPr>
          </a:p>
          <a:p>
            <a:r>
              <a:rPr lang="en-US" smtClean="0">
                <a:cs typeface="Arial" charset="0"/>
              </a:rPr>
              <a:t>Finally, we have a Joint Health and Safety Committee.  This committee’s purpose is to oversee the Safety Program, and to make recommendations to improve worker safety.  (insert information on how often they meet, where to find the list of names, etc)</a:t>
            </a:r>
          </a:p>
        </p:txBody>
      </p:sp>
      <p:sp>
        <p:nvSpPr>
          <p:cNvPr id="55300" name="Slide Number Placeholder 3"/>
          <p:cNvSpPr>
            <a:spLocks noGrp="1"/>
          </p:cNvSpPr>
          <p:nvPr>
            <p:ph type="sldNum" sz="quarter" idx="5"/>
          </p:nvPr>
        </p:nvSpPr>
        <p:spPr>
          <a:noFill/>
        </p:spPr>
        <p:txBody>
          <a:bodyPr/>
          <a:lstStyle/>
          <a:p>
            <a:fld id="{2DABF076-2313-435B-A42D-383115A6A15C}" type="slidenum">
              <a:rPr lang="en-CA" smtClean="0">
                <a:cs typeface="Arial" charset="0"/>
              </a:rPr>
              <a:pPr/>
              <a:t>5</a:t>
            </a:fld>
            <a:endParaRPr lang="en-CA"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cs typeface="Arial" charset="0"/>
              </a:rPr>
              <a:t>Part of the organizational commitment section of our program is contained in our Safety Policy.  The policy outlines the responsibilities of the organization, managers, supervisors, workers and contractors.</a:t>
            </a:r>
          </a:p>
          <a:p>
            <a:endParaRPr lang="en-US" smtClean="0">
              <a:cs typeface="Arial" charset="0"/>
            </a:endParaRPr>
          </a:p>
          <a:p>
            <a:endParaRPr lang="en-US" smtClean="0">
              <a:cs typeface="Arial" charset="0"/>
            </a:endParaRPr>
          </a:p>
          <a:p>
            <a:r>
              <a:rPr lang="en-US" smtClean="0">
                <a:solidFill>
                  <a:srgbClr val="00B0F0"/>
                </a:solidFill>
                <a:cs typeface="Arial" charset="0"/>
              </a:rPr>
              <a:t>[Review your organization’s safety policy here.  If you don’t have one…..you need to create one, in communication with all levels of the organization.</a:t>
            </a:r>
          </a:p>
          <a:p>
            <a:endParaRPr lang="en-US" smtClean="0">
              <a:solidFill>
                <a:srgbClr val="00B0F0"/>
              </a:solidFill>
              <a:cs typeface="Arial" charset="0"/>
            </a:endParaRPr>
          </a:p>
          <a:p>
            <a:r>
              <a:rPr lang="en-US" smtClean="0">
                <a:solidFill>
                  <a:srgbClr val="00B0F0"/>
                </a:solidFill>
                <a:cs typeface="Arial" charset="0"/>
              </a:rPr>
              <a:t>For help with this component, see the BCMSA website:</a:t>
            </a:r>
          </a:p>
          <a:p>
            <a:endParaRPr lang="en-US" smtClean="0">
              <a:solidFill>
                <a:srgbClr val="00B0F0"/>
              </a:solidFill>
              <a:cs typeface="Arial" charset="0"/>
            </a:endParaRPr>
          </a:p>
          <a:p>
            <a:r>
              <a:rPr lang="en-US" smtClean="0">
                <a:solidFill>
                  <a:srgbClr val="00B0F0"/>
                </a:solidFill>
                <a:cs typeface="Arial" charset="0"/>
                <a:hlinkClick r:id="rId3"/>
              </a:rPr>
              <a:t>www.bcmsa.ca</a:t>
            </a:r>
            <a:r>
              <a:rPr lang="en-US" smtClean="0">
                <a:solidFill>
                  <a:srgbClr val="00B0F0"/>
                </a:solidFill>
                <a:cs typeface="Arial" charset="0"/>
              </a:rPr>
              <a:t>   Resources &gt; Supplemental Safety Programs</a:t>
            </a:r>
          </a:p>
          <a:p>
            <a:endParaRPr lang="en-US" smtClean="0">
              <a:solidFill>
                <a:srgbClr val="00B0F0"/>
              </a:solidFill>
              <a:cs typeface="Arial" charset="0"/>
            </a:endParaRPr>
          </a:p>
          <a:p>
            <a:r>
              <a:rPr lang="en-US" smtClean="0">
                <a:solidFill>
                  <a:srgbClr val="00B0F0"/>
                </a:solidFill>
                <a:cs typeface="Arial" charset="0"/>
              </a:rPr>
              <a:t>The OH&amp;S Program Shell contains information on creating a safety policy]</a:t>
            </a:r>
          </a:p>
        </p:txBody>
      </p:sp>
      <p:sp>
        <p:nvSpPr>
          <p:cNvPr id="56324" name="Slide Number Placeholder 3"/>
          <p:cNvSpPr>
            <a:spLocks noGrp="1"/>
          </p:cNvSpPr>
          <p:nvPr>
            <p:ph type="sldNum" sz="quarter" idx="5"/>
          </p:nvPr>
        </p:nvSpPr>
        <p:spPr>
          <a:noFill/>
        </p:spPr>
        <p:txBody>
          <a:bodyPr/>
          <a:lstStyle/>
          <a:p>
            <a:fld id="{19963897-C83F-424E-ABE1-CFDB80D7885B}" type="slidenum">
              <a:rPr lang="en-CA" smtClean="0">
                <a:cs typeface="Arial" charset="0"/>
              </a:rPr>
              <a:pPr/>
              <a:t>6</a:t>
            </a:fld>
            <a:endParaRPr lang="en-CA"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solidFill>
                  <a:srgbClr val="00B0F0"/>
                </a:solidFill>
                <a:cs typeface="Arial" charset="0"/>
              </a:rPr>
              <a:t>[your organization] </a:t>
            </a:r>
            <a:r>
              <a:rPr lang="en-US" smtClean="0">
                <a:cs typeface="Arial" charset="0"/>
              </a:rPr>
              <a:t>is responsible for providing resources to ensure a safe workplace.</a:t>
            </a:r>
          </a:p>
          <a:p>
            <a:endParaRPr lang="en-US" smtClean="0">
              <a:cs typeface="Arial" charset="0"/>
            </a:endParaRPr>
          </a:p>
          <a:p>
            <a:r>
              <a:rPr lang="en-US" smtClean="0">
                <a:cs typeface="Arial" charset="0"/>
              </a:rPr>
              <a:t>Managers and Supervisors are responsible for:</a:t>
            </a:r>
          </a:p>
          <a:p>
            <a:pPr>
              <a:buFontTx/>
              <a:buChar char="-"/>
            </a:pPr>
            <a:r>
              <a:rPr lang="en-US" smtClean="0">
                <a:cs typeface="Arial" charset="0"/>
              </a:rPr>
              <a:t>Ensuring the health and safety of all workers under their direct supervision;</a:t>
            </a:r>
          </a:p>
          <a:p>
            <a:pPr>
              <a:buFontTx/>
              <a:buChar char="-"/>
            </a:pPr>
            <a:r>
              <a:rPr lang="en-US" smtClean="0">
                <a:cs typeface="Arial" charset="0"/>
              </a:rPr>
              <a:t> being knowledgeable about WorkSafeBC Regulations and the Workers Compensation Act applicable to the work they supervise</a:t>
            </a:r>
          </a:p>
          <a:p>
            <a:pPr>
              <a:buFontTx/>
              <a:buChar char="-"/>
            </a:pPr>
            <a:r>
              <a:rPr lang="en-US" smtClean="0">
                <a:cs typeface="Arial" charset="0"/>
              </a:rPr>
              <a:t>Ensuring that workers under their direct supervision are made aware of all known or reasonably foreseeable health or safety hazards in the area where they work</a:t>
            </a:r>
          </a:p>
          <a:p>
            <a:pPr>
              <a:buFontTx/>
              <a:buChar char="-"/>
            </a:pPr>
            <a:r>
              <a:rPr lang="en-US" smtClean="0">
                <a:cs typeface="Arial" charset="0"/>
              </a:rPr>
              <a:t>Conducing and documenting safety orientations for new or young workers</a:t>
            </a:r>
          </a:p>
          <a:p>
            <a:pPr>
              <a:buFontTx/>
              <a:buChar char="-"/>
            </a:pPr>
            <a:endParaRPr lang="en-US" smtClean="0">
              <a:cs typeface="Arial" charset="0"/>
            </a:endParaRPr>
          </a:p>
          <a:p>
            <a:r>
              <a:rPr lang="en-US" smtClean="0">
                <a:cs typeface="Arial" charset="0"/>
              </a:rPr>
              <a:t>Workers are responsible for:</a:t>
            </a:r>
          </a:p>
          <a:p>
            <a:pPr>
              <a:buFontTx/>
              <a:buChar char="-"/>
            </a:pPr>
            <a:r>
              <a:rPr lang="en-US" smtClean="0">
                <a:cs typeface="Arial" charset="0"/>
              </a:rPr>
              <a:t>Participating in the Safety Orientation process and any applicable safety training;</a:t>
            </a:r>
          </a:p>
          <a:p>
            <a:pPr>
              <a:buFontTx/>
              <a:buChar char="-"/>
            </a:pPr>
            <a:r>
              <a:rPr lang="en-US" smtClean="0">
                <a:cs typeface="Arial" charset="0"/>
              </a:rPr>
              <a:t>Following any safe work procedures established for their positions, including proper use of personal protective equipment;</a:t>
            </a:r>
          </a:p>
          <a:p>
            <a:pPr>
              <a:buFontTx/>
              <a:buChar char="-"/>
            </a:pPr>
            <a:r>
              <a:rPr lang="en-US" smtClean="0">
                <a:cs typeface="Arial" charset="0"/>
              </a:rPr>
              <a:t>Notifying their supervisor of any incident or hazard</a:t>
            </a:r>
          </a:p>
          <a:p>
            <a:pPr>
              <a:buFontTx/>
              <a:buChar char="-"/>
            </a:pPr>
            <a:endParaRPr lang="en-US" smtClean="0">
              <a:cs typeface="Arial" charset="0"/>
            </a:endParaRPr>
          </a:p>
        </p:txBody>
      </p:sp>
      <p:sp>
        <p:nvSpPr>
          <p:cNvPr id="57348" name="Slide Number Placeholder 3"/>
          <p:cNvSpPr>
            <a:spLocks noGrp="1"/>
          </p:cNvSpPr>
          <p:nvPr>
            <p:ph type="sldNum" sz="quarter" idx="5"/>
          </p:nvPr>
        </p:nvSpPr>
        <p:spPr>
          <a:noFill/>
        </p:spPr>
        <p:txBody>
          <a:bodyPr/>
          <a:lstStyle/>
          <a:p>
            <a:fld id="{4A3BD5D3-516E-48E4-9D7F-169D6AEA3F24}" type="slidenum">
              <a:rPr lang="en-CA" smtClean="0">
                <a:cs typeface="Arial" charset="0"/>
              </a:rPr>
              <a:pPr/>
              <a:t>7</a:t>
            </a:fld>
            <a:endParaRPr lang="en-CA"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cs typeface="Arial" charset="0"/>
              </a:rPr>
              <a:t>The Workers Compensation Act outlines three basic worker rights:</a:t>
            </a:r>
          </a:p>
          <a:p>
            <a:r>
              <a:rPr lang="en-US" smtClean="0">
                <a:cs typeface="Arial" charset="0"/>
              </a:rPr>
              <a:t>(click)</a:t>
            </a:r>
          </a:p>
          <a:p>
            <a:r>
              <a:rPr lang="en-US" smtClean="0">
                <a:cs typeface="Arial" charset="0"/>
              </a:rPr>
              <a:t>All employees have a right to know what hazards are present on the job, and how these hazards can affect them</a:t>
            </a:r>
          </a:p>
          <a:p>
            <a:r>
              <a:rPr lang="en-US" smtClean="0">
                <a:cs typeface="Arial" charset="0"/>
              </a:rPr>
              <a:t>(click)</a:t>
            </a:r>
          </a:p>
          <a:p>
            <a:r>
              <a:rPr lang="en-US" smtClean="0">
                <a:cs typeface="Arial" charset="0"/>
              </a:rPr>
              <a:t>All workers have the right to participate in health and safety activities in the workplace.  This may include becoming a safety representative or a member of the joint health and safety committee.</a:t>
            </a:r>
          </a:p>
          <a:p>
            <a:endParaRPr lang="en-US" smtClean="0">
              <a:cs typeface="Arial" charset="0"/>
            </a:endParaRPr>
          </a:p>
          <a:p>
            <a:r>
              <a:rPr lang="en-US" smtClean="0">
                <a:cs typeface="Arial" charset="0"/>
              </a:rPr>
              <a:t>A worker also participates in health and safety activities in the workplace by correcting hazards, or reporting hazards to their supervisor if they are unable to correct them themselves.   And…  (click)</a:t>
            </a:r>
          </a:p>
          <a:p>
            <a:endParaRPr lang="en-US" smtClean="0">
              <a:cs typeface="Arial" charset="0"/>
            </a:endParaRPr>
          </a:p>
          <a:p>
            <a:r>
              <a:rPr lang="en-US" smtClean="0">
                <a:cs typeface="Arial" charset="0"/>
              </a:rPr>
              <a:t>Under the Workers Compensation Act, workers have the right to refuse work where they have reasonable cause to believe that to do so would create an undue hazard to the health or safety of any person.</a:t>
            </a:r>
          </a:p>
          <a:p>
            <a:endParaRPr lang="en-US" smtClean="0">
              <a:cs typeface="Arial" charset="0"/>
            </a:endParaRPr>
          </a:p>
          <a:p>
            <a:endParaRPr lang="en-US" smtClean="0">
              <a:cs typeface="Arial" charset="0"/>
            </a:endParaRPr>
          </a:p>
          <a:p>
            <a:endParaRPr lang="en-US" smtClean="0">
              <a:cs typeface="Arial" charset="0"/>
            </a:endParaRPr>
          </a:p>
          <a:p>
            <a:endParaRPr lang="en-US" smtClean="0">
              <a:cs typeface="Arial" charset="0"/>
            </a:endParaRPr>
          </a:p>
        </p:txBody>
      </p:sp>
      <p:sp>
        <p:nvSpPr>
          <p:cNvPr id="58372" name="Slide Number Placeholder 3"/>
          <p:cNvSpPr>
            <a:spLocks noGrp="1"/>
          </p:cNvSpPr>
          <p:nvPr>
            <p:ph type="sldNum" sz="quarter" idx="5"/>
          </p:nvPr>
        </p:nvSpPr>
        <p:spPr>
          <a:noFill/>
        </p:spPr>
        <p:txBody>
          <a:bodyPr/>
          <a:lstStyle/>
          <a:p>
            <a:fld id="{1F4B4274-0A21-4F72-AFDC-CA42EE5F9F0A}" type="slidenum">
              <a:rPr lang="en-CA" smtClean="0">
                <a:cs typeface="Arial" charset="0"/>
              </a:rPr>
              <a:pPr/>
              <a:t>8</a:t>
            </a:fld>
            <a:endParaRPr lang="en-CA"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smtClean="0"/>
          </a:p>
          <a:p>
            <a:pPr>
              <a:defRPr/>
            </a:pPr>
            <a:r>
              <a:rPr lang="en-US" dirty="0" smtClean="0"/>
              <a:t>Let’s talk a bit more about the right to refuse unsafe work.</a:t>
            </a:r>
          </a:p>
          <a:p>
            <a:pPr>
              <a:defRPr/>
            </a:pPr>
            <a:endParaRPr lang="en-US" dirty="0" smtClean="0"/>
          </a:p>
          <a:p>
            <a:pPr>
              <a:defRPr/>
            </a:pPr>
            <a:r>
              <a:rPr lang="en-US" dirty="0" smtClean="0"/>
              <a:t>What this means is that if you are asked to do something that you feel is unsafe for you or for another person, you have the right – and the obligation – to say you feel it is unsafe.  You have the right to refuse to do that work until you are satisfied that it is safe.</a:t>
            </a:r>
          </a:p>
          <a:p>
            <a:pPr>
              <a:defRPr/>
            </a:pPr>
            <a:endParaRPr lang="en-US" dirty="0" smtClean="0"/>
          </a:p>
          <a:p>
            <a:pPr>
              <a:defRPr/>
            </a:pPr>
            <a:r>
              <a:rPr lang="en-US" dirty="0" smtClean="0"/>
              <a:t>Talk to your supervisor.  He or she must listen to your concerns, and investigate them.  If the situation is unsafe, the supervisor must remedy it immediately. It may also be possible that the work is safe, but you haven’t been made aware of the safety precautions being taken.  </a:t>
            </a:r>
          </a:p>
          <a:p>
            <a:pPr>
              <a:defRPr/>
            </a:pPr>
            <a:endParaRPr lang="en-US" dirty="0" smtClean="0"/>
          </a:p>
          <a:p>
            <a:pPr>
              <a:defRPr/>
            </a:pPr>
            <a:r>
              <a:rPr lang="en-US" dirty="0" smtClean="0"/>
              <a:t>If, after talking to your supervisor and any action has been taken, if you still feel it is unsafe to do the work, a joint health and safety committee will participate in an investigation into the matter.</a:t>
            </a:r>
          </a:p>
          <a:p>
            <a:pPr>
              <a:defRPr/>
            </a:pPr>
            <a:endParaRPr lang="en-US" dirty="0" smtClean="0"/>
          </a:p>
          <a:p>
            <a:pPr>
              <a:defRPr/>
            </a:pPr>
            <a:r>
              <a:rPr lang="en-US" dirty="0" smtClean="0"/>
              <a:t>If you, the supervisor and the safety committee member are not able to resolve the situation, WorkSafeBC is contacted to assist.</a:t>
            </a:r>
          </a:p>
          <a:p>
            <a:pPr>
              <a:defRPr/>
            </a:pPr>
            <a:endParaRPr lang="en-US" dirty="0" smtClean="0"/>
          </a:p>
          <a:p>
            <a:pPr>
              <a:defRPr/>
            </a:pPr>
            <a:r>
              <a:rPr lang="en-US" dirty="0" smtClean="0"/>
              <a:t>No worker can be disciplined for refusing to work if they have reasonable cause to believe that to do so would create an undue hazard for them or anyone else.</a:t>
            </a:r>
            <a:endParaRPr lang="en-US" dirty="0"/>
          </a:p>
        </p:txBody>
      </p:sp>
      <p:sp>
        <p:nvSpPr>
          <p:cNvPr id="59396" name="Slide Number Placeholder 3"/>
          <p:cNvSpPr>
            <a:spLocks noGrp="1"/>
          </p:cNvSpPr>
          <p:nvPr>
            <p:ph type="sldNum" sz="quarter" idx="5"/>
          </p:nvPr>
        </p:nvSpPr>
        <p:spPr>
          <a:noFill/>
        </p:spPr>
        <p:txBody>
          <a:bodyPr/>
          <a:lstStyle/>
          <a:p>
            <a:fld id="{2D72840C-808E-479F-A7E6-2C325E22878D}" type="slidenum">
              <a:rPr lang="en-CA" smtClean="0">
                <a:cs typeface="Arial" charset="0"/>
              </a:rPr>
              <a:pPr/>
              <a:t>9</a:t>
            </a:fld>
            <a:endParaRPr lang="en-CA"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6413"/>
            <a:chOff x="0" y="0"/>
            <a:chExt cx="5763" cy="4319"/>
          </a:xfrm>
        </p:grpSpPr>
        <p:sp>
          <p:nvSpPr>
            <p:cNvPr id="5" name="Rectangle 3"/>
            <p:cNvSpPr>
              <a:spLocks noChangeArrowheads="1"/>
            </p:cNvSpPr>
            <p:nvPr/>
          </p:nvSpPr>
          <p:spPr bwMode="ltGray">
            <a:xfrm>
              <a:off x="0" y="0"/>
              <a:ext cx="528" cy="4319"/>
            </a:xfrm>
            <a:prstGeom prst="rect">
              <a:avLst/>
            </a:prstGeom>
            <a:gradFill rotWithShape="1">
              <a:gsLst>
                <a:gs pos="0">
                  <a:srgbClr val="FFA829">
                    <a:gamma/>
                    <a:shade val="46275"/>
                    <a:invGamma/>
                  </a:srgbClr>
                </a:gs>
                <a:gs pos="50000">
                  <a:srgbClr val="FFA829"/>
                </a:gs>
                <a:gs pos="100000">
                  <a:srgbClr val="FFA829">
                    <a:gamma/>
                    <a:shade val="46275"/>
                    <a:invGamma/>
                  </a:srgbClr>
                </a:gs>
              </a:gsLst>
              <a:lin ang="5400000" scaled="1"/>
            </a:gradFill>
            <a:ln w="9525">
              <a:noFill/>
              <a:miter lim="800000"/>
              <a:headEnd/>
              <a:tailEnd/>
            </a:ln>
            <a:effectLst/>
          </p:spPr>
          <p:txBody>
            <a:bodyPr wrap="none" anchor="ctr"/>
            <a:lstStyle/>
            <a:p>
              <a:pPr>
                <a:defRPr/>
              </a:pPr>
              <a:endParaRPr lang="en-US">
                <a:cs typeface="Arial" pitchFamily="34" charset="0"/>
              </a:endParaRPr>
            </a:p>
          </p:txBody>
        </p:sp>
        <p:sp>
          <p:nvSpPr>
            <p:cNvPr id="6" name="Line 4"/>
            <p:cNvSpPr>
              <a:spLocks noChangeShapeType="1"/>
            </p:cNvSpPr>
            <p:nvPr/>
          </p:nvSpPr>
          <p:spPr bwMode="ltGray">
            <a:xfrm>
              <a:off x="0" y="231"/>
              <a:ext cx="5760" cy="0"/>
            </a:xfrm>
            <a:prstGeom prst="line">
              <a:avLst/>
            </a:prstGeom>
            <a:noFill/>
            <a:ln w="12700">
              <a:solidFill>
                <a:srgbClr val="FF9933"/>
              </a:solidFill>
              <a:round/>
              <a:headEnd type="none" w="sm" len="sm"/>
              <a:tailEnd type="none" w="sm" len="sm"/>
            </a:ln>
            <a:effectLst/>
          </p:spPr>
          <p:txBody>
            <a:bodyPr/>
            <a:lstStyle/>
            <a:p>
              <a:pPr>
                <a:defRPr/>
              </a:pPr>
              <a:endParaRPr lang="en-US">
                <a:cs typeface="Arial" pitchFamily="34" charset="0"/>
              </a:endParaRPr>
            </a:p>
          </p:txBody>
        </p:sp>
        <p:sp>
          <p:nvSpPr>
            <p:cNvPr id="7" name="Line 5"/>
            <p:cNvSpPr>
              <a:spLocks noChangeShapeType="1"/>
            </p:cNvSpPr>
            <p:nvPr/>
          </p:nvSpPr>
          <p:spPr bwMode="auto">
            <a:xfrm>
              <a:off x="0" y="285"/>
              <a:ext cx="5763" cy="0"/>
            </a:xfrm>
            <a:prstGeom prst="line">
              <a:avLst/>
            </a:prstGeom>
            <a:noFill/>
            <a:ln w="12700">
              <a:solidFill>
                <a:schemeClr val="tx1"/>
              </a:solidFill>
              <a:round/>
              <a:headEnd type="none" w="sm" len="sm"/>
              <a:tailEnd type="none" w="sm" len="sm"/>
            </a:ln>
            <a:effectLst/>
          </p:spPr>
          <p:txBody>
            <a:bodyPr/>
            <a:lstStyle/>
            <a:p>
              <a:pPr>
                <a:defRPr/>
              </a:pPr>
              <a:endParaRPr lang="en-US">
                <a:cs typeface="Arial" pitchFamily="34" charset="0"/>
              </a:endParaRPr>
            </a:p>
          </p:txBody>
        </p:sp>
        <p:sp>
          <p:nvSpPr>
            <p:cNvPr id="8" name="Line 6"/>
            <p:cNvSpPr>
              <a:spLocks noChangeShapeType="1"/>
            </p:cNvSpPr>
            <p:nvPr/>
          </p:nvSpPr>
          <p:spPr bwMode="auto">
            <a:xfrm>
              <a:off x="0" y="3972"/>
              <a:ext cx="5760" cy="0"/>
            </a:xfrm>
            <a:prstGeom prst="line">
              <a:avLst/>
            </a:prstGeom>
            <a:noFill/>
            <a:ln w="12700">
              <a:solidFill>
                <a:schemeClr val="tx1"/>
              </a:solidFill>
              <a:round/>
              <a:headEnd type="none" w="sm" len="sm"/>
              <a:tailEnd type="none" w="sm" len="sm"/>
            </a:ln>
            <a:effectLst/>
          </p:spPr>
          <p:txBody>
            <a:bodyPr/>
            <a:lstStyle/>
            <a:p>
              <a:pPr>
                <a:defRPr/>
              </a:pPr>
              <a:endParaRPr lang="en-US">
                <a:cs typeface="Arial" pitchFamily="34" charset="0"/>
              </a:endParaRPr>
            </a:p>
          </p:txBody>
        </p:sp>
        <p:sp>
          <p:nvSpPr>
            <p:cNvPr id="9" name="Line 7"/>
            <p:cNvSpPr>
              <a:spLocks noChangeShapeType="1"/>
            </p:cNvSpPr>
            <p:nvPr/>
          </p:nvSpPr>
          <p:spPr bwMode="ltGray">
            <a:xfrm>
              <a:off x="0" y="4044"/>
              <a:ext cx="5763" cy="0"/>
            </a:xfrm>
            <a:prstGeom prst="line">
              <a:avLst/>
            </a:prstGeom>
            <a:noFill/>
            <a:ln w="12700">
              <a:solidFill>
                <a:srgbClr val="FF9933"/>
              </a:solidFill>
              <a:round/>
              <a:headEnd type="none" w="sm" len="sm"/>
              <a:tailEnd type="none" w="sm" len="sm"/>
            </a:ln>
            <a:effectLst/>
          </p:spPr>
          <p:txBody>
            <a:bodyPr/>
            <a:lstStyle/>
            <a:p>
              <a:pPr>
                <a:defRPr/>
              </a:pPr>
              <a:endParaRPr lang="en-US">
                <a:cs typeface="Arial" pitchFamily="34" charset="0"/>
              </a:endParaRPr>
            </a:p>
          </p:txBody>
        </p:sp>
      </p:grpSp>
      <p:sp>
        <p:nvSpPr>
          <p:cNvPr id="135176" name="Rectangle 8"/>
          <p:cNvSpPr>
            <a:spLocks noGrp="1" noChangeArrowheads="1"/>
          </p:cNvSpPr>
          <p:nvPr>
            <p:ph type="ctrTitle" sz="quarter"/>
          </p:nvPr>
        </p:nvSpPr>
        <p:spPr>
          <a:xfrm>
            <a:off x="1066800" y="2286000"/>
            <a:ext cx="7772400" cy="1143000"/>
          </a:xfrm>
        </p:spPr>
        <p:txBody>
          <a:bodyPr/>
          <a:lstStyle>
            <a:lvl1pPr>
              <a:defRPr/>
            </a:lvl1pPr>
          </a:lstStyle>
          <a:p>
            <a:r>
              <a:rPr lang="en-CA"/>
              <a:t>Click to edit Master title style</a:t>
            </a:r>
          </a:p>
        </p:txBody>
      </p:sp>
      <p:sp>
        <p:nvSpPr>
          <p:cNvPr id="135177" name="Rectangle 9"/>
          <p:cNvSpPr>
            <a:spLocks noGrp="1" noChangeArrowheads="1"/>
          </p:cNvSpPr>
          <p:nvPr>
            <p:ph type="subTitle" sz="quarter" idx="1"/>
          </p:nvPr>
        </p:nvSpPr>
        <p:spPr>
          <a:xfrm>
            <a:off x="1752600" y="3886200"/>
            <a:ext cx="6400800" cy="1752600"/>
          </a:xfrm>
        </p:spPr>
        <p:txBody>
          <a:bodyPr/>
          <a:lstStyle>
            <a:lvl1pPr marL="0" indent="0" algn="ctr">
              <a:buFontTx/>
              <a:buNone/>
              <a:defRPr/>
            </a:lvl1pPr>
          </a:lstStyle>
          <a:p>
            <a:r>
              <a:rPr lang="en-CA"/>
              <a:t>Click to edit Master subtitle style</a:t>
            </a:r>
          </a:p>
        </p:txBody>
      </p:sp>
      <p:sp>
        <p:nvSpPr>
          <p:cNvPr id="10" name="Rectangle 9"/>
          <p:cNvSpPr>
            <a:spLocks noGrp="1" noChangeArrowheads="1"/>
          </p:cNvSpPr>
          <p:nvPr>
            <p:ph type="dt" sz="quarter" idx="10"/>
          </p:nvPr>
        </p:nvSpPr>
        <p:spPr/>
        <p:txBody>
          <a:bodyPr/>
          <a:lstStyle>
            <a:lvl1pPr>
              <a:defRPr/>
            </a:lvl1pPr>
          </a:lstStyle>
          <a:p>
            <a:pPr>
              <a:defRPr/>
            </a:pPr>
            <a:endParaRPr lang="en-CA"/>
          </a:p>
        </p:txBody>
      </p:sp>
      <p:sp>
        <p:nvSpPr>
          <p:cNvPr id="11" name="Rectangle 10"/>
          <p:cNvSpPr>
            <a:spLocks noGrp="1" noChangeArrowheads="1"/>
          </p:cNvSpPr>
          <p:nvPr>
            <p:ph type="ftr" sz="quarter" idx="11"/>
          </p:nvPr>
        </p:nvSpPr>
        <p:spPr/>
        <p:txBody>
          <a:bodyPr/>
          <a:lstStyle>
            <a:lvl1pPr>
              <a:defRPr/>
            </a:lvl1pPr>
          </a:lstStyle>
          <a:p>
            <a:pPr>
              <a:defRPr/>
            </a:pPr>
            <a:endParaRPr lang="en-CA"/>
          </a:p>
        </p:txBody>
      </p:sp>
      <p:sp>
        <p:nvSpPr>
          <p:cNvPr id="12" name="Rectangle 11"/>
          <p:cNvSpPr>
            <a:spLocks noGrp="1" noChangeArrowheads="1"/>
          </p:cNvSpPr>
          <p:nvPr>
            <p:ph type="sldNum" sz="quarter" idx="12"/>
          </p:nvPr>
        </p:nvSpPr>
        <p:spPr/>
        <p:txBody>
          <a:bodyPr/>
          <a:lstStyle>
            <a:lvl1pPr>
              <a:defRPr/>
            </a:lvl1pPr>
          </a:lstStyle>
          <a:p>
            <a:pPr>
              <a:defRPr/>
            </a:pPr>
            <a:fld id="{1609259F-BACC-4EAB-8C22-5BF5786FE151}"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CA"/>
          </a:p>
        </p:txBody>
      </p:sp>
      <p:sp>
        <p:nvSpPr>
          <p:cNvPr id="5" name="Rectangle 11"/>
          <p:cNvSpPr>
            <a:spLocks noGrp="1" noChangeArrowheads="1"/>
          </p:cNvSpPr>
          <p:nvPr>
            <p:ph type="ftr" sz="quarter" idx="11"/>
          </p:nvPr>
        </p:nvSpPr>
        <p:spPr>
          <a:ln/>
        </p:spPr>
        <p:txBody>
          <a:bodyPr/>
          <a:lstStyle>
            <a:lvl1pPr>
              <a:defRPr/>
            </a:lvl1pPr>
          </a:lstStyle>
          <a:p>
            <a:pPr>
              <a:defRPr/>
            </a:pPr>
            <a:endParaRPr lang="en-CA"/>
          </a:p>
        </p:txBody>
      </p:sp>
      <p:sp>
        <p:nvSpPr>
          <p:cNvPr id="6" name="Rectangle 12"/>
          <p:cNvSpPr>
            <a:spLocks noGrp="1" noChangeArrowheads="1"/>
          </p:cNvSpPr>
          <p:nvPr>
            <p:ph type="sldNum" sz="quarter" idx="12"/>
          </p:nvPr>
        </p:nvSpPr>
        <p:spPr>
          <a:ln/>
        </p:spPr>
        <p:txBody>
          <a:bodyPr/>
          <a:lstStyle>
            <a:lvl1pPr>
              <a:defRPr/>
            </a:lvl1pPr>
          </a:lstStyle>
          <a:p>
            <a:pPr>
              <a:defRPr/>
            </a:pPr>
            <a:fld id="{429E33EB-2A99-45C3-8B22-B598A84B66B2}"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CA"/>
          </a:p>
        </p:txBody>
      </p:sp>
      <p:sp>
        <p:nvSpPr>
          <p:cNvPr id="5" name="Rectangle 11"/>
          <p:cNvSpPr>
            <a:spLocks noGrp="1" noChangeArrowheads="1"/>
          </p:cNvSpPr>
          <p:nvPr>
            <p:ph type="ftr" sz="quarter" idx="11"/>
          </p:nvPr>
        </p:nvSpPr>
        <p:spPr>
          <a:ln/>
        </p:spPr>
        <p:txBody>
          <a:bodyPr/>
          <a:lstStyle>
            <a:lvl1pPr>
              <a:defRPr/>
            </a:lvl1pPr>
          </a:lstStyle>
          <a:p>
            <a:pPr>
              <a:defRPr/>
            </a:pPr>
            <a:endParaRPr lang="en-CA"/>
          </a:p>
        </p:txBody>
      </p:sp>
      <p:sp>
        <p:nvSpPr>
          <p:cNvPr id="6" name="Rectangle 12"/>
          <p:cNvSpPr>
            <a:spLocks noGrp="1" noChangeArrowheads="1"/>
          </p:cNvSpPr>
          <p:nvPr>
            <p:ph type="sldNum" sz="quarter" idx="12"/>
          </p:nvPr>
        </p:nvSpPr>
        <p:spPr>
          <a:ln/>
        </p:spPr>
        <p:txBody>
          <a:bodyPr/>
          <a:lstStyle>
            <a:lvl1pPr>
              <a:defRPr/>
            </a:lvl1pPr>
          </a:lstStyle>
          <a:p>
            <a:pPr>
              <a:defRPr/>
            </a:pPr>
            <a:fld id="{45ED333A-59DC-4ACD-A43F-EFE1A41BAAFC}"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CA"/>
          </a:p>
        </p:txBody>
      </p:sp>
      <p:sp>
        <p:nvSpPr>
          <p:cNvPr id="5" name="Rectangle 11"/>
          <p:cNvSpPr>
            <a:spLocks noGrp="1" noChangeArrowheads="1"/>
          </p:cNvSpPr>
          <p:nvPr>
            <p:ph type="ftr" sz="quarter" idx="11"/>
          </p:nvPr>
        </p:nvSpPr>
        <p:spPr>
          <a:ln/>
        </p:spPr>
        <p:txBody>
          <a:bodyPr/>
          <a:lstStyle>
            <a:lvl1pPr>
              <a:defRPr/>
            </a:lvl1pPr>
          </a:lstStyle>
          <a:p>
            <a:pPr>
              <a:defRPr/>
            </a:pPr>
            <a:endParaRPr lang="en-CA"/>
          </a:p>
        </p:txBody>
      </p:sp>
      <p:sp>
        <p:nvSpPr>
          <p:cNvPr id="6" name="Rectangle 12"/>
          <p:cNvSpPr>
            <a:spLocks noGrp="1" noChangeArrowheads="1"/>
          </p:cNvSpPr>
          <p:nvPr>
            <p:ph type="sldNum" sz="quarter" idx="12"/>
          </p:nvPr>
        </p:nvSpPr>
        <p:spPr>
          <a:ln/>
        </p:spPr>
        <p:txBody>
          <a:bodyPr/>
          <a:lstStyle>
            <a:lvl1pPr>
              <a:defRPr/>
            </a:lvl1pPr>
          </a:lstStyle>
          <a:p>
            <a:pPr>
              <a:defRPr/>
            </a:pPr>
            <a:fld id="{B6CF83D5-E500-4A7F-B6BA-7E179199E40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CA"/>
          </a:p>
        </p:txBody>
      </p:sp>
      <p:sp>
        <p:nvSpPr>
          <p:cNvPr id="5" name="Rectangle 11"/>
          <p:cNvSpPr>
            <a:spLocks noGrp="1" noChangeArrowheads="1"/>
          </p:cNvSpPr>
          <p:nvPr>
            <p:ph type="ftr" sz="quarter" idx="11"/>
          </p:nvPr>
        </p:nvSpPr>
        <p:spPr>
          <a:ln/>
        </p:spPr>
        <p:txBody>
          <a:bodyPr/>
          <a:lstStyle>
            <a:lvl1pPr>
              <a:defRPr/>
            </a:lvl1pPr>
          </a:lstStyle>
          <a:p>
            <a:pPr>
              <a:defRPr/>
            </a:pPr>
            <a:endParaRPr lang="en-CA"/>
          </a:p>
        </p:txBody>
      </p:sp>
      <p:sp>
        <p:nvSpPr>
          <p:cNvPr id="6" name="Rectangle 12"/>
          <p:cNvSpPr>
            <a:spLocks noGrp="1" noChangeArrowheads="1"/>
          </p:cNvSpPr>
          <p:nvPr>
            <p:ph type="sldNum" sz="quarter" idx="12"/>
          </p:nvPr>
        </p:nvSpPr>
        <p:spPr>
          <a:ln/>
        </p:spPr>
        <p:txBody>
          <a:bodyPr/>
          <a:lstStyle>
            <a:lvl1pPr>
              <a:defRPr/>
            </a:lvl1pPr>
          </a:lstStyle>
          <a:p>
            <a:pPr>
              <a:defRPr/>
            </a:pPr>
            <a:fld id="{9B718A27-72B0-4B12-B8B2-7779905194F6}"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CA"/>
          </a:p>
        </p:txBody>
      </p:sp>
      <p:sp>
        <p:nvSpPr>
          <p:cNvPr id="6" name="Rectangle 11"/>
          <p:cNvSpPr>
            <a:spLocks noGrp="1" noChangeArrowheads="1"/>
          </p:cNvSpPr>
          <p:nvPr>
            <p:ph type="ftr" sz="quarter" idx="11"/>
          </p:nvPr>
        </p:nvSpPr>
        <p:spPr>
          <a:ln/>
        </p:spPr>
        <p:txBody>
          <a:bodyPr/>
          <a:lstStyle>
            <a:lvl1pPr>
              <a:defRPr/>
            </a:lvl1pPr>
          </a:lstStyle>
          <a:p>
            <a:pPr>
              <a:defRPr/>
            </a:pPr>
            <a:endParaRPr lang="en-CA"/>
          </a:p>
        </p:txBody>
      </p:sp>
      <p:sp>
        <p:nvSpPr>
          <p:cNvPr id="7" name="Rectangle 12"/>
          <p:cNvSpPr>
            <a:spLocks noGrp="1" noChangeArrowheads="1"/>
          </p:cNvSpPr>
          <p:nvPr>
            <p:ph type="sldNum" sz="quarter" idx="12"/>
          </p:nvPr>
        </p:nvSpPr>
        <p:spPr>
          <a:ln/>
        </p:spPr>
        <p:txBody>
          <a:bodyPr/>
          <a:lstStyle>
            <a:lvl1pPr>
              <a:defRPr/>
            </a:lvl1pPr>
          </a:lstStyle>
          <a:p>
            <a:pPr>
              <a:defRPr/>
            </a:pPr>
            <a:fld id="{57E9C5CF-86D0-4F79-97DF-C1BA80B227E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CA"/>
          </a:p>
        </p:txBody>
      </p:sp>
      <p:sp>
        <p:nvSpPr>
          <p:cNvPr id="8" name="Rectangle 11"/>
          <p:cNvSpPr>
            <a:spLocks noGrp="1" noChangeArrowheads="1"/>
          </p:cNvSpPr>
          <p:nvPr>
            <p:ph type="ftr" sz="quarter" idx="11"/>
          </p:nvPr>
        </p:nvSpPr>
        <p:spPr>
          <a:ln/>
        </p:spPr>
        <p:txBody>
          <a:bodyPr/>
          <a:lstStyle>
            <a:lvl1pPr>
              <a:defRPr/>
            </a:lvl1pPr>
          </a:lstStyle>
          <a:p>
            <a:pPr>
              <a:defRPr/>
            </a:pPr>
            <a:endParaRPr lang="en-CA"/>
          </a:p>
        </p:txBody>
      </p:sp>
      <p:sp>
        <p:nvSpPr>
          <p:cNvPr id="9" name="Rectangle 12"/>
          <p:cNvSpPr>
            <a:spLocks noGrp="1" noChangeArrowheads="1"/>
          </p:cNvSpPr>
          <p:nvPr>
            <p:ph type="sldNum" sz="quarter" idx="12"/>
          </p:nvPr>
        </p:nvSpPr>
        <p:spPr>
          <a:ln/>
        </p:spPr>
        <p:txBody>
          <a:bodyPr/>
          <a:lstStyle>
            <a:lvl1pPr>
              <a:defRPr/>
            </a:lvl1pPr>
          </a:lstStyle>
          <a:p>
            <a:pPr>
              <a:defRPr/>
            </a:pPr>
            <a:fld id="{F5A3405A-7D9E-41CF-BA36-2CB0F228DD16}"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CA"/>
          </a:p>
        </p:txBody>
      </p:sp>
      <p:sp>
        <p:nvSpPr>
          <p:cNvPr id="4" name="Rectangle 11"/>
          <p:cNvSpPr>
            <a:spLocks noGrp="1" noChangeArrowheads="1"/>
          </p:cNvSpPr>
          <p:nvPr>
            <p:ph type="ftr" sz="quarter" idx="11"/>
          </p:nvPr>
        </p:nvSpPr>
        <p:spPr>
          <a:ln/>
        </p:spPr>
        <p:txBody>
          <a:bodyPr/>
          <a:lstStyle>
            <a:lvl1pPr>
              <a:defRPr/>
            </a:lvl1pPr>
          </a:lstStyle>
          <a:p>
            <a:pPr>
              <a:defRPr/>
            </a:pPr>
            <a:endParaRPr lang="en-CA"/>
          </a:p>
        </p:txBody>
      </p:sp>
      <p:sp>
        <p:nvSpPr>
          <p:cNvPr id="5" name="Rectangle 12"/>
          <p:cNvSpPr>
            <a:spLocks noGrp="1" noChangeArrowheads="1"/>
          </p:cNvSpPr>
          <p:nvPr>
            <p:ph type="sldNum" sz="quarter" idx="12"/>
          </p:nvPr>
        </p:nvSpPr>
        <p:spPr>
          <a:ln/>
        </p:spPr>
        <p:txBody>
          <a:bodyPr/>
          <a:lstStyle>
            <a:lvl1pPr>
              <a:defRPr/>
            </a:lvl1pPr>
          </a:lstStyle>
          <a:p>
            <a:pPr>
              <a:defRPr/>
            </a:pPr>
            <a:fld id="{B8192D34-8D45-4C8A-84EC-B359436B6473}"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CA"/>
          </a:p>
        </p:txBody>
      </p:sp>
      <p:sp>
        <p:nvSpPr>
          <p:cNvPr id="3" name="Rectangle 11"/>
          <p:cNvSpPr>
            <a:spLocks noGrp="1" noChangeArrowheads="1"/>
          </p:cNvSpPr>
          <p:nvPr>
            <p:ph type="ftr" sz="quarter" idx="11"/>
          </p:nvPr>
        </p:nvSpPr>
        <p:spPr>
          <a:ln/>
        </p:spPr>
        <p:txBody>
          <a:bodyPr/>
          <a:lstStyle>
            <a:lvl1pPr>
              <a:defRPr/>
            </a:lvl1pPr>
          </a:lstStyle>
          <a:p>
            <a:pPr>
              <a:defRPr/>
            </a:pPr>
            <a:endParaRPr lang="en-CA"/>
          </a:p>
        </p:txBody>
      </p:sp>
      <p:sp>
        <p:nvSpPr>
          <p:cNvPr id="4" name="Rectangle 12"/>
          <p:cNvSpPr>
            <a:spLocks noGrp="1" noChangeArrowheads="1"/>
          </p:cNvSpPr>
          <p:nvPr>
            <p:ph type="sldNum" sz="quarter" idx="12"/>
          </p:nvPr>
        </p:nvSpPr>
        <p:spPr>
          <a:ln/>
        </p:spPr>
        <p:txBody>
          <a:bodyPr/>
          <a:lstStyle>
            <a:lvl1pPr>
              <a:defRPr/>
            </a:lvl1pPr>
          </a:lstStyle>
          <a:p>
            <a:pPr>
              <a:defRPr/>
            </a:pPr>
            <a:fld id="{960D2FA3-CE35-4B53-95E9-49BD7CB14A3A}"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CA"/>
          </a:p>
        </p:txBody>
      </p:sp>
      <p:sp>
        <p:nvSpPr>
          <p:cNvPr id="6" name="Rectangle 11"/>
          <p:cNvSpPr>
            <a:spLocks noGrp="1" noChangeArrowheads="1"/>
          </p:cNvSpPr>
          <p:nvPr>
            <p:ph type="ftr" sz="quarter" idx="11"/>
          </p:nvPr>
        </p:nvSpPr>
        <p:spPr>
          <a:ln/>
        </p:spPr>
        <p:txBody>
          <a:bodyPr/>
          <a:lstStyle>
            <a:lvl1pPr>
              <a:defRPr/>
            </a:lvl1pPr>
          </a:lstStyle>
          <a:p>
            <a:pPr>
              <a:defRPr/>
            </a:pPr>
            <a:endParaRPr lang="en-CA"/>
          </a:p>
        </p:txBody>
      </p:sp>
      <p:sp>
        <p:nvSpPr>
          <p:cNvPr id="7" name="Rectangle 12"/>
          <p:cNvSpPr>
            <a:spLocks noGrp="1" noChangeArrowheads="1"/>
          </p:cNvSpPr>
          <p:nvPr>
            <p:ph type="sldNum" sz="quarter" idx="12"/>
          </p:nvPr>
        </p:nvSpPr>
        <p:spPr>
          <a:ln/>
        </p:spPr>
        <p:txBody>
          <a:bodyPr/>
          <a:lstStyle>
            <a:lvl1pPr>
              <a:defRPr/>
            </a:lvl1pPr>
          </a:lstStyle>
          <a:p>
            <a:pPr>
              <a:defRPr/>
            </a:pPr>
            <a:fld id="{674CF3BB-E500-4045-9F88-DCB88D1FAD1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CA"/>
          </a:p>
        </p:txBody>
      </p:sp>
      <p:sp>
        <p:nvSpPr>
          <p:cNvPr id="6" name="Rectangle 11"/>
          <p:cNvSpPr>
            <a:spLocks noGrp="1" noChangeArrowheads="1"/>
          </p:cNvSpPr>
          <p:nvPr>
            <p:ph type="ftr" sz="quarter" idx="11"/>
          </p:nvPr>
        </p:nvSpPr>
        <p:spPr>
          <a:ln/>
        </p:spPr>
        <p:txBody>
          <a:bodyPr/>
          <a:lstStyle>
            <a:lvl1pPr>
              <a:defRPr/>
            </a:lvl1pPr>
          </a:lstStyle>
          <a:p>
            <a:pPr>
              <a:defRPr/>
            </a:pPr>
            <a:endParaRPr lang="en-CA"/>
          </a:p>
        </p:txBody>
      </p:sp>
      <p:sp>
        <p:nvSpPr>
          <p:cNvPr id="7" name="Rectangle 12"/>
          <p:cNvSpPr>
            <a:spLocks noGrp="1" noChangeArrowheads="1"/>
          </p:cNvSpPr>
          <p:nvPr>
            <p:ph type="sldNum" sz="quarter" idx="12"/>
          </p:nvPr>
        </p:nvSpPr>
        <p:spPr>
          <a:ln/>
        </p:spPr>
        <p:txBody>
          <a:bodyPr/>
          <a:lstStyle>
            <a:lvl1pPr>
              <a:defRPr/>
            </a:lvl1pPr>
          </a:lstStyle>
          <a:p>
            <a:pPr>
              <a:defRPr/>
            </a:pPr>
            <a:fld id="{90FF74D4-8A9C-4D93-B629-A4F19A3D08D6}"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8763" cy="6856413"/>
            <a:chOff x="0" y="0"/>
            <a:chExt cx="5763" cy="4319"/>
          </a:xfrm>
        </p:grpSpPr>
        <p:sp>
          <p:nvSpPr>
            <p:cNvPr id="134147" name="Rectangle 3"/>
            <p:cNvSpPr>
              <a:spLocks noChangeArrowheads="1"/>
            </p:cNvSpPr>
            <p:nvPr/>
          </p:nvSpPr>
          <p:spPr bwMode="ltGray">
            <a:xfrm>
              <a:off x="0" y="0"/>
              <a:ext cx="528" cy="4319"/>
            </a:xfrm>
            <a:prstGeom prst="rect">
              <a:avLst/>
            </a:prstGeom>
            <a:gradFill rotWithShape="1">
              <a:gsLst>
                <a:gs pos="0">
                  <a:srgbClr val="FFA829">
                    <a:gamma/>
                    <a:shade val="46275"/>
                    <a:invGamma/>
                  </a:srgbClr>
                </a:gs>
                <a:gs pos="50000">
                  <a:srgbClr val="FFA829"/>
                </a:gs>
                <a:gs pos="100000">
                  <a:srgbClr val="FFA829">
                    <a:gamma/>
                    <a:shade val="46275"/>
                    <a:invGamma/>
                  </a:srgbClr>
                </a:gs>
              </a:gsLst>
              <a:lin ang="5400000" scaled="1"/>
            </a:gradFill>
            <a:ln w="9525">
              <a:noFill/>
              <a:miter lim="800000"/>
              <a:headEnd/>
              <a:tailEnd/>
            </a:ln>
            <a:effectLst/>
          </p:spPr>
          <p:txBody>
            <a:bodyPr wrap="none" anchor="ctr"/>
            <a:lstStyle/>
            <a:p>
              <a:pPr>
                <a:defRPr/>
              </a:pPr>
              <a:endParaRPr lang="en-US">
                <a:cs typeface="Arial" pitchFamily="34" charset="0"/>
              </a:endParaRPr>
            </a:p>
          </p:txBody>
        </p:sp>
        <p:sp>
          <p:nvSpPr>
            <p:cNvPr id="134148" name="Line 4"/>
            <p:cNvSpPr>
              <a:spLocks noChangeShapeType="1"/>
            </p:cNvSpPr>
            <p:nvPr/>
          </p:nvSpPr>
          <p:spPr bwMode="ltGray">
            <a:xfrm>
              <a:off x="0" y="231"/>
              <a:ext cx="5763" cy="0"/>
            </a:xfrm>
            <a:prstGeom prst="line">
              <a:avLst/>
            </a:prstGeom>
            <a:noFill/>
            <a:ln w="12700">
              <a:solidFill>
                <a:srgbClr val="FF9933"/>
              </a:solidFill>
              <a:round/>
              <a:headEnd type="none" w="sm" len="sm"/>
              <a:tailEnd type="none" w="sm" len="sm"/>
            </a:ln>
            <a:effectLst/>
          </p:spPr>
          <p:txBody>
            <a:bodyPr/>
            <a:lstStyle/>
            <a:p>
              <a:pPr>
                <a:defRPr/>
              </a:pPr>
              <a:endParaRPr lang="en-US">
                <a:cs typeface="Arial" pitchFamily="34" charset="0"/>
              </a:endParaRPr>
            </a:p>
          </p:txBody>
        </p:sp>
        <p:sp>
          <p:nvSpPr>
            <p:cNvPr id="134149" name="Line 5"/>
            <p:cNvSpPr>
              <a:spLocks noChangeShapeType="1"/>
            </p:cNvSpPr>
            <p:nvPr/>
          </p:nvSpPr>
          <p:spPr bwMode="black">
            <a:xfrm>
              <a:off x="0" y="285"/>
              <a:ext cx="5760" cy="0"/>
            </a:xfrm>
            <a:prstGeom prst="line">
              <a:avLst/>
            </a:prstGeom>
            <a:noFill/>
            <a:ln w="12700">
              <a:solidFill>
                <a:schemeClr val="tx1"/>
              </a:solidFill>
              <a:round/>
              <a:headEnd type="none" w="sm" len="sm"/>
              <a:tailEnd type="none" w="sm" len="sm"/>
            </a:ln>
            <a:effectLst/>
          </p:spPr>
          <p:txBody>
            <a:bodyPr/>
            <a:lstStyle/>
            <a:p>
              <a:pPr>
                <a:defRPr/>
              </a:pPr>
              <a:endParaRPr lang="en-US">
                <a:cs typeface="Arial" pitchFamily="34" charset="0"/>
              </a:endParaRPr>
            </a:p>
          </p:txBody>
        </p:sp>
        <p:sp>
          <p:nvSpPr>
            <p:cNvPr id="134150" name="Line 6"/>
            <p:cNvSpPr>
              <a:spLocks noChangeShapeType="1"/>
            </p:cNvSpPr>
            <p:nvPr/>
          </p:nvSpPr>
          <p:spPr bwMode="black">
            <a:xfrm>
              <a:off x="0" y="3972"/>
              <a:ext cx="5763" cy="0"/>
            </a:xfrm>
            <a:prstGeom prst="line">
              <a:avLst/>
            </a:prstGeom>
            <a:noFill/>
            <a:ln w="12700">
              <a:solidFill>
                <a:schemeClr val="tx1"/>
              </a:solidFill>
              <a:round/>
              <a:headEnd type="none" w="sm" len="sm"/>
              <a:tailEnd type="none" w="sm" len="sm"/>
            </a:ln>
            <a:effectLst/>
          </p:spPr>
          <p:txBody>
            <a:bodyPr/>
            <a:lstStyle/>
            <a:p>
              <a:pPr>
                <a:defRPr/>
              </a:pPr>
              <a:endParaRPr lang="en-US">
                <a:cs typeface="Arial" pitchFamily="34" charset="0"/>
              </a:endParaRPr>
            </a:p>
          </p:txBody>
        </p:sp>
        <p:sp>
          <p:nvSpPr>
            <p:cNvPr id="134151" name="Line 7"/>
            <p:cNvSpPr>
              <a:spLocks noChangeShapeType="1"/>
            </p:cNvSpPr>
            <p:nvPr/>
          </p:nvSpPr>
          <p:spPr bwMode="ltGray">
            <a:xfrm>
              <a:off x="0" y="4044"/>
              <a:ext cx="5763" cy="0"/>
            </a:xfrm>
            <a:prstGeom prst="line">
              <a:avLst/>
            </a:prstGeom>
            <a:noFill/>
            <a:ln w="12700">
              <a:solidFill>
                <a:srgbClr val="FF9933"/>
              </a:solidFill>
              <a:round/>
              <a:headEnd type="none" w="sm" len="sm"/>
              <a:tailEnd type="none" w="sm" len="sm"/>
            </a:ln>
            <a:effectLst/>
          </p:spPr>
          <p:txBody>
            <a:bodyPr/>
            <a:lstStyle/>
            <a:p>
              <a:pPr>
                <a:defRPr/>
              </a:pPr>
              <a:endParaRPr lang="en-US">
                <a:cs typeface="Arial" pitchFamily="34" charset="0"/>
              </a:endParaRPr>
            </a:p>
          </p:txBody>
        </p:sp>
      </p:grpSp>
      <p:sp>
        <p:nvSpPr>
          <p:cNvPr id="1027" name="Rectangle 8"/>
          <p:cNvSpPr>
            <a:spLocks noGrp="1" noChangeArrowheads="1"/>
          </p:cNvSpPr>
          <p:nvPr>
            <p:ph type="title"/>
          </p:nvPr>
        </p:nvSpPr>
        <p:spPr bwMode="auto">
          <a:xfrm>
            <a:off x="1066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CA" smtClean="0"/>
              <a:t>Click to edit Master title style</a:t>
            </a:r>
          </a:p>
        </p:txBody>
      </p:sp>
      <p:sp>
        <p:nvSpPr>
          <p:cNvPr id="1028" name="Rectangle 9"/>
          <p:cNvSpPr>
            <a:spLocks noGrp="1" noChangeArrowheads="1"/>
          </p:cNvSpPr>
          <p:nvPr>
            <p:ph type="body" idx="1"/>
          </p:nvPr>
        </p:nvSpPr>
        <p:spPr bwMode="auto">
          <a:xfrm>
            <a:off x="1066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34154" name="Rectangle 10"/>
          <p:cNvSpPr>
            <a:spLocks noGrp="1" noChangeArrowheads="1"/>
          </p:cNvSpPr>
          <p:nvPr>
            <p:ph type="dt" sz="half" idx="2"/>
          </p:nvPr>
        </p:nvSpPr>
        <p:spPr bwMode="auto">
          <a:xfrm>
            <a:off x="10668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Arial" pitchFamily="34" charset="0"/>
              </a:defRPr>
            </a:lvl1pPr>
          </a:lstStyle>
          <a:p>
            <a:pPr>
              <a:defRPr/>
            </a:pPr>
            <a:endParaRPr lang="en-CA"/>
          </a:p>
        </p:txBody>
      </p:sp>
      <p:sp>
        <p:nvSpPr>
          <p:cNvPr id="134155" name="Rectangle 11"/>
          <p:cNvSpPr>
            <a:spLocks noGrp="1" noChangeArrowheads="1"/>
          </p:cNvSpPr>
          <p:nvPr>
            <p:ph type="ftr" sz="quarter" idx="3"/>
          </p:nvPr>
        </p:nvSpPr>
        <p:spPr bwMode="auto">
          <a:xfrm>
            <a:off x="3505200" y="63992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Arial" pitchFamily="34" charset="0"/>
              </a:defRPr>
            </a:lvl1pPr>
          </a:lstStyle>
          <a:p>
            <a:pPr>
              <a:defRPr/>
            </a:pPr>
            <a:endParaRPr lang="en-CA"/>
          </a:p>
        </p:txBody>
      </p:sp>
      <p:sp>
        <p:nvSpPr>
          <p:cNvPr id="134156" name="Rectangle 12"/>
          <p:cNvSpPr>
            <a:spLocks noGrp="1" noChangeArrowheads="1"/>
          </p:cNvSpPr>
          <p:nvPr>
            <p:ph type="sldNum" sz="quarter" idx="4"/>
          </p:nvPr>
        </p:nvSpPr>
        <p:spPr bwMode="auto">
          <a:xfrm>
            <a:off x="6934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Arial" pitchFamily="34" charset="0"/>
              </a:defRPr>
            </a:lvl1pPr>
          </a:lstStyle>
          <a:p>
            <a:pPr>
              <a:defRPr/>
            </a:pPr>
            <a:fld id="{F6BEB519-D5A8-47F6-A8C8-C2D4ACB54AD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pitchFamily="34" charset="0"/>
          <a:cs typeface="Arial" pitchFamily="34" charset="0"/>
        </a:defRPr>
      </a:lvl2pPr>
      <a:lvl3pPr algn="l" rtl="0" eaLnBrk="0" fontAlgn="base" hangingPunct="0">
        <a:spcBef>
          <a:spcPct val="0"/>
        </a:spcBef>
        <a:spcAft>
          <a:spcPct val="0"/>
        </a:spcAft>
        <a:defRPr sz="4400" i="1">
          <a:solidFill>
            <a:schemeClr val="tx2"/>
          </a:solidFill>
          <a:latin typeface="Arial" pitchFamily="34" charset="0"/>
          <a:cs typeface="Arial" pitchFamily="34" charset="0"/>
        </a:defRPr>
      </a:lvl3pPr>
      <a:lvl4pPr algn="l" rtl="0" eaLnBrk="0" fontAlgn="base" hangingPunct="0">
        <a:spcBef>
          <a:spcPct val="0"/>
        </a:spcBef>
        <a:spcAft>
          <a:spcPct val="0"/>
        </a:spcAft>
        <a:defRPr sz="4400" i="1">
          <a:solidFill>
            <a:schemeClr val="tx2"/>
          </a:solidFill>
          <a:latin typeface="Arial" pitchFamily="34" charset="0"/>
          <a:cs typeface="Arial" pitchFamily="34" charset="0"/>
        </a:defRPr>
      </a:lvl4pPr>
      <a:lvl5pPr algn="l" rtl="0" eaLnBrk="0" fontAlgn="base" hangingPunct="0">
        <a:spcBef>
          <a:spcPct val="0"/>
        </a:spcBef>
        <a:spcAft>
          <a:spcPct val="0"/>
        </a:spcAft>
        <a:defRPr sz="4400" i="1">
          <a:solidFill>
            <a:schemeClr val="tx2"/>
          </a:solidFill>
          <a:latin typeface="Arial" pitchFamily="34" charset="0"/>
          <a:cs typeface="Arial" pitchFamily="34" charset="0"/>
        </a:defRPr>
      </a:lvl5pPr>
      <a:lvl6pPr marL="457200" algn="l" rtl="0" fontAlgn="base">
        <a:spcBef>
          <a:spcPct val="0"/>
        </a:spcBef>
        <a:spcAft>
          <a:spcPct val="0"/>
        </a:spcAft>
        <a:defRPr sz="4400" i="1">
          <a:solidFill>
            <a:schemeClr val="tx2"/>
          </a:solidFill>
          <a:latin typeface="Arial" pitchFamily="34" charset="0"/>
          <a:cs typeface="Arial" pitchFamily="34" charset="0"/>
        </a:defRPr>
      </a:lvl6pPr>
      <a:lvl7pPr marL="914400" algn="l" rtl="0" fontAlgn="base">
        <a:spcBef>
          <a:spcPct val="0"/>
        </a:spcBef>
        <a:spcAft>
          <a:spcPct val="0"/>
        </a:spcAft>
        <a:defRPr sz="4400" i="1">
          <a:solidFill>
            <a:schemeClr val="tx2"/>
          </a:solidFill>
          <a:latin typeface="Arial" pitchFamily="34" charset="0"/>
          <a:cs typeface="Arial" pitchFamily="34" charset="0"/>
        </a:defRPr>
      </a:lvl7pPr>
      <a:lvl8pPr marL="1371600" algn="l" rtl="0" fontAlgn="base">
        <a:spcBef>
          <a:spcPct val="0"/>
        </a:spcBef>
        <a:spcAft>
          <a:spcPct val="0"/>
        </a:spcAft>
        <a:defRPr sz="4400" i="1">
          <a:solidFill>
            <a:schemeClr val="tx2"/>
          </a:solidFill>
          <a:latin typeface="Arial" pitchFamily="34" charset="0"/>
          <a:cs typeface="Arial" pitchFamily="34" charset="0"/>
        </a:defRPr>
      </a:lvl8pPr>
      <a:lvl9pPr marL="1828800" algn="l" rtl="0" fontAlgn="base">
        <a:spcBef>
          <a:spcPct val="0"/>
        </a:spcBef>
        <a:spcAft>
          <a:spcPct val="0"/>
        </a:spcAft>
        <a:defRPr sz="4400" i="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1042988" y="1989138"/>
            <a:ext cx="7772400" cy="1143000"/>
          </a:xfrm>
        </p:spPr>
        <p:txBody>
          <a:bodyPr/>
          <a:lstStyle/>
          <a:p>
            <a:pPr algn="ctr" eaLnBrk="1" hangingPunct="1"/>
            <a:r>
              <a:rPr lang="en-US" sz="6600" i="0" smtClean="0"/>
              <a:t>SAFETY ORIENTATION</a:t>
            </a:r>
          </a:p>
        </p:txBody>
      </p:sp>
      <p:sp>
        <p:nvSpPr>
          <p:cNvPr id="3075" name="Rectangle 9"/>
          <p:cNvSpPr>
            <a:spLocks noGrp="1" noChangeArrowheads="1"/>
          </p:cNvSpPr>
          <p:nvPr>
            <p:ph type="subTitle" idx="1"/>
          </p:nvPr>
        </p:nvSpPr>
        <p:spPr>
          <a:xfrm>
            <a:off x="2571750" y="3714750"/>
            <a:ext cx="4953000" cy="1143000"/>
          </a:xfrm>
        </p:spPr>
        <p:txBody>
          <a:bodyPr/>
          <a:lstStyle/>
          <a:p>
            <a:pPr algn="r" eaLnBrk="1" hangingPunct="1"/>
            <a:endParaRPr lang="en-US" sz="2800" smtClean="0"/>
          </a:p>
          <a:p>
            <a:pPr eaLnBrk="1" hangingPunct="1"/>
            <a:r>
              <a:rPr lang="en-US" sz="2800" smtClean="0"/>
              <a:t>FOR NEW OR RETURNING WORKERS</a:t>
            </a:r>
          </a:p>
        </p:txBody>
      </p:sp>
      <p:sp>
        <p:nvSpPr>
          <p:cNvPr id="3076" name="Slide Number Placeholder 3"/>
          <p:cNvSpPr>
            <a:spLocks noGrp="1"/>
          </p:cNvSpPr>
          <p:nvPr>
            <p:ph type="sldNum" sz="quarter" idx="12"/>
          </p:nvPr>
        </p:nvSpPr>
        <p:spPr>
          <a:noFill/>
        </p:spPr>
        <p:txBody>
          <a:bodyPr/>
          <a:lstStyle/>
          <a:p>
            <a:fld id="{C0552A08-5260-4AE1-8F17-CA39B02FFCF9}" type="slidenum">
              <a:rPr lang="en-CA" smtClean="0">
                <a:cs typeface="Arial" charset="0"/>
              </a:rPr>
              <a:pPr/>
              <a:t>1</a:t>
            </a:fld>
            <a:endParaRPr lang="en-CA" smtClean="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Know the Hazards</a:t>
            </a:r>
          </a:p>
        </p:txBody>
      </p:sp>
      <p:sp>
        <p:nvSpPr>
          <p:cNvPr id="12291" name="Content Placeholder 2"/>
          <p:cNvSpPr>
            <a:spLocks noGrp="1"/>
          </p:cNvSpPr>
          <p:nvPr>
            <p:ph idx="1"/>
          </p:nvPr>
        </p:nvSpPr>
        <p:spPr>
          <a:xfrm>
            <a:off x="1071563" y="1714500"/>
            <a:ext cx="7772400" cy="4114800"/>
          </a:xfrm>
        </p:spPr>
        <p:txBody>
          <a:bodyPr/>
          <a:lstStyle/>
          <a:p>
            <a:r>
              <a:rPr lang="en-US" smtClean="0"/>
              <a:t>Working Alone or in Isolation</a:t>
            </a:r>
          </a:p>
          <a:p>
            <a:r>
              <a:rPr lang="en-US" smtClean="0"/>
              <a:t>Workplace Violence</a:t>
            </a:r>
          </a:p>
          <a:p>
            <a:r>
              <a:rPr lang="en-US" smtClean="0"/>
              <a:t>Biohazards/Hep A and B Vaccination</a:t>
            </a:r>
          </a:p>
          <a:p>
            <a:r>
              <a:rPr lang="en-US" smtClean="0"/>
              <a:t>WHMIS</a:t>
            </a:r>
          </a:p>
          <a:p>
            <a:r>
              <a:rPr lang="en-US" smtClean="0"/>
              <a:t>Hearing Conservation</a:t>
            </a:r>
          </a:p>
          <a:p>
            <a:r>
              <a:rPr lang="en-US" smtClean="0"/>
              <a:t>RSI’s and MSI’s</a:t>
            </a:r>
          </a:p>
          <a:p>
            <a:r>
              <a:rPr lang="en-US" smtClean="0"/>
              <a:t>(add additional known/foreseeable hazards)</a:t>
            </a:r>
          </a:p>
          <a:p>
            <a:endParaRPr lang="en-US" smtClean="0"/>
          </a:p>
        </p:txBody>
      </p:sp>
      <p:sp>
        <p:nvSpPr>
          <p:cNvPr id="12292" name="Slide Number Placeholder 3"/>
          <p:cNvSpPr>
            <a:spLocks noGrp="1"/>
          </p:cNvSpPr>
          <p:nvPr>
            <p:ph type="sldNum" sz="quarter" idx="12"/>
          </p:nvPr>
        </p:nvSpPr>
        <p:spPr>
          <a:noFill/>
        </p:spPr>
        <p:txBody>
          <a:bodyPr/>
          <a:lstStyle/>
          <a:p>
            <a:fld id="{F458EE83-96ED-47F8-8109-06A2F3B476E1}" type="slidenum">
              <a:rPr lang="en-CA" smtClean="0">
                <a:cs typeface="Arial" charset="0"/>
              </a:rPr>
              <a:pPr/>
              <a:t>10</a:t>
            </a:fld>
            <a:endParaRPr lang="en-CA"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Working Alone or in Isolation</a:t>
            </a:r>
          </a:p>
        </p:txBody>
      </p:sp>
      <p:sp>
        <p:nvSpPr>
          <p:cNvPr id="13315" name="Content Placeholder 2"/>
          <p:cNvSpPr>
            <a:spLocks noGrp="1"/>
          </p:cNvSpPr>
          <p:nvPr>
            <p:ph sz="half" idx="1"/>
          </p:nvPr>
        </p:nvSpPr>
        <p:spPr/>
        <p:txBody>
          <a:bodyPr/>
          <a:lstStyle/>
          <a:p>
            <a:r>
              <a:rPr lang="en-US" smtClean="0"/>
              <a:t>Check in/out at beginning or end</a:t>
            </a:r>
          </a:p>
          <a:p>
            <a:pPr>
              <a:buFontTx/>
              <a:buNone/>
            </a:pPr>
            <a:endParaRPr lang="en-US" smtClean="0"/>
          </a:p>
          <a:p>
            <a:r>
              <a:rPr lang="en-US" smtClean="0"/>
              <a:t>Periodic check-in’s throughout day</a:t>
            </a:r>
          </a:p>
        </p:txBody>
      </p:sp>
      <p:pic>
        <p:nvPicPr>
          <p:cNvPr id="13316" name="Picture 8"/>
          <p:cNvPicPr>
            <a:picLocks noGrp="1" noChangeAspect="1" noChangeArrowheads="1"/>
          </p:cNvPicPr>
          <p:nvPr>
            <p:ph sz="half" idx="2"/>
          </p:nvPr>
        </p:nvPicPr>
        <p:blipFill>
          <a:blip r:embed="rId3" cstate="print"/>
          <a:srcRect/>
          <a:stretch>
            <a:fillRect/>
          </a:stretch>
        </p:blipFill>
        <p:spPr>
          <a:xfrm>
            <a:off x="5000625" y="2071688"/>
            <a:ext cx="3810000" cy="2540000"/>
          </a:xfrm>
          <a:noFill/>
        </p:spPr>
      </p:pic>
      <p:sp>
        <p:nvSpPr>
          <p:cNvPr id="13317" name="Slide Number Placeholder 11"/>
          <p:cNvSpPr>
            <a:spLocks noGrp="1"/>
          </p:cNvSpPr>
          <p:nvPr>
            <p:ph type="sldNum" sz="quarter" idx="12"/>
          </p:nvPr>
        </p:nvSpPr>
        <p:spPr>
          <a:noFill/>
        </p:spPr>
        <p:txBody>
          <a:bodyPr/>
          <a:lstStyle/>
          <a:p>
            <a:fld id="{72628A92-7C5A-4DE0-B316-BF211884AC0A}" type="slidenum">
              <a:rPr lang="en-CA" smtClean="0">
                <a:cs typeface="Arial" charset="0"/>
              </a:rPr>
              <a:pPr/>
              <a:t>11</a:t>
            </a:fld>
            <a:endParaRPr lang="en-CA"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Violence in the Workplace</a:t>
            </a:r>
          </a:p>
        </p:txBody>
      </p:sp>
      <p:sp>
        <p:nvSpPr>
          <p:cNvPr id="14339" name="Content Placeholder 2"/>
          <p:cNvSpPr>
            <a:spLocks noGrp="1"/>
          </p:cNvSpPr>
          <p:nvPr>
            <p:ph sz="half" idx="1"/>
          </p:nvPr>
        </p:nvSpPr>
        <p:spPr>
          <a:xfrm>
            <a:off x="5000625" y="2000250"/>
            <a:ext cx="3810000" cy="4114800"/>
          </a:xfrm>
        </p:spPr>
        <p:txBody>
          <a:bodyPr/>
          <a:lstStyle/>
          <a:p>
            <a:r>
              <a:rPr lang="en-US" smtClean="0"/>
              <a:t>Non-worker to worker</a:t>
            </a:r>
          </a:p>
          <a:p>
            <a:pPr>
              <a:buFontTx/>
              <a:buNone/>
            </a:pPr>
            <a:endParaRPr lang="en-US" smtClean="0"/>
          </a:p>
          <a:p>
            <a:r>
              <a:rPr lang="en-US" smtClean="0"/>
              <a:t>A potential hazard for all staff</a:t>
            </a:r>
          </a:p>
        </p:txBody>
      </p:sp>
      <p:pic>
        <p:nvPicPr>
          <p:cNvPr id="14340" name="Picture 20"/>
          <p:cNvPicPr>
            <a:picLocks noChangeAspect="1" noChangeArrowheads="1"/>
          </p:cNvPicPr>
          <p:nvPr/>
        </p:nvPicPr>
        <p:blipFill>
          <a:blip r:embed="rId3" cstate="print"/>
          <a:srcRect/>
          <a:stretch>
            <a:fillRect/>
          </a:stretch>
        </p:blipFill>
        <p:spPr bwMode="auto">
          <a:xfrm>
            <a:off x="928688" y="2000250"/>
            <a:ext cx="4071937" cy="2714625"/>
          </a:xfrm>
          <a:prstGeom prst="rect">
            <a:avLst/>
          </a:prstGeom>
          <a:noFill/>
          <a:ln w="9525">
            <a:noFill/>
            <a:miter lim="800000"/>
            <a:headEnd/>
            <a:tailEnd/>
          </a:ln>
        </p:spPr>
      </p:pic>
      <p:sp>
        <p:nvSpPr>
          <p:cNvPr id="14341" name="Slide Number Placeholder 21"/>
          <p:cNvSpPr>
            <a:spLocks noGrp="1"/>
          </p:cNvSpPr>
          <p:nvPr>
            <p:ph type="sldNum" sz="quarter" idx="12"/>
          </p:nvPr>
        </p:nvSpPr>
        <p:spPr>
          <a:noFill/>
        </p:spPr>
        <p:txBody>
          <a:bodyPr/>
          <a:lstStyle/>
          <a:p>
            <a:fld id="{422AEC25-A4E4-405D-B366-B4783DC69CB9}" type="slidenum">
              <a:rPr lang="en-CA" smtClean="0">
                <a:cs typeface="Arial" charset="0"/>
              </a:rPr>
              <a:pPr/>
              <a:t>12</a:t>
            </a:fld>
            <a:endParaRPr lang="en-CA"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Biohazard Control program</a:t>
            </a:r>
          </a:p>
        </p:txBody>
      </p:sp>
      <p:pic>
        <p:nvPicPr>
          <p:cNvPr id="19461" name="Picture 5" descr="C:\Users\user\AppData\Local\Microsoft\Windows\Temporary Internet Files\Content.IE5\5XTPSXYA\MCj03125160000[1].wmf"/>
          <p:cNvPicPr>
            <a:picLocks noChangeAspect="1" noChangeArrowheads="1"/>
          </p:cNvPicPr>
          <p:nvPr/>
        </p:nvPicPr>
        <p:blipFill>
          <a:blip r:embed="rId3" cstate="print"/>
          <a:srcRect/>
          <a:stretch>
            <a:fillRect/>
          </a:stretch>
        </p:blipFill>
        <p:spPr bwMode="auto">
          <a:xfrm>
            <a:off x="6511925" y="4500563"/>
            <a:ext cx="2632075" cy="1835150"/>
          </a:xfrm>
          <a:prstGeom prst="rect">
            <a:avLst/>
          </a:prstGeom>
          <a:noFill/>
          <a:ln w="9525">
            <a:noFill/>
            <a:miter lim="800000"/>
            <a:headEnd/>
            <a:tailEnd/>
          </a:ln>
        </p:spPr>
      </p:pic>
      <p:pic>
        <p:nvPicPr>
          <p:cNvPr id="19462" name="Picture 6" descr="C:\Users\user\AppData\Local\Microsoft\Windows\Temporary Internet Files\Content.IE5\KNXAFDRD\MPj04243790000[1].jpg"/>
          <p:cNvPicPr>
            <a:picLocks noChangeAspect="1" noChangeArrowheads="1"/>
          </p:cNvPicPr>
          <p:nvPr/>
        </p:nvPicPr>
        <p:blipFill>
          <a:blip r:embed="rId4" cstate="print"/>
          <a:srcRect/>
          <a:stretch>
            <a:fillRect/>
          </a:stretch>
        </p:blipFill>
        <p:spPr bwMode="auto">
          <a:xfrm>
            <a:off x="857250" y="1571625"/>
            <a:ext cx="2824163" cy="2824163"/>
          </a:xfrm>
          <a:prstGeom prst="rect">
            <a:avLst/>
          </a:prstGeom>
          <a:noFill/>
          <a:ln w="9525">
            <a:noFill/>
            <a:miter lim="800000"/>
            <a:headEnd/>
            <a:tailEnd/>
          </a:ln>
        </p:spPr>
      </p:pic>
      <p:sp>
        <p:nvSpPr>
          <p:cNvPr id="15365" name="Slide Number Placeholder 9"/>
          <p:cNvSpPr>
            <a:spLocks noGrp="1"/>
          </p:cNvSpPr>
          <p:nvPr>
            <p:ph type="sldNum" sz="quarter" idx="12"/>
          </p:nvPr>
        </p:nvSpPr>
        <p:spPr>
          <a:noFill/>
        </p:spPr>
        <p:txBody>
          <a:bodyPr/>
          <a:lstStyle/>
          <a:p>
            <a:fld id="{CE16A0E3-819D-4FF5-9720-4B36D5C65FEA}" type="slidenum">
              <a:rPr lang="en-CA" smtClean="0">
                <a:cs typeface="Arial" charset="0"/>
              </a:rPr>
              <a:pPr/>
              <a:t>13</a:t>
            </a:fld>
            <a:endParaRPr lang="en-CA" smtClean="0">
              <a:cs typeface="Arial" charset="0"/>
            </a:endParaRPr>
          </a:p>
        </p:txBody>
      </p:sp>
      <p:sp>
        <p:nvSpPr>
          <p:cNvPr id="9" name="TextBox 8"/>
          <p:cNvSpPr txBox="1"/>
          <p:nvPr/>
        </p:nvSpPr>
        <p:spPr>
          <a:xfrm>
            <a:off x="3714750" y="2143125"/>
            <a:ext cx="4929188" cy="1323975"/>
          </a:xfrm>
          <a:prstGeom prst="rect">
            <a:avLst/>
          </a:prstGeom>
          <a:noFill/>
        </p:spPr>
        <p:txBody>
          <a:bodyPr>
            <a:spAutoFit/>
          </a:bodyPr>
          <a:lstStyle/>
          <a:p>
            <a:pPr>
              <a:defRPr/>
            </a:pPr>
            <a:r>
              <a:rPr lang="en-US" sz="4000" dirty="0">
                <a:solidFill>
                  <a:schemeClr val="accent1"/>
                </a:solidFill>
                <a:latin typeface="+mj-lt"/>
              </a:rPr>
              <a:t>UNIVERSAL PRECAUTIONS</a:t>
            </a:r>
          </a:p>
        </p:txBody>
      </p:sp>
      <p:sp>
        <p:nvSpPr>
          <p:cNvPr id="10" name="TextBox 9"/>
          <p:cNvSpPr txBox="1"/>
          <p:nvPr/>
        </p:nvSpPr>
        <p:spPr>
          <a:xfrm>
            <a:off x="857250" y="5072063"/>
            <a:ext cx="6858000" cy="708025"/>
          </a:xfrm>
          <a:prstGeom prst="rect">
            <a:avLst/>
          </a:prstGeom>
          <a:noFill/>
        </p:spPr>
        <p:txBody>
          <a:bodyPr>
            <a:spAutoFit/>
          </a:bodyPr>
          <a:lstStyle/>
          <a:p>
            <a:pPr>
              <a:defRPr/>
            </a:pPr>
            <a:r>
              <a:rPr lang="en-US" sz="4000" dirty="0">
                <a:solidFill>
                  <a:schemeClr val="accent1"/>
                </a:solidFill>
                <a:latin typeface="+mj-lt"/>
              </a:rPr>
              <a:t>VACCINATION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2000" fill="hold"/>
                                        <p:tgtEl>
                                          <p:spTgt spid="19462"/>
                                        </p:tgtEl>
                                        <p:attrNameLst>
                                          <p:attrName>ppt_x</p:attrName>
                                        </p:attrNameLst>
                                      </p:cBhvr>
                                      <p:tavLst>
                                        <p:tav tm="0">
                                          <p:val>
                                            <p:strVal val="0-#ppt_w/2"/>
                                          </p:val>
                                        </p:tav>
                                        <p:tav tm="100000">
                                          <p:val>
                                            <p:strVal val="#ppt_x"/>
                                          </p:val>
                                        </p:tav>
                                      </p:tavLst>
                                    </p:anim>
                                    <p:anim calcmode="lin" valueType="num">
                                      <p:cBhvr additive="base">
                                        <p:cTn id="8" dur="2000" fill="hold"/>
                                        <p:tgtEl>
                                          <p:spTgt spid="1946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ppt_x"/>
                                          </p:val>
                                        </p:tav>
                                        <p:tav tm="100000">
                                          <p:val>
                                            <p:strVal val="#ppt_x"/>
                                          </p:val>
                                        </p:tav>
                                      </p:tavLst>
                                    </p:anim>
                                    <p:anim calcmode="lin" valueType="num">
                                      <p:cBhvr additive="base">
                                        <p:cTn id="17" dur="20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6" fill="hold" nodeType="afterEffect">
                                  <p:stCondLst>
                                    <p:cond delay="0"/>
                                  </p:stCondLst>
                                  <p:childTnLst>
                                    <p:set>
                                      <p:cBhvr>
                                        <p:cTn id="20" dur="1" fill="hold">
                                          <p:stCondLst>
                                            <p:cond delay="0"/>
                                          </p:stCondLst>
                                        </p:cTn>
                                        <p:tgtEl>
                                          <p:spTgt spid="19461"/>
                                        </p:tgtEl>
                                        <p:attrNameLst>
                                          <p:attrName>style.visibility</p:attrName>
                                        </p:attrNameLst>
                                      </p:cBhvr>
                                      <p:to>
                                        <p:strVal val="visible"/>
                                      </p:to>
                                    </p:set>
                                    <p:anim calcmode="lin" valueType="num">
                                      <p:cBhvr additive="base">
                                        <p:cTn id="21" dur="2000" fill="hold"/>
                                        <p:tgtEl>
                                          <p:spTgt spid="19461"/>
                                        </p:tgtEl>
                                        <p:attrNameLst>
                                          <p:attrName>ppt_x</p:attrName>
                                        </p:attrNameLst>
                                      </p:cBhvr>
                                      <p:tavLst>
                                        <p:tav tm="0">
                                          <p:val>
                                            <p:strVal val="1+#ppt_w/2"/>
                                          </p:val>
                                        </p:tav>
                                        <p:tav tm="100000">
                                          <p:val>
                                            <p:strVal val="#ppt_x"/>
                                          </p:val>
                                        </p:tav>
                                      </p:tavLst>
                                    </p:anim>
                                    <p:anim calcmode="lin" valueType="num">
                                      <p:cBhvr additive="base">
                                        <p:cTn id="22" dur="2000" fill="hold"/>
                                        <p:tgtEl>
                                          <p:spTgt spid="19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28688" y="1000125"/>
            <a:ext cx="7772400" cy="1143000"/>
          </a:xfrm>
        </p:spPr>
        <p:txBody>
          <a:bodyPr/>
          <a:lstStyle/>
          <a:p>
            <a:r>
              <a:rPr lang="en-US" smtClean="0"/>
              <a:t>Workplace Hazardous Materials Information System</a:t>
            </a:r>
            <a:br>
              <a:rPr lang="en-US" smtClean="0"/>
            </a:br>
            <a:r>
              <a:rPr lang="en-US" smtClean="0"/>
              <a:t>(WHMIS)</a:t>
            </a:r>
          </a:p>
        </p:txBody>
      </p:sp>
      <p:sp>
        <p:nvSpPr>
          <p:cNvPr id="16387" name="Content Placeholder 2"/>
          <p:cNvSpPr>
            <a:spLocks noGrp="1"/>
          </p:cNvSpPr>
          <p:nvPr>
            <p:ph sz="half" idx="1"/>
          </p:nvPr>
        </p:nvSpPr>
        <p:spPr>
          <a:xfrm>
            <a:off x="1066800" y="1981200"/>
            <a:ext cx="8077200" cy="4114800"/>
          </a:xfrm>
        </p:spPr>
        <p:txBody>
          <a:bodyPr/>
          <a:lstStyle/>
          <a:p>
            <a:endParaRPr lang="en-US" smtClean="0"/>
          </a:p>
          <a:p>
            <a:r>
              <a:rPr lang="en-US" smtClean="0"/>
              <a:t>Workers have a right to know the hazards of the products they work with</a:t>
            </a:r>
          </a:p>
          <a:p>
            <a:r>
              <a:rPr lang="en-US" smtClean="0"/>
              <a:t>Three components:</a:t>
            </a:r>
          </a:p>
          <a:p>
            <a:pPr lvl="1"/>
            <a:r>
              <a:rPr lang="en-US" smtClean="0"/>
              <a:t>Classification</a:t>
            </a:r>
          </a:p>
          <a:p>
            <a:pPr lvl="1"/>
            <a:r>
              <a:rPr lang="en-US" smtClean="0"/>
              <a:t>Labeling</a:t>
            </a:r>
          </a:p>
          <a:p>
            <a:pPr lvl="1"/>
            <a:r>
              <a:rPr lang="en-US" smtClean="0"/>
              <a:t>Material Safety </a:t>
            </a:r>
          </a:p>
          <a:p>
            <a:pPr lvl="1">
              <a:buFontTx/>
              <a:buNone/>
            </a:pPr>
            <a:r>
              <a:rPr lang="en-US" smtClean="0"/>
              <a:t>    Data Sheets</a:t>
            </a:r>
          </a:p>
        </p:txBody>
      </p:sp>
      <p:pic>
        <p:nvPicPr>
          <p:cNvPr id="16388" name="Picture 5"/>
          <p:cNvPicPr>
            <a:picLocks noGrp="1" noChangeAspect="1" noChangeArrowheads="1"/>
          </p:cNvPicPr>
          <p:nvPr>
            <p:ph sz="half" idx="2"/>
          </p:nvPr>
        </p:nvPicPr>
        <p:blipFill>
          <a:blip r:embed="rId3" cstate="print"/>
          <a:srcRect/>
          <a:stretch>
            <a:fillRect/>
          </a:stretch>
        </p:blipFill>
        <p:spPr>
          <a:xfrm>
            <a:off x="5143500" y="3643313"/>
            <a:ext cx="3810000" cy="2540000"/>
          </a:xfrm>
          <a:noFill/>
        </p:spPr>
      </p:pic>
      <p:sp>
        <p:nvSpPr>
          <p:cNvPr id="16389" name="Slide Number Placeholder 6"/>
          <p:cNvSpPr>
            <a:spLocks noGrp="1"/>
          </p:cNvSpPr>
          <p:nvPr>
            <p:ph type="sldNum" sz="quarter" idx="12"/>
          </p:nvPr>
        </p:nvSpPr>
        <p:spPr>
          <a:noFill/>
        </p:spPr>
        <p:txBody>
          <a:bodyPr/>
          <a:lstStyle/>
          <a:p>
            <a:fld id="{37FD57A6-8464-4F2D-BD31-F88B22DD6951}" type="slidenum">
              <a:rPr lang="en-CA" smtClean="0">
                <a:cs typeface="Arial" charset="0"/>
              </a:rPr>
              <a:pPr/>
              <a:t>14</a:t>
            </a:fld>
            <a:endParaRPr lang="en-CA" smtClean="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Hearing Conservation Program</a:t>
            </a:r>
          </a:p>
        </p:txBody>
      </p:sp>
      <p:sp>
        <p:nvSpPr>
          <p:cNvPr id="17411" name="Content Placeholder 2"/>
          <p:cNvSpPr>
            <a:spLocks noGrp="1"/>
          </p:cNvSpPr>
          <p:nvPr>
            <p:ph idx="1"/>
          </p:nvPr>
        </p:nvSpPr>
        <p:spPr/>
        <p:txBody>
          <a:bodyPr/>
          <a:lstStyle/>
          <a:p>
            <a:r>
              <a:rPr lang="en-US" smtClean="0"/>
              <a:t>Annual hearing tests for workers exposed to loud noise</a:t>
            </a:r>
          </a:p>
          <a:p>
            <a:r>
              <a:rPr lang="en-US" smtClean="0"/>
              <a:t>Hearing protection provided by employer</a:t>
            </a:r>
          </a:p>
        </p:txBody>
      </p:sp>
      <p:pic>
        <p:nvPicPr>
          <p:cNvPr id="17412" name="Picture 2"/>
          <p:cNvPicPr>
            <a:picLocks noChangeAspect="1" noChangeArrowheads="1"/>
          </p:cNvPicPr>
          <p:nvPr/>
        </p:nvPicPr>
        <p:blipFill>
          <a:blip r:embed="rId3" cstate="print"/>
          <a:srcRect/>
          <a:stretch>
            <a:fillRect/>
          </a:stretch>
        </p:blipFill>
        <p:spPr bwMode="auto">
          <a:xfrm>
            <a:off x="4929188" y="3643313"/>
            <a:ext cx="3751262" cy="2500312"/>
          </a:xfrm>
          <a:prstGeom prst="rect">
            <a:avLst/>
          </a:prstGeom>
          <a:noFill/>
          <a:ln w="9525">
            <a:noFill/>
            <a:miter lim="800000"/>
            <a:headEnd/>
            <a:tailEnd/>
          </a:ln>
        </p:spPr>
      </p:pic>
      <p:sp>
        <p:nvSpPr>
          <p:cNvPr id="17413" name="Slide Number Placeholder 4"/>
          <p:cNvSpPr>
            <a:spLocks noGrp="1"/>
          </p:cNvSpPr>
          <p:nvPr>
            <p:ph type="sldNum" sz="quarter" idx="12"/>
          </p:nvPr>
        </p:nvSpPr>
        <p:spPr>
          <a:noFill/>
        </p:spPr>
        <p:txBody>
          <a:bodyPr/>
          <a:lstStyle/>
          <a:p>
            <a:fld id="{90BAFACE-2F64-40AF-B4D3-4F8365DC6B66}" type="slidenum">
              <a:rPr lang="en-CA" smtClean="0">
                <a:cs typeface="Arial" charset="0"/>
              </a:rPr>
              <a:pPr/>
              <a:t>15</a:t>
            </a:fld>
            <a:endParaRPr lang="en-CA" smtClean="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cstate="print"/>
          <a:srcRect/>
          <a:stretch>
            <a:fillRect/>
          </a:stretch>
        </p:blipFill>
        <p:spPr bwMode="auto">
          <a:xfrm>
            <a:off x="928688" y="3929063"/>
            <a:ext cx="4762500" cy="2233612"/>
          </a:xfrm>
          <a:prstGeom prst="rect">
            <a:avLst/>
          </a:prstGeom>
          <a:noFill/>
          <a:ln w="9525">
            <a:noFill/>
            <a:miter lim="800000"/>
            <a:headEnd/>
            <a:tailEnd/>
          </a:ln>
        </p:spPr>
      </p:pic>
      <p:sp>
        <p:nvSpPr>
          <p:cNvPr id="18435" name="Title 1"/>
          <p:cNvSpPr>
            <a:spLocks noGrp="1"/>
          </p:cNvSpPr>
          <p:nvPr>
            <p:ph type="title"/>
          </p:nvPr>
        </p:nvSpPr>
        <p:spPr>
          <a:xfrm>
            <a:off x="1143000" y="285750"/>
            <a:ext cx="8229600" cy="1143000"/>
          </a:xfrm>
        </p:spPr>
        <p:txBody>
          <a:bodyPr/>
          <a:lstStyle/>
          <a:p>
            <a:r>
              <a:rPr lang="en-US" smtClean="0"/>
              <a:t>RSI’s and MSI’s</a:t>
            </a:r>
          </a:p>
        </p:txBody>
      </p:sp>
      <p:sp>
        <p:nvSpPr>
          <p:cNvPr id="18436" name="Text Placeholder 4"/>
          <p:cNvSpPr>
            <a:spLocks noGrp="1"/>
          </p:cNvSpPr>
          <p:nvPr>
            <p:ph type="body" idx="1"/>
          </p:nvPr>
        </p:nvSpPr>
        <p:spPr>
          <a:xfrm>
            <a:off x="1143000" y="1428750"/>
            <a:ext cx="4040188" cy="639763"/>
          </a:xfrm>
        </p:spPr>
        <p:txBody>
          <a:bodyPr/>
          <a:lstStyle/>
          <a:p>
            <a:r>
              <a:rPr lang="en-US" smtClean="0"/>
              <a:t>Repetitive Strain Injuries</a:t>
            </a:r>
          </a:p>
        </p:txBody>
      </p:sp>
      <p:sp>
        <p:nvSpPr>
          <p:cNvPr id="18437" name="Content Placeholder 2"/>
          <p:cNvSpPr>
            <a:spLocks noGrp="1"/>
          </p:cNvSpPr>
          <p:nvPr>
            <p:ph sz="half" idx="2"/>
          </p:nvPr>
        </p:nvSpPr>
        <p:spPr>
          <a:xfrm>
            <a:off x="714375" y="2143125"/>
            <a:ext cx="4040188" cy="3951288"/>
          </a:xfrm>
        </p:spPr>
        <p:txBody>
          <a:bodyPr/>
          <a:lstStyle/>
          <a:p>
            <a:pPr lvl="1"/>
            <a:r>
              <a:rPr lang="en-US" sz="2400" smtClean="0"/>
              <a:t>Risk lessened by workstation set-up and varying the work</a:t>
            </a:r>
          </a:p>
          <a:p>
            <a:pPr lvl="1"/>
            <a:endParaRPr lang="en-US" smtClean="0"/>
          </a:p>
          <a:p>
            <a:endParaRPr lang="en-US" smtClean="0"/>
          </a:p>
          <a:p>
            <a:pPr lvl="1">
              <a:buFontTx/>
              <a:buNone/>
            </a:pPr>
            <a:endParaRPr lang="en-US" smtClean="0"/>
          </a:p>
        </p:txBody>
      </p:sp>
      <p:sp>
        <p:nvSpPr>
          <p:cNvPr id="18438" name="Text Placeholder 5"/>
          <p:cNvSpPr>
            <a:spLocks noGrp="1"/>
          </p:cNvSpPr>
          <p:nvPr>
            <p:ph type="body" sz="quarter" idx="3"/>
          </p:nvPr>
        </p:nvSpPr>
        <p:spPr>
          <a:xfrm>
            <a:off x="4929188" y="3643313"/>
            <a:ext cx="4041775" cy="639762"/>
          </a:xfrm>
        </p:spPr>
        <p:txBody>
          <a:bodyPr/>
          <a:lstStyle/>
          <a:p>
            <a:r>
              <a:rPr lang="en-US" smtClean="0"/>
              <a:t>Musculoskeletal Injuries</a:t>
            </a:r>
          </a:p>
        </p:txBody>
      </p:sp>
      <p:sp>
        <p:nvSpPr>
          <p:cNvPr id="18439" name="Content Placeholder 6"/>
          <p:cNvSpPr>
            <a:spLocks noGrp="1"/>
          </p:cNvSpPr>
          <p:nvPr>
            <p:ph sz="quarter" idx="4"/>
          </p:nvPr>
        </p:nvSpPr>
        <p:spPr>
          <a:xfrm>
            <a:off x="5672138" y="4500563"/>
            <a:ext cx="3471862" cy="1714500"/>
          </a:xfrm>
        </p:spPr>
        <p:txBody>
          <a:bodyPr/>
          <a:lstStyle/>
          <a:p>
            <a:r>
              <a:rPr lang="en-US" smtClean="0"/>
              <a:t>Manual Material Handling</a:t>
            </a:r>
          </a:p>
          <a:p>
            <a:r>
              <a:rPr lang="en-US" smtClean="0"/>
              <a:t>Safe lifting procedures</a:t>
            </a:r>
          </a:p>
        </p:txBody>
      </p:sp>
      <p:pic>
        <p:nvPicPr>
          <p:cNvPr id="18440" name="Picture 4" descr="C:\Users\user\AppData\Local\Microsoft\Windows\Temporary Internet Files\Content.IE5\LKBSFR36\MCj03699480000[1].wmf"/>
          <p:cNvPicPr>
            <a:picLocks noChangeAspect="1" noChangeArrowheads="1"/>
          </p:cNvPicPr>
          <p:nvPr/>
        </p:nvPicPr>
        <p:blipFill>
          <a:blip r:embed="rId4" cstate="print"/>
          <a:srcRect/>
          <a:stretch>
            <a:fillRect/>
          </a:stretch>
        </p:blipFill>
        <p:spPr bwMode="auto">
          <a:xfrm>
            <a:off x="5500688" y="1500188"/>
            <a:ext cx="2601912" cy="1641475"/>
          </a:xfrm>
          <a:prstGeom prst="rect">
            <a:avLst/>
          </a:prstGeom>
          <a:noFill/>
          <a:ln w="9525">
            <a:noFill/>
            <a:miter lim="800000"/>
            <a:headEnd/>
            <a:tailEnd/>
          </a:ln>
        </p:spPr>
      </p:pic>
      <p:sp>
        <p:nvSpPr>
          <p:cNvPr id="18441" name="Slide Number Placeholder 10"/>
          <p:cNvSpPr>
            <a:spLocks noGrp="1"/>
          </p:cNvSpPr>
          <p:nvPr>
            <p:ph type="sldNum" sz="quarter" idx="12"/>
          </p:nvPr>
        </p:nvSpPr>
        <p:spPr>
          <a:noFill/>
        </p:spPr>
        <p:txBody>
          <a:bodyPr/>
          <a:lstStyle/>
          <a:p>
            <a:fld id="{655DA3F7-039D-4C71-B82E-D99321863067}" type="slidenum">
              <a:rPr lang="en-CA" smtClean="0">
                <a:cs typeface="Arial" charset="0"/>
              </a:rPr>
              <a:pPr/>
              <a:t>16</a:t>
            </a:fld>
            <a:endParaRPr lang="en-CA"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General Safety Rules</a:t>
            </a:r>
          </a:p>
        </p:txBody>
      </p:sp>
      <p:sp>
        <p:nvSpPr>
          <p:cNvPr id="19459" name="Rectangle 3"/>
          <p:cNvSpPr>
            <a:spLocks noGrp="1" noChangeArrowheads="1"/>
          </p:cNvSpPr>
          <p:nvPr>
            <p:ph type="body" idx="1"/>
          </p:nvPr>
        </p:nvSpPr>
        <p:spPr>
          <a:xfrm>
            <a:off x="1214438" y="1928813"/>
            <a:ext cx="7772400" cy="4114800"/>
          </a:xfrm>
        </p:spPr>
        <p:txBody>
          <a:bodyPr/>
          <a:lstStyle/>
          <a:p>
            <a:pPr eaLnBrk="1" hangingPunct="1"/>
            <a:r>
              <a:rPr lang="en-US" smtClean="0">
                <a:solidFill>
                  <a:srgbClr val="00B0F0"/>
                </a:solidFill>
              </a:rPr>
              <a:t>(add any organizational general safety rules)</a:t>
            </a:r>
          </a:p>
          <a:p>
            <a:pPr eaLnBrk="1" hangingPunct="1"/>
            <a:r>
              <a:rPr lang="en-US" smtClean="0"/>
              <a:t>Housekeeping</a:t>
            </a:r>
          </a:p>
          <a:p>
            <a:pPr eaLnBrk="1" hangingPunct="1"/>
            <a:r>
              <a:rPr lang="en-US" smtClean="0"/>
              <a:t>No horseplay</a:t>
            </a:r>
          </a:p>
          <a:p>
            <a:pPr eaLnBrk="1" hangingPunct="1"/>
            <a:r>
              <a:rPr lang="en-US" smtClean="0"/>
              <a:t>Fellow worker concept</a:t>
            </a:r>
          </a:p>
          <a:p>
            <a:pPr eaLnBrk="1" hangingPunct="1"/>
            <a:r>
              <a:rPr lang="en-US" smtClean="0"/>
              <a:t>Use of appropriate personal protective equipment</a:t>
            </a:r>
          </a:p>
        </p:txBody>
      </p:sp>
      <p:pic>
        <p:nvPicPr>
          <p:cNvPr id="19460" name="Picture 4"/>
          <p:cNvPicPr>
            <a:picLocks noChangeAspect="1" noChangeArrowheads="1"/>
          </p:cNvPicPr>
          <p:nvPr/>
        </p:nvPicPr>
        <p:blipFill>
          <a:blip r:embed="rId3" cstate="print"/>
          <a:srcRect/>
          <a:stretch>
            <a:fillRect/>
          </a:stretch>
        </p:blipFill>
        <p:spPr bwMode="auto">
          <a:xfrm>
            <a:off x="6000750" y="2570163"/>
            <a:ext cx="1995488" cy="2401887"/>
          </a:xfrm>
          <a:prstGeom prst="rect">
            <a:avLst/>
          </a:prstGeom>
          <a:noFill/>
          <a:ln w="9525">
            <a:noFill/>
            <a:miter lim="800000"/>
            <a:headEnd/>
            <a:tailEnd/>
          </a:ln>
        </p:spPr>
      </p:pic>
      <p:sp>
        <p:nvSpPr>
          <p:cNvPr id="19461" name="Slide Number Placeholder 4"/>
          <p:cNvSpPr>
            <a:spLocks noGrp="1"/>
          </p:cNvSpPr>
          <p:nvPr>
            <p:ph type="sldNum" sz="quarter" idx="12"/>
          </p:nvPr>
        </p:nvSpPr>
        <p:spPr>
          <a:noFill/>
        </p:spPr>
        <p:txBody>
          <a:bodyPr/>
          <a:lstStyle/>
          <a:p>
            <a:fld id="{6A44BF98-FBD6-4D96-82A2-0A2F1A1D3DD7}" type="slidenum">
              <a:rPr lang="en-CA" smtClean="0">
                <a:cs typeface="Arial" charset="0"/>
              </a:rPr>
              <a:pPr/>
              <a:t>17</a:t>
            </a:fld>
            <a:endParaRPr lang="en-CA" smtClean="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In case of injury or incident…	</a:t>
            </a:r>
          </a:p>
        </p:txBody>
      </p:sp>
      <p:sp>
        <p:nvSpPr>
          <p:cNvPr id="20483" name="Rectangle 3"/>
          <p:cNvSpPr>
            <a:spLocks noGrp="1" noChangeArrowheads="1"/>
          </p:cNvSpPr>
          <p:nvPr>
            <p:ph type="body" idx="1"/>
          </p:nvPr>
        </p:nvSpPr>
        <p:spPr/>
        <p:txBody>
          <a:bodyPr/>
          <a:lstStyle/>
          <a:p>
            <a:pPr eaLnBrk="1" hangingPunct="1"/>
            <a:r>
              <a:rPr lang="en-US" smtClean="0"/>
              <a:t>Report all incidents to your Supervisor</a:t>
            </a:r>
          </a:p>
          <a:p>
            <a:pPr lvl="1" eaLnBrk="1" hangingPunct="1"/>
            <a:r>
              <a:rPr lang="en-US" smtClean="0"/>
              <a:t>Including near-miss incidents and hazards</a:t>
            </a:r>
          </a:p>
          <a:p>
            <a:pPr eaLnBrk="1" hangingPunct="1"/>
            <a:r>
              <a:rPr lang="en-US" smtClean="0">
                <a:solidFill>
                  <a:srgbClr val="00B0F0"/>
                </a:solidFill>
              </a:rPr>
              <a:t>(information on how to report)</a:t>
            </a:r>
          </a:p>
          <a:p>
            <a:pPr eaLnBrk="1" hangingPunct="1"/>
            <a:r>
              <a:rPr lang="en-US" smtClean="0">
                <a:solidFill>
                  <a:srgbClr val="00B0F0"/>
                </a:solidFill>
              </a:rPr>
              <a:t>(information on where to find forms)</a:t>
            </a:r>
          </a:p>
          <a:p>
            <a:pPr eaLnBrk="1" hangingPunct="1"/>
            <a:r>
              <a:rPr lang="en-US" smtClean="0">
                <a:solidFill>
                  <a:srgbClr val="00B0F0"/>
                </a:solidFill>
              </a:rPr>
              <a:t>(information on how </a:t>
            </a:r>
          </a:p>
          <a:p>
            <a:pPr eaLnBrk="1" hangingPunct="1">
              <a:buFontTx/>
              <a:buNone/>
            </a:pPr>
            <a:r>
              <a:rPr lang="en-US" smtClean="0">
                <a:solidFill>
                  <a:srgbClr val="00B0F0"/>
                </a:solidFill>
              </a:rPr>
              <a:t>    to contact first aid)</a:t>
            </a:r>
          </a:p>
          <a:p>
            <a:pPr eaLnBrk="1" hangingPunct="1"/>
            <a:endParaRPr lang="en-US" smtClean="0"/>
          </a:p>
        </p:txBody>
      </p:sp>
      <p:pic>
        <p:nvPicPr>
          <p:cNvPr id="20484" name="Picture 2"/>
          <p:cNvPicPr>
            <a:picLocks noChangeAspect="1" noChangeArrowheads="1"/>
          </p:cNvPicPr>
          <p:nvPr/>
        </p:nvPicPr>
        <p:blipFill>
          <a:blip r:embed="rId3" cstate="print"/>
          <a:srcRect/>
          <a:stretch>
            <a:fillRect/>
          </a:stretch>
        </p:blipFill>
        <p:spPr bwMode="auto">
          <a:xfrm>
            <a:off x="5500688" y="4214813"/>
            <a:ext cx="3643312" cy="2071687"/>
          </a:xfrm>
          <a:prstGeom prst="rect">
            <a:avLst/>
          </a:prstGeom>
          <a:noFill/>
          <a:ln w="9525">
            <a:noFill/>
            <a:miter lim="800000"/>
            <a:headEnd/>
            <a:tailEnd/>
          </a:ln>
        </p:spPr>
      </p:pic>
      <p:sp>
        <p:nvSpPr>
          <p:cNvPr id="20485" name="Slide Number Placeholder 4"/>
          <p:cNvSpPr>
            <a:spLocks noGrp="1"/>
          </p:cNvSpPr>
          <p:nvPr>
            <p:ph type="sldNum" sz="quarter" idx="12"/>
          </p:nvPr>
        </p:nvSpPr>
        <p:spPr>
          <a:noFill/>
        </p:spPr>
        <p:txBody>
          <a:bodyPr/>
          <a:lstStyle/>
          <a:p>
            <a:fld id="{8FA462C8-8B0C-490C-A5D9-7650B877ECAA}" type="slidenum">
              <a:rPr lang="en-CA" smtClean="0">
                <a:cs typeface="Arial" charset="0"/>
              </a:rPr>
              <a:pPr/>
              <a:t>18</a:t>
            </a:fld>
            <a:endParaRPr lang="en-CA"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If you are injured….</a:t>
            </a:r>
          </a:p>
        </p:txBody>
      </p:sp>
      <p:sp>
        <p:nvSpPr>
          <p:cNvPr id="21507" name="Content Placeholder 2"/>
          <p:cNvSpPr>
            <a:spLocks noGrp="1"/>
          </p:cNvSpPr>
          <p:nvPr>
            <p:ph idx="1"/>
          </p:nvPr>
        </p:nvSpPr>
        <p:spPr/>
        <p:txBody>
          <a:bodyPr/>
          <a:lstStyle/>
          <a:p>
            <a:pPr>
              <a:buFontTx/>
              <a:buNone/>
            </a:pPr>
            <a:r>
              <a:rPr lang="en-US" smtClean="0"/>
              <a:t>(insert information about your Stay at Work/Return to Work program here)</a:t>
            </a:r>
          </a:p>
        </p:txBody>
      </p:sp>
      <p:sp>
        <p:nvSpPr>
          <p:cNvPr id="21508" name="Slide Number Placeholder 3"/>
          <p:cNvSpPr>
            <a:spLocks noGrp="1"/>
          </p:cNvSpPr>
          <p:nvPr>
            <p:ph type="sldNum" sz="quarter" idx="12"/>
          </p:nvPr>
        </p:nvSpPr>
        <p:spPr>
          <a:noFill/>
        </p:spPr>
        <p:txBody>
          <a:bodyPr/>
          <a:lstStyle/>
          <a:p>
            <a:fld id="{F9405226-5EA3-4B39-ACC6-D9E3C05F8C10}" type="slidenum">
              <a:rPr lang="en-CA" smtClean="0">
                <a:cs typeface="Arial" charset="0"/>
              </a:rPr>
              <a:pPr/>
              <a:t>19</a:t>
            </a:fld>
            <a:endParaRPr lang="en-CA"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Welcome to [your organization]</a:t>
            </a:r>
          </a:p>
        </p:txBody>
      </p:sp>
      <p:sp>
        <p:nvSpPr>
          <p:cNvPr id="5123" name="Content Placeholder 2"/>
          <p:cNvSpPr>
            <a:spLocks noGrp="1"/>
          </p:cNvSpPr>
          <p:nvPr>
            <p:ph sz="half" idx="1"/>
          </p:nvPr>
        </p:nvSpPr>
        <p:spPr>
          <a:xfrm>
            <a:off x="1071563" y="2214563"/>
            <a:ext cx="3810000" cy="4114800"/>
          </a:xfrm>
        </p:spPr>
        <p:txBody>
          <a:bodyPr/>
          <a:lstStyle/>
          <a:p>
            <a:pPr eaLnBrk="1" hangingPunct="1">
              <a:buFontTx/>
              <a:buNone/>
            </a:pPr>
            <a:r>
              <a:rPr lang="en-US" dirty="0" smtClean="0"/>
              <a:t>Safety is the priority for everyone working here</a:t>
            </a:r>
          </a:p>
          <a:p>
            <a:pPr eaLnBrk="1" hangingPunct="1">
              <a:buFontTx/>
              <a:buNone/>
            </a:pPr>
            <a:endParaRPr lang="en-US" dirty="0" smtClean="0"/>
          </a:p>
          <a:p>
            <a:pPr eaLnBrk="1" hangingPunct="1">
              <a:buFontTx/>
              <a:buNone/>
            </a:pPr>
            <a:r>
              <a:rPr lang="en-US" dirty="0" smtClean="0"/>
              <a:t>To help you start to work safely, we provide three levels of orientation</a:t>
            </a:r>
          </a:p>
          <a:p>
            <a:pPr eaLnBrk="1" hangingPunct="1">
              <a:buFontTx/>
              <a:buNone/>
            </a:pPr>
            <a:endParaRPr lang="en-US" dirty="0" smtClean="0"/>
          </a:p>
        </p:txBody>
      </p:sp>
      <p:sp>
        <p:nvSpPr>
          <p:cNvPr id="4100" name="Content Placeholder 3"/>
          <p:cNvSpPr>
            <a:spLocks noGrp="1"/>
          </p:cNvSpPr>
          <p:nvPr>
            <p:ph sz="half" idx="2"/>
          </p:nvPr>
        </p:nvSpPr>
        <p:spPr>
          <a:xfrm>
            <a:off x="4643438" y="2143125"/>
            <a:ext cx="4500562" cy="4114800"/>
          </a:xfrm>
        </p:spPr>
        <p:txBody>
          <a:bodyPr/>
          <a:lstStyle/>
          <a:p>
            <a:pPr eaLnBrk="1" hangingPunct="1">
              <a:buFontTx/>
              <a:buNone/>
            </a:pPr>
            <a:endParaRPr lang="en-US" dirty="0" smtClean="0"/>
          </a:p>
          <a:p>
            <a:pPr>
              <a:buFontTx/>
              <a:buNone/>
            </a:pPr>
            <a:endParaRPr lang="en-US" dirty="0" smtClean="0"/>
          </a:p>
        </p:txBody>
      </p:sp>
      <p:sp>
        <p:nvSpPr>
          <p:cNvPr id="13" name="Rectangle 12"/>
          <p:cNvSpPr>
            <a:spLocks noChangeArrowheads="1"/>
          </p:cNvSpPr>
          <p:nvPr/>
        </p:nvSpPr>
        <p:spPr bwMode="auto">
          <a:xfrm>
            <a:off x="4572000" y="4143375"/>
            <a:ext cx="3929063" cy="785813"/>
          </a:xfrm>
          <a:prstGeom prst="rect">
            <a:avLst/>
          </a:prstGeom>
          <a:gradFill rotWithShape="0">
            <a:gsLst>
              <a:gs pos="0">
                <a:schemeClr val="bg1"/>
              </a:gs>
              <a:gs pos="100000">
                <a:schemeClr val="accent1"/>
              </a:gs>
            </a:gsLst>
            <a:path path="rect">
              <a:fillToRect l="50000" t="50000" r="50000" b="50000"/>
            </a:path>
          </a:gradFill>
          <a:ln w="9525" algn="ctr">
            <a:solidFill>
              <a:schemeClr val="tx1"/>
            </a:solidFill>
            <a:round/>
            <a:headEnd/>
            <a:tailEnd/>
          </a:ln>
        </p:spPr>
        <p:txBody>
          <a:bodyPr wrap="none" anchor="ctr"/>
          <a:lstStyle/>
          <a:p>
            <a:endParaRPr lang="en-US"/>
          </a:p>
        </p:txBody>
      </p:sp>
      <p:sp>
        <p:nvSpPr>
          <p:cNvPr id="14" name="Rectangle 13"/>
          <p:cNvSpPr>
            <a:spLocks noChangeArrowheads="1"/>
          </p:cNvSpPr>
          <p:nvPr/>
        </p:nvSpPr>
        <p:spPr bwMode="auto">
          <a:xfrm>
            <a:off x="5000625" y="3357563"/>
            <a:ext cx="3500438" cy="785812"/>
          </a:xfrm>
          <a:prstGeom prst="rect">
            <a:avLst/>
          </a:prstGeom>
          <a:gradFill rotWithShape="0">
            <a:gsLst>
              <a:gs pos="0">
                <a:schemeClr val="bg1"/>
              </a:gs>
              <a:gs pos="100000">
                <a:schemeClr val="accent1"/>
              </a:gs>
            </a:gsLst>
            <a:path path="rect">
              <a:fillToRect l="50000" t="50000" r="50000" b="50000"/>
            </a:path>
          </a:gradFill>
          <a:ln w="9525" algn="ctr">
            <a:solidFill>
              <a:schemeClr val="tx1"/>
            </a:solidFill>
            <a:round/>
            <a:headEnd/>
            <a:tailEnd/>
          </a:ln>
        </p:spPr>
        <p:txBody>
          <a:bodyPr wrap="none" anchor="ctr"/>
          <a:lstStyle/>
          <a:p>
            <a:endParaRPr lang="en-US"/>
          </a:p>
        </p:txBody>
      </p:sp>
      <p:sp>
        <p:nvSpPr>
          <p:cNvPr id="15" name="Rectangle 14"/>
          <p:cNvSpPr>
            <a:spLocks noChangeArrowheads="1"/>
          </p:cNvSpPr>
          <p:nvPr/>
        </p:nvSpPr>
        <p:spPr bwMode="auto">
          <a:xfrm>
            <a:off x="5429250" y="2500313"/>
            <a:ext cx="3071813" cy="857250"/>
          </a:xfrm>
          <a:prstGeom prst="rect">
            <a:avLst/>
          </a:prstGeom>
          <a:gradFill rotWithShape="0">
            <a:gsLst>
              <a:gs pos="0">
                <a:schemeClr val="bg1"/>
              </a:gs>
              <a:gs pos="100000">
                <a:schemeClr val="accent1"/>
              </a:gs>
            </a:gsLst>
            <a:path path="rect">
              <a:fillToRect l="50000" t="50000" r="50000" b="50000"/>
            </a:path>
          </a:gradFill>
          <a:ln w="9525" algn="ctr">
            <a:solidFill>
              <a:schemeClr val="tx1"/>
            </a:solidFill>
            <a:round/>
            <a:headEnd/>
            <a:tailEnd/>
          </a:ln>
        </p:spPr>
        <p:txBody>
          <a:bodyPr wrap="none" anchor="ctr"/>
          <a:lstStyle/>
          <a:p>
            <a:endParaRPr lang="en-US"/>
          </a:p>
        </p:txBody>
      </p:sp>
      <p:sp>
        <p:nvSpPr>
          <p:cNvPr id="18" name="Rectangle 17"/>
          <p:cNvSpPr/>
          <p:nvPr/>
        </p:nvSpPr>
        <p:spPr>
          <a:xfrm>
            <a:off x="6215074" y="4286256"/>
            <a:ext cx="2191626" cy="584775"/>
          </a:xfrm>
          <a:prstGeom prst="rect">
            <a:avLst/>
          </a:prstGeom>
          <a:noFill/>
        </p:spPr>
        <p:txBody>
          <a:bodyPr wrap="none">
            <a:spAutoFit/>
          </a:bodyPr>
          <a:lstStyle/>
          <a:p>
            <a:pPr algn="ctr">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GENERAL</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Rectangle 18"/>
          <p:cNvSpPr/>
          <p:nvPr/>
        </p:nvSpPr>
        <p:spPr>
          <a:xfrm>
            <a:off x="5000628" y="3500438"/>
            <a:ext cx="3520515" cy="584775"/>
          </a:xfrm>
          <a:prstGeom prst="rect">
            <a:avLst/>
          </a:prstGeom>
          <a:noFill/>
        </p:spPr>
        <p:txBody>
          <a:bodyPr>
            <a:spAutoFit/>
          </a:bodyPr>
          <a:lstStyle/>
          <a:p>
            <a:pPr algn="ctr">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DEPARTMENTAL</a:t>
            </a:r>
          </a:p>
        </p:txBody>
      </p:sp>
      <p:sp>
        <p:nvSpPr>
          <p:cNvPr id="20" name="Rectangle 19"/>
          <p:cNvSpPr/>
          <p:nvPr/>
        </p:nvSpPr>
        <p:spPr>
          <a:xfrm>
            <a:off x="5357818" y="2714620"/>
            <a:ext cx="3103734" cy="584775"/>
          </a:xfrm>
          <a:prstGeom prst="rect">
            <a:avLst/>
          </a:prstGeom>
          <a:noFill/>
        </p:spPr>
        <p:txBody>
          <a:bodyPr wrap="none">
            <a:spAutoFit/>
          </a:bodyPr>
          <a:lstStyle/>
          <a:p>
            <a:pPr algn="ctr">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SITE SPECIFIC</a:t>
            </a:r>
          </a:p>
        </p:txBody>
      </p:sp>
      <p:sp>
        <p:nvSpPr>
          <p:cNvPr id="4107" name="Slide Number Placeholder 10"/>
          <p:cNvSpPr>
            <a:spLocks noGrp="1"/>
          </p:cNvSpPr>
          <p:nvPr>
            <p:ph type="sldNum" sz="quarter" idx="12"/>
          </p:nvPr>
        </p:nvSpPr>
        <p:spPr>
          <a:noFill/>
        </p:spPr>
        <p:txBody>
          <a:bodyPr/>
          <a:lstStyle/>
          <a:p>
            <a:fld id="{7634A224-6B0B-49CE-B247-25B398BB7B5C}" type="slidenum">
              <a:rPr lang="en-CA" smtClean="0">
                <a:cs typeface="Arial" charset="0"/>
              </a:rPr>
              <a:pPr/>
              <a:t>2</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3000" fill="hold"/>
                                        <p:tgtEl>
                                          <p:spTgt spid="13"/>
                                        </p:tgtEl>
                                        <p:attrNameLst>
                                          <p:attrName>ppt_x</p:attrName>
                                        </p:attrNameLst>
                                      </p:cBhvr>
                                      <p:tavLst>
                                        <p:tav tm="0">
                                          <p:val>
                                            <p:strVal val="#ppt_x"/>
                                          </p:val>
                                        </p:tav>
                                        <p:tav tm="100000">
                                          <p:val>
                                            <p:strVal val="#ppt_x"/>
                                          </p:val>
                                        </p:tav>
                                      </p:tavLst>
                                    </p:anim>
                                    <p:anim calcmode="lin" valueType="num">
                                      <p:cBhvr additive="base">
                                        <p:cTn id="14" dur="30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0" fill="hold"/>
                                        <p:tgtEl>
                                          <p:spTgt spid="18"/>
                                        </p:tgtEl>
                                        <p:attrNameLst>
                                          <p:attrName>ppt_x</p:attrName>
                                        </p:attrNameLst>
                                      </p:cBhvr>
                                      <p:tavLst>
                                        <p:tav tm="0">
                                          <p:val>
                                            <p:strVal val="#ppt_x"/>
                                          </p:val>
                                        </p:tav>
                                        <p:tav tm="100000">
                                          <p:val>
                                            <p:strVal val="#ppt_x"/>
                                          </p:val>
                                        </p:tav>
                                      </p:tavLst>
                                    </p:anim>
                                    <p:anim calcmode="lin" valueType="num">
                                      <p:cBhvr additive="base">
                                        <p:cTn id="18" dur="30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3000" fill="hold"/>
                                        <p:tgtEl>
                                          <p:spTgt spid="19"/>
                                        </p:tgtEl>
                                        <p:attrNameLst>
                                          <p:attrName>ppt_x</p:attrName>
                                        </p:attrNameLst>
                                      </p:cBhvr>
                                      <p:tavLst>
                                        <p:tav tm="0">
                                          <p:val>
                                            <p:strVal val="#ppt_x"/>
                                          </p:val>
                                        </p:tav>
                                        <p:tav tm="100000">
                                          <p:val>
                                            <p:strVal val="#ppt_x"/>
                                          </p:val>
                                        </p:tav>
                                      </p:tavLst>
                                    </p:anim>
                                    <p:anim calcmode="lin" valueType="num">
                                      <p:cBhvr additive="base">
                                        <p:cTn id="23" dur="3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3000" fill="hold"/>
                                        <p:tgtEl>
                                          <p:spTgt spid="14"/>
                                        </p:tgtEl>
                                        <p:attrNameLst>
                                          <p:attrName>ppt_x</p:attrName>
                                        </p:attrNameLst>
                                      </p:cBhvr>
                                      <p:tavLst>
                                        <p:tav tm="0">
                                          <p:val>
                                            <p:strVal val="#ppt_x"/>
                                          </p:val>
                                        </p:tav>
                                        <p:tav tm="100000">
                                          <p:val>
                                            <p:strVal val="#ppt_x"/>
                                          </p:val>
                                        </p:tav>
                                      </p:tavLst>
                                    </p:anim>
                                    <p:anim calcmode="lin" valueType="num">
                                      <p:cBhvr additive="base">
                                        <p:cTn id="27" dur="30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3000" fill="hold"/>
                                        <p:tgtEl>
                                          <p:spTgt spid="15"/>
                                        </p:tgtEl>
                                        <p:attrNameLst>
                                          <p:attrName>ppt_x</p:attrName>
                                        </p:attrNameLst>
                                      </p:cBhvr>
                                      <p:tavLst>
                                        <p:tav tm="0">
                                          <p:val>
                                            <p:strVal val="#ppt_x"/>
                                          </p:val>
                                        </p:tav>
                                        <p:tav tm="100000">
                                          <p:val>
                                            <p:strVal val="#ppt_x"/>
                                          </p:val>
                                        </p:tav>
                                      </p:tavLst>
                                    </p:anim>
                                    <p:anim calcmode="lin" valueType="num">
                                      <p:cBhvr additive="base">
                                        <p:cTn id="32" dur="3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3000" fill="hold"/>
                                        <p:tgtEl>
                                          <p:spTgt spid="20"/>
                                        </p:tgtEl>
                                        <p:attrNameLst>
                                          <p:attrName>ppt_x</p:attrName>
                                        </p:attrNameLst>
                                      </p:cBhvr>
                                      <p:tavLst>
                                        <p:tav tm="0">
                                          <p:val>
                                            <p:strVal val="#ppt_x"/>
                                          </p:val>
                                        </p:tav>
                                        <p:tav tm="100000">
                                          <p:val>
                                            <p:strVal val="#ppt_x"/>
                                          </p:val>
                                        </p:tav>
                                      </p:tavLst>
                                    </p:anim>
                                    <p:anim calcmode="lin" valueType="num">
                                      <p:cBhvr additive="base">
                                        <p:cTn id="36" dur="3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sz="quarter"/>
          </p:nvPr>
        </p:nvSpPr>
        <p:spPr/>
        <p:txBody>
          <a:bodyPr/>
          <a:lstStyle/>
          <a:p>
            <a:r>
              <a:rPr lang="en-US" smtClean="0"/>
              <a:t>Any questions?</a:t>
            </a:r>
          </a:p>
        </p:txBody>
      </p:sp>
      <p:sp>
        <p:nvSpPr>
          <p:cNvPr id="22531" name="Subtitle 3"/>
          <p:cNvSpPr>
            <a:spLocks noGrp="1"/>
          </p:cNvSpPr>
          <p:nvPr>
            <p:ph type="subTitle" sz="quarter" idx="1"/>
          </p:nvPr>
        </p:nvSpPr>
        <p:spPr/>
        <p:txBody>
          <a:bodyPr/>
          <a:lstStyle/>
          <a:p>
            <a:endParaRPr lang="en-US" smtClean="0"/>
          </a:p>
        </p:txBody>
      </p:sp>
      <p:sp>
        <p:nvSpPr>
          <p:cNvPr id="22532" name="Slide Number Placeholder 3"/>
          <p:cNvSpPr>
            <a:spLocks noGrp="1"/>
          </p:cNvSpPr>
          <p:nvPr>
            <p:ph type="sldNum" sz="quarter" idx="12"/>
          </p:nvPr>
        </p:nvSpPr>
        <p:spPr>
          <a:noFill/>
        </p:spPr>
        <p:txBody>
          <a:bodyPr/>
          <a:lstStyle/>
          <a:p>
            <a:fld id="{62A0F3ED-BE09-4772-A736-ECAFDC654193}" type="slidenum">
              <a:rPr lang="en-CA" smtClean="0">
                <a:cs typeface="Arial" charset="0"/>
              </a:rPr>
              <a:pPr/>
              <a:t>20</a:t>
            </a:fld>
            <a:endParaRPr lang="en-CA" smtClean="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Quiz 	</a:t>
            </a:r>
          </a:p>
        </p:txBody>
      </p:sp>
      <p:pic>
        <p:nvPicPr>
          <p:cNvPr id="23555" name="Picture 3" descr="C:\Users\user\AppData\Local\Microsoft\Windows\Temporary Internet Files\Content.IE5\7RTPKDPJ\MPj04011330000[1].jpg"/>
          <p:cNvPicPr>
            <a:picLocks noChangeAspect="1" noChangeArrowheads="1"/>
          </p:cNvPicPr>
          <p:nvPr/>
        </p:nvPicPr>
        <p:blipFill>
          <a:blip r:embed="rId3" cstate="print"/>
          <a:srcRect/>
          <a:stretch>
            <a:fillRect/>
          </a:stretch>
        </p:blipFill>
        <p:spPr bwMode="auto">
          <a:xfrm>
            <a:off x="2071688" y="2000250"/>
            <a:ext cx="4929187" cy="3943350"/>
          </a:xfrm>
          <a:prstGeom prst="rect">
            <a:avLst/>
          </a:prstGeom>
          <a:noFill/>
          <a:ln w="9525">
            <a:noFill/>
            <a:miter lim="800000"/>
            <a:headEnd/>
            <a:tailEnd/>
          </a:ln>
        </p:spPr>
      </p:pic>
      <p:sp>
        <p:nvSpPr>
          <p:cNvPr id="23556" name="Slide Number Placeholder 3"/>
          <p:cNvSpPr>
            <a:spLocks noGrp="1"/>
          </p:cNvSpPr>
          <p:nvPr>
            <p:ph type="sldNum" sz="quarter" idx="12"/>
          </p:nvPr>
        </p:nvSpPr>
        <p:spPr>
          <a:noFill/>
        </p:spPr>
        <p:txBody>
          <a:bodyPr/>
          <a:lstStyle/>
          <a:p>
            <a:fld id="{F3752FE4-3188-4BFA-ACE0-3E1CFD9D544A}" type="slidenum">
              <a:rPr lang="en-CA" smtClean="0">
                <a:cs typeface="Arial" charset="0"/>
              </a:rPr>
              <a:pPr/>
              <a:t>21</a:t>
            </a:fld>
            <a:endParaRPr lang="en-CA"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609600"/>
            <a:ext cx="7772400" cy="1462088"/>
          </a:xfrm>
        </p:spPr>
        <p:txBody>
          <a:bodyPr/>
          <a:lstStyle/>
          <a:p>
            <a:r>
              <a:rPr lang="en-US" smtClean="0"/>
              <a:t/>
            </a:r>
            <a:br>
              <a:rPr lang="en-US" smtClean="0"/>
            </a:br>
            <a:r>
              <a:rPr lang="en-US" smtClean="0"/>
              <a:t>1. Who do you talk to about any safety concerns?</a:t>
            </a:r>
            <a:br>
              <a:rPr lang="en-US" smtClean="0"/>
            </a:br>
            <a:endParaRPr lang="en-US" smtClean="0"/>
          </a:p>
        </p:txBody>
      </p:sp>
      <p:sp>
        <p:nvSpPr>
          <p:cNvPr id="3" name="Content Placeholder 2"/>
          <p:cNvSpPr>
            <a:spLocks noGrp="1"/>
          </p:cNvSpPr>
          <p:nvPr>
            <p:ph idx="1"/>
          </p:nvPr>
        </p:nvSpPr>
        <p:spPr>
          <a:xfrm>
            <a:off x="1071563" y="2286000"/>
            <a:ext cx="7772400" cy="4114800"/>
          </a:xfrm>
        </p:spPr>
        <p:txBody>
          <a:bodyPr/>
          <a:lstStyle/>
          <a:p>
            <a:pPr marL="514350" indent="-514350" algn="ctr">
              <a:buFontTx/>
              <a:buAutoNum type="alphaLcParenR"/>
            </a:pPr>
            <a:r>
              <a:rPr lang="en-US" smtClean="0"/>
              <a:t>Supervisor</a:t>
            </a:r>
          </a:p>
          <a:p>
            <a:pPr marL="514350" indent="-514350" algn="ctr">
              <a:buFontTx/>
              <a:buAutoNum type="alphaLcParenR"/>
            </a:pPr>
            <a:r>
              <a:rPr lang="en-US" smtClean="0"/>
              <a:t>Safety Coordinator</a:t>
            </a:r>
          </a:p>
          <a:p>
            <a:pPr marL="514350" indent="-514350" algn="ctr">
              <a:buFontTx/>
              <a:buAutoNum type="alphaLcParenR"/>
            </a:pPr>
            <a:r>
              <a:rPr lang="en-US" smtClean="0"/>
              <a:t>Occupational Safety Committee</a:t>
            </a:r>
          </a:p>
          <a:p>
            <a:pPr marL="514350" indent="-514350" algn="ctr">
              <a:buFontTx/>
              <a:buAutoNum type="alphaLcParenR"/>
            </a:pPr>
            <a:r>
              <a:rPr lang="en-US" smtClean="0"/>
              <a:t>All of the above</a:t>
            </a:r>
          </a:p>
        </p:txBody>
      </p:sp>
      <p:sp>
        <p:nvSpPr>
          <p:cNvPr id="24580" name="Slide Number Placeholder 3"/>
          <p:cNvSpPr>
            <a:spLocks noGrp="1"/>
          </p:cNvSpPr>
          <p:nvPr>
            <p:ph type="sldNum" sz="quarter" idx="12"/>
          </p:nvPr>
        </p:nvSpPr>
        <p:spPr>
          <a:noFill/>
        </p:spPr>
        <p:txBody>
          <a:bodyPr/>
          <a:lstStyle/>
          <a:p>
            <a:fld id="{B22221AE-3742-4030-9DED-CC4DA990934E}" type="slidenum">
              <a:rPr lang="en-CA" smtClean="0">
                <a:cs typeface="Arial" charset="0"/>
              </a:rPr>
              <a:pPr/>
              <a:t>22</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1563" y="1714500"/>
            <a:ext cx="7772400" cy="1143000"/>
          </a:xfrm>
        </p:spPr>
        <p:txBody>
          <a:bodyPr/>
          <a:lstStyle/>
          <a:p>
            <a:r>
              <a:rPr lang="en-US" smtClean="0"/>
              <a:t>2.  Employees are responsible to know, understand and follow all applicable WorkSafeBC policies and procedures</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25604" name="Slide Number Placeholder 3"/>
          <p:cNvSpPr>
            <a:spLocks noGrp="1"/>
          </p:cNvSpPr>
          <p:nvPr>
            <p:ph type="sldNum" sz="quarter" idx="12"/>
          </p:nvPr>
        </p:nvSpPr>
        <p:spPr>
          <a:noFill/>
        </p:spPr>
        <p:txBody>
          <a:bodyPr/>
          <a:lstStyle/>
          <a:p>
            <a:fld id="{FD1D1E05-8805-44AC-B588-B9FBE6C13B68}" type="slidenum">
              <a:rPr lang="en-CA" smtClean="0">
                <a:cs typeface="Arial" charset="0"/>
              </a:rPr>
              <a:pPr/>
              <a:t>23</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5" end="5"/>
                                            </p:txEl>
                                          </p:spTgt>
                                        </p:tgtEl>
                                      </p:cBhvr>
                                    </p:animEffect>
                                    <p:set>
                                      <p:cBhvr>
                                        <p:cTn id="7" dur="1" fill="hold">
                                          <p:stCondLst>
                                            <p:cond delay="19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6" end="6"/>
                                            </p:txEl>
                                          </p:spTgt>
                                        </p:tgtEl>
                                      </p:cBhvr>
                                    </p:animEffect>
                                    <p:set>
                                      <p:cBhvr>
                                        <p:cTn id="10" dur="1" fill="hold">
                                          <p:stCondLst>
                                            <p:cond delay="1999"/>
                                          </p:stCondLst>
                                        </p:cTn>
                                        <p:tgtEl>
                                          <p:spTgt spid="3">
                                            <p:txEl>
                                              <p:pRg st="6" end="6"/>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00125" y="1357313"/>
            <a:ext cx="7772400" cy="1143000"/>
          </a:xfrm>
        </p:spPr>
        <p:txBody>
          <a:bodyPr/>
          <a:lstStyle/>
          <a:p>
            <a:r>
              <a:rPr lang="en-US" smtClean="0"/>
              <a:t>3.  Workers have a right to know, a right to participate, and a right to_________.</a:t>
            </a:r>
          </a:p>
        </p:txBody>
      </p:sp>
      <p:sp>
        <p:nvSpPr>
          <p:cNvPr id="3" name="Content Placeholder 2"/>
          <p:cNvSpPr>
            <a:spLocks noGrp="1"/>
          </p:cNvSpPr>
          <p:nvPr>
            <p:ph idx="1"/>
          </p:nvPr>
        </p:nvSpPr>
        <p:spPr>
          <a:xfrm>
            <a:off x="1071563" y="2000250"/>
            <a:ext cx="7772400" cy="4114800"/>
          </a:xfrm>
        </p:spPr>
        <p:txBody>
          <a:bodyPr/>
          <a:lstStyle/>
          <a:p>
            <a:pPr>
              <a:buFontTx/>
              <a:buNone/>
            </a:pPr>
            <a:endParaRPr lang="en-US" smtClean="0"/>
          </a:p>
          <a:p>
            <a:pPr>
              <a:buFontTx/>
              <a:buNone/>
            </a:pPr>
            <a:endParaRPr lang="en-US" smtClean="0"/>
          </a:p>
          <a:p>
            <a:pPr algn="ctr">
              <a:buFontTx/>
              <a:buAutoNum type="alphaLcParenR"/>
            </a:pPr>
            <a:r>
              <a:rPr lang="en-US" smtClean="0"/>
              <a:t>  a paycheque</a:t>
            </a:r>
          </a:p>
          <a:p>
            <a:pPr algn="ctr">
              <a:buFontTx/>
              <a:buAutoNum type="alphaLcParenR"/>
            </a:pPr>
            <a:r>
              <a:rPr lang="en-US" smtClean="0"/>
              <a:t>  time off</a:t>
            </a:r>
          </a:p>
          <a:p>
            <a:pPr algn="ctr">
              <a:buFontTx/>
              <a:buAutoNum type="alphaLcParenR"/>
            </a:pPr>
            <a:r>
              <a:rPr lang="en-US" smtClean="0"/>
              <a:t>  refuse</a:t>
            </a:r>
          </a:p>
        </p:txBody>
      </p:sp>
      <p:sp>
        <p:nvSpPr>
          <p:cNvPr id="26628" name="Slide Number Placeholder 3"/>
          <p:cNvSpPr>
            <a:spLocks noGrp="1"/>
          </p:cNvSpPr>
          <p:nvPr>
            <p:ph type="sldNum" sz="quarter" idx="12"/>
          </p:nvPr>
        </p:nvSpPr>
        <p:spPr>
          <a:noFill/>
        </p:spPr>
        <p:txBody>
          <a:bodyPr/>
          <a:lstStyle/>
          <a:p>
            <a:fld id="{6554A721-66E8-4950-8F8E-4C72754A701B}" type="slidenum">
              <a:rPr lang="en-CA" smtClean="0">
                <a:cs typeface="Arial" charset="0"/>
              </a:rPr>
              <a:pPr/>
              <a:t>24</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28688" y="1500188"/>
            <a:ext cx="7772400" cy="1143000"/>
          </a:xfrm>
        </p:spPr>
        <p:txBody>
          <a:bodyPr/>
          <a:lstStyle/>
          <a:p>
            <a:r>
              <a:rPr lang="en-US" smtClean="0"/>
              <a:t>4.  Employees are responsible for ensuring personal protective equipment is properly worn, maintained and stored.</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a:p>
            <a:pPr>
              <a:buFontTx/>
              <a:buNone/>
            </a:pPr>
            <a:endParaRPr lang="en-US" smtClean="0"/>
          </a:p>
        </p:txBody>
      </p:sp>
      <p:sp>
        <p:nvSpPr>
          <p:cNvPr id="27652" name="Slide Number Placeholder 3"/>
          <p:cNvSpPr>
            <a:spLocks noGrp="1"/>
          </p:cNvSpPr>
          <p:nvPr>
            <p:ph type="sldNum" sz="quarter" idx="12"/>
          </p:nvPr>
        </p:nvSpPr>
        <p:spPr>
          <a:noFill/>
        </p:spPr>
        <p:txBody>
          <a:bodyPr/>
          <a:lstStyle/>
          <a:p>
            <a:fld id="{57FB9373-F5B7-465A-8D8B-D9120260EA07}" type="slidenum">
              <a:rPr lang="en-CA" smtClean="0">
                <a:cs typeface="Arial" charset="0"/>
              </a:rPr>
              <a:pPr/>
              <a:t>25</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5" end="5"/>
                                            </p:txEl>
                                          </p:spTgt>
                                        </p:tgtEl>
                                      </p:cBhvr>
                                    </p:animEffect>
                                    <p:set>
                                      <p:cBhvr>
                                        <p:cTn id="7" dur="1" fill="hold">
                                          <p:stCondLst>
                                            <p:cond delay="19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6" end="6"/>
                                            </p:txEl>
                                          </p:spTgt>
                                        </p:tgtEl>
                                      </p:cBhvr>
                                    </p:animEffect>
                                    <p:set>
                                      <p:cBhvr>
                                        <p:cTn id="10" dur="1" fill="hold">
                                          <p:stCondLst>
                                            <p:cond delay="1999"/>
                                          </p:stCondLst>
                                        </p:cTn>
                                        <p:tgtEl>
                                          <p:spTgt spid="3">
                                            <p:txEl>
                                              <p:pRg st="6" end="6"/>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00125" y="1071563"/>
            <a:ext cx="7772400" cy="1143000"/>
          </a:xfrm>
        </p:spPr>
        <p:txBody>
          <a:bodyPr/>
          <a:lstStyle/>
          <a:p>
            <a:r>
              <a:rPr lang="en-US" smtClean="0"/>
              <a:t>5.  Before working with hazardous materials you must have WHMIS training</a:t>
            </a:r>
          </a:p>
        </p:txBody>
      </p:sp>
      <p:sp>
        <p:nvSpPr>
          <p:cNvPr id="3" name="Content Placeholder 2"/>
          <p:cNvSpPr>
            <a:spLocks noGrp="1"/>
          </p:cNvSpPr>
          <p:nvPr>
            <p:ph idx="1"/>
          </p:nvPr>
        </p:nvSpPr>
        <p:spPr/>
        <p:txBody>
          <a:bodyPr/>
          <a:lstStyle/>
          <a:p>
            <a:endParaRPr lang="en-US" smtClean="0"/>
          </a:p>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a:p>
            <a:pPr algn="ctr"/>
            <a:endParaRPr lang="en-US" smtClean="0"/>
          </a:p>
        </p:txBody>
      </p:sp>
      <p:sp>
        <p:nvSpPr>
          <p:cNvPr id="28676" name="Slide Number Placeholder 3"/>
          <p:cNvSpPr>
            <a:spLocks noGrp="1"/>
          </p:cNvSpPr>
          <p:nvPr>
            <p:ph type="sldNum" sz="quarter" idx="12"/>
          </p:nvPr>
        </p:nvSpPr>
        <p:spPr>
          <a:noFill/>
        </p:spPr>
        <p:txBody>
          <a:bodyPr/>
          <a:lstStyle/>
          <a:p>
            <a:fld id="{929D77C4-B63E-417E-A217-693A81EA8E93}" type="slidenum">
              <a:rPr lang="en-CA" smtClean="0">
                <a:cs typeface="Arial" charset="0"/>
              </a:rPr>
              <a:pPr/>
              <a:t>26</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4" end="4"/>
                                            </p:txEl>
                                          </p:spTgt>
                                        </p:tgtEl>
                                      </p:cBhvr>
                                    </p:animEffect>
                                    <p:set>
                                      <p:cBhvr>
                                        <p:cTn id="7" dur="1" fill="hold">
                                          <p:stCondLst>
                                            <p:cond delay="19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5" end="5"/>
                                            </p:txEl>
                                          </p:spTgt>
                                        </p:tgtEl>
                                      </p:cBhvr>
                                    </p:animEffect>
                                    <p:set>
                                      <p:cBhvr>
                                        <p:cTn id="10" dur="1" fill="hold">
                                          <p:stCondLst>
                                            <p:cond delay="1999"/>
                                          </p:stCondLst>
                                        </p:cTn>
                                        <p:tgtEl>
                                          <p:spTgt spid="3">
                                            <p:txEl>
                                              <p:pRg st="5" end="5"/>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00125" y="1214438"/>
            <a:ext cx="7772400" cy="1143000"/>
          </a:xfrm>
        </p:spPr>
        <p:txBody>
          <a:bodyPr/>
          <a:lstStyle/>
          <a:p>
            <a:r>
              <a:rPr lang="en-US" smtClean="0"/>
              <a:t>6.  If you work alone or in isolation you will need to have a pre-assigned check-in procedure in place</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29700" name="Slide Number Placeholder 3"/>
          <p:cNvSpPr>
            <a:spLocks noGrp="1"/>
          </p:cNvSpPr>
          <p:nvPr>
            <p:ph type="sldNum" sz="quarter" idx="12"/>
          </p:nvPr>
        </p:nvSpPr>
        <p:spPr>
          <a:noFill/>
        </p:spPr>
        <p:txBody>
          <a:bodyPr/>
          <a:lstStyle/>
          <a:p>
            <a:fld id="{C9B7D8BB-5755-4A81-AB07-FE126D4F3507}" type="slidenum">
              <a:rPr lang="en-CA" smtClean="0">
                <a:cs typeface="Arial" charset="0"/>
              </a:rPr>
              <a:pPr/>
              <a:t>27</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4" end="4"/>
                                            </p:txEl>
                                          </p:spTgt>
                                        </p:tgtEl>
                                      </p:cBhvr>
                                    </p:animEffect>
                                    <p:set>
                                      <p:cBhvr>
                                        <p:cTn id="7" dur="1" fill="hold">
                                          <p:stCondLst>
                                            <p:cond delay="19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5" end="5"/>
                                            </p:txEl>
                                          </p:spTgt>
                                        </p:tgtEl>
                                      </p:cBhvr>
                                    </p:animEffect>
                                    <p:set>
                                      <p:cBhvr>
                                        <p:cTn id="10" dur="1" fill="hold">
                                          <p:stCondLst>
                                            <p:cond delay="1999"/>
                                          </p:stCondLst>
                                        </p:cTn>
                                        <p:tgtEl>
                                          <p:spTgt spid="3">
                                            <p:txEl>
                                              <p:pRg st="5" end="5"/>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71563" y="928688"/>
            <a:ext cx="7772400" cy="1143000"/>
          </a:xfrm>
        </p:spPr>
        <p:txBody>
          <a:bodyPr/>
          <a:lstStyle/>
          <a:p>
            <a:r>
              <a:rPr lang="en-US" smtClean="0"/>
              <a:t>7.  Injuries must be reported to your supervisor when you get around to it</a:t>
            </a:r>
          </a:p>
        </p:txBody>
      </p:sp>
      <p:sp>
        <p:nvSpPr>
          <p:cNvPr id="3" name="Content Placeholder 2"/>
          <p:cNvSpPr>
            <a:spLocks noGrp="1"/>
          </p:cNvSpPr>
          <p:nvPr>
            <p:ph idx="1"/>
          </p:nvPr>
        </p:nvSpPr>
        <p:spPr/>
        <p:txBody>
          <a:bodyPr/>
          <a:lstStyle/>
          <a:p>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a:p>
            <a:pPr algn="ctr"/>
            <a:endParaRPr lang="en-US" smtClean="0"/>
          </a:p>
        </p:txBody>
      </p:sp>
      <p:sp>
        <p:nvSpPr>
          <p:cNvPr id="30724" name="Slide Number Placeholder 3"/>
          <p:cNvSpPr>
            <a:spLocks noGrp="1"/>
          </p:cNvSpPr>
          <p:nvPr>
            <p:ph type="sldNum" sz="quarter" idx="12"/>
          </p:nvPr>
        </p:nvSpPr>
        <p:spPr>
          <a:noFill/>
        </p:spPr>
        <p:txBody>
          <a:bodyPr/>
          <a:lstStyle/>
          <a:p>
            <a:fld id="{C0E08A64-F42E-40C8-A25E-390676227186}" type="slidenum">
              <a:rPr lang="en-CA" smtClean="0">
                <a:cs typeface="Arial" charset="0"/>
              </a:rPr>
              <a:pPr/>
              <a:t>28</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00125" y="1785938"/>
            <a:ext cx="7772400" cy="1143000"/>
          </a:xfrm>
        </p:spPr>
        <p:txBody>
          <a:bodyPr/>
          <a:lstStyle/>
          <a:p>
            <a:r>
              <a:rPr lang="en-US" smtClean="0"/>
              <a:t>8.  If exposed to violence in the workplace, workers are expected to get into a physical confrontation</a:t>
            </a:r>
            <a:br>
              <a:rPr lang="en-US" smtClean="0"/>
            </a:br>
            <a:endParaRPr lang="en-US" smtClean="0"/>
          </a:p>
        </p:txBody>
      </p:sp>
      <p:sp>
        <p:nvSpPr>
          <p:cNvPr id="3" name="Content Placeholder 2"/>
          <p:cNvSpPr>
            <a:spLocks noGrp="1"/>
          </p:cNvSpPr>
          <p:nvPr>
            <p:ph idx="1"/>
          </p:nvPr>
        </p:nvSpPr>
        <p:spPr>
          <a:xfrm>
            <a:off x="1143000" y="1928813"/>
            <a:ext cx="7772400" cy="4114800"/>
          </a:xfrm>
        </p:spPr>
        <p:txBody>
          <a:bodyPr/>
          <a:lstStyle/>
          <a:p>
            <a:endParaRPr lang="en-US" smtClean="0"/>
          </a:p>
          <a:p>
            <a:endParaRPr lang="en-US" smtClean="0"/>
          </a:p>
          <a:p>
            <a:endParaRPr lang="en-US" smtClean="0"/>
          </a:p>
          <a:p>
            <a:pPr algn="ctr">
              <a:buFontTx/>
              <a:buNone/>
            </a:pPr>
            <a:r>
              <a:rPr lang="en-US" smtClean="0"/>
              <a:t>True	</a:t>
            </a:r>
          </a:p>
          <a:p>
            <a:pPr algn="ctr">
              <a:buFontTx/>
              <a:buNone/>
            </a:pPr>
            <a:r>
              <a:rPr lang="en-US" smtClean="0"/>
              <a:t>Or</a:t>
            </a:r>
          </a:p>
          <a:p>
            <a:pPr algn="ctr">
              <a:buFontTx/>
              <a:buNone/>
            </a:pPr>
            <a:r>
              <a:rPr lang="en-US" smtClean="0"/>
              <a:t>False</a:t>
            </a:r>
          </a:p>
          <a:p>
            <a:pPr algn="ctr">
              <a:buFontTx/>
              <a:buNone/>
            </a:pPr>
            <a:endParaRPr lang="en-US" smtClean="0"/>
          </a:p>
        </p:txBody>
      </p:sp>
      <p:sp>
        <p:nvSpPr>
          <p:cNvPr id="31748" name="Slide Number Placeholder 3"/>
          <p:cNvSpPr>
            <a:spLocks noGrp="1"/>
          </p:cNvSpPr>
          <p:nvPr>
            <p:ph type="sldNum" sz="quarter" idx="12"/>
          </p:nvPr>
        </p:nvSpPr>
        <p:spPr>
          <a:noFill/>
        </p:spPr>
        <p:txBody>
          <a:bodyPr/>
          <a:lstStyle/>
          <a:p>
            <a:fld id="{FCF455C8-E40D-498C-9D99-9B361B138632}" type="slidenum">
              <a:rPr lang="en-CA" smtClean="0">
                <a:cs typeface="Arial" charset="0"/>
              </a:rPr>
              <a:pPr/>
              <a:t>29</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Video</a:t>
            </a:r>
          </a:p>
        </p:txBody>
      </p:sp>
      <p:pic>
        <p:nvPicPr>
          <p:cNvPr id="5123" name="Picture 4"/>
          <p:cNvPicPr>
            <a:picLocks noGrp="1" noChangeAspect="1" noChangeArrowheads="1"/>
          </p:cNvPicPr>
          <p:nvPr>
            <p:ph idx="1"/>
          </p:nvPr>
        </p:nvPicPr>
        <p:blipFill>
          <a:blip r:embed="rId3" cstate="print"/>
          <a:srcRect/>
          <a:stretch>
            <a:fillRect/>
          </a:stretch>
        </p:blipFill>
        <p:spPr bwMode="ltGray">
          <a:xfrm>
            <a:off x="1866900" y="1981200"/>
            <a:ext cx="6172200" cy="4114800"/>
          </a:xfrm>
        </p:spPr>
      </p:pic>
      <p:sp>
        <p:nvSpPr>
          <p:cNvPr id="5124" name="Slide Number Placeholder 3"/>
          <p:cNvSpPr>
            <a:spLocks noGrp="1"/>
          </p:cNvSpPr>
          <p:nvPr>
            <p:ph type="sldNum" sz="quarter" idx="12"/>
          </p:nvPr>
        </p:nvSpPr>
        <p:spPr>
          <a:noFill/>
        </p:spPr>
        <p:txBody>
          <a:bodyPr/>
          <a:lstStyle/>
          <a:p>
            <a:fld id="{D6785832-A6E8-4144-92AB-5ADAACAAA04F}" type="slidenum">
              <a:rPr lang="en-CA" smtClean="0">
                <a:cs typeface="Arial" charset="0"/>
              </a:rPr>
              <a:pPr/>
              <a:t>3</a:t>
            </a:fld>
            <a:endParaRPr lang="en-CA"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9.  What type of hazard(s) can office environments contain?</a:t>
            </a:r>
          </a:p>
        </p:txBody>
      </p:sp>
      <p:sp>
        <p:nvSpPr>
          <p:cNvPr id="3" name="Content Placeholder 2"/>
          <p:cNvSpPr>
            <a:spLocks noGrp="1"/>
          </p:cNvSpPr>
          <p:nvPr>
            <p:ph idx="1"/>
          </p:nvPr>
        </p:nvSpPr>
        <p:spPr>
          <a:xfrm>
            <a:off x="1071563" y="2214563"/>
            <a:ext cx="7772400" cy="4114800"/>
          </a:xfrm>
        </p:spPr>
        <p:txBody>
          <a:bodyPr/>
          <a:lstStyle/>
          <a:p>
            <a:pPr marL="514350" indent="-514350" algn="ctr">
              <a:buFontTx/>
              <a:buAutoNum type="alphaLcParenR"/>
            </a:pPr>
            <a:r>
              <a:rPr lang="en-US" smtClean="0"/>
              <a:t>Cluttered areas</a:t>
            </a:r>
          </a:p>
          <a:p>
            <a:pPr marL="514350" indent="-514350" algn="ctr">
              <a:buFontTx/>
              <a:buAutoNum type="alphaLcParenR"/>
            </a:pPr>
            <a:r>
              <a:rPr lang="en-US" smtClean="0"/>
              <a:t>Open file drawers</a:t>
            </a:r>
          </a:p>
          <a:p>
            <a:pPr marL="514350" indent="-514350" algn="ctr">
              <a:buFontTx/>
              <a:buAutoNum type="alphaLcParenR"/>
            </a:pPr>
            <a:r>
              <a:rPr lang="en-US" smtClean="0"/>
              <a:t>Violence in the workplace</a:t>
            </a:r>
          </a:p>
          <a:p>
            <a:pPr marL="514350" indent="-514350" algn="ctr">
              <a:buFontTx/>
              <a:buAutoNum type="alphaLcParenR"/>
            </a:pPr>
            <a:r>
              <a:rPr lang="en-US" smtClean="0"/>
              <a:t>All of the above</a:t>
            </a:r>
          </a:p>
        </p:txBody>
      </p:sp>
      <p:sp>
        <p:nvSpPr>
          <p:cNvPr id="32772" name="Slide Number Placeholder 3"/>
          <p:cNvSpPr>
            <a:spLocks noGrp="1"/>
          </p:cNvSpPr>
          <p:nvPr>
            <p:ph type="sldNum" sz="quarter" idx="12"/>
          </p:nvPr>
        </p:nvSpPr>
        <p:spPr>
          <a:noFill/>
        </p:spPr>
        <p:txBody>
          <a:bodyPr/>
          <a:lstStyle/>
          <a:p>
            <a:fld id="{4D02A8E9-B38A-4CA7-94F0-02108411B928}" type="slidenum">
              <a:rPr lang="en-CA" smtClean="0">
                <a:cs typeface="Arial" charset="0"/>
              </a:rPr>
              <a:pPr/>
              <a:t>30</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00125" y="1071563"/>
            <a:ext cx="7772400" cy="1143000"/>
          </a:xfrm>
        </p:spPr>
        <p:txBody>
          <a:bodyPr/>
          <a:lstStyle/>
          <a:p>
            <a:r>
              <a:rPr lang="en-US" smtClean="0"/>
              <a:t>10.  Proper ergonomics can prevent repetitive strain injuries for office workers</a:t>
            </a:r>
          </a:p>
        </p:txBody>
      </p:sp>
      <p:sp>
        <p:nvSpPr>
          <p:cNvPr id="3" name="Content Placeholder 2"/>
          <p:cNvSpPr>
            <a:spLocks noGrp="1"/>
          </p:cNvSpPr>
          <p:nvPr>
            <p:ph idx="1"/>
          </p:nvPr>
        </p:nvSpPr>
        <p:spPr/>
        <p:txBody>
          <a:bodyPr/>
          <a:lstStyle/>
          <a:p>
            <a:endParaRPr lang="en-US" smtClean="0"/>
          </a:p>
          <a:p>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33796" name="Slide Number Placeholder 3"/>
          <p:cNvSpPr>
            <a:spLocks noGrp="1"/>
          </p:cNvSpPr>
          <p:nvPr>
            <p:ph type="sldNum" sz="quarter" idx="12"/>
          </p:nvPr>
        </p:nvSpPr>
        <p:spPr>
          <a:noFill/>
        </p:spPr>
        <p:txBody>
          <a:bodyPr/>
          <a:lstStyle/>
          <a:p>
            <a:fld id="{3FE427D6-D064-4060-982A-0933A5BB2160}" type="slidenum">
              <a:rPr lang="en-CA" smtClean="0">
                <a:cs typeface="Arial" charset="0"/>
              </a:rPr>
              <a:pPr/>
              <a:t>31</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00125" y="857250"/>
            <a:ext cx="7772400" cy="1143000"/>
          </a:xfrm>
        </p:spPr>
        <p:txBody>
          <a:bodyPr/>
          <a:lstStyle/>
          <a:p>
            <a:r>
              <a:rPr lang="en-US" smtClean="0"/>
              <a:t>11.  Back injuries are the least common injury in the workplace</a:t>
            </a:r>
          </a:p>
        </p:txBody>
      </p:sp>
      <p:sp>
        <p:nvSpPr>
          <p:cNvPr id="3" name="Content Placeholder 2"/>
          <p:cNvSpPr>
            <a:spLocks noGrp="1"/>
          </p:cNvSpPr>
          <p:nvPr>
            <p:ph idx="1"/>
          </p:nvPr>
        </p:nvSpPr>
        <p:spPr/>
        <p:txBody>
          <a:bodyPr/>
          <a:lstStyle/>
          <a:p>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34820" name="Slide Number Placeholder 3"/>
          <p:cNvSpPr>
            <a:spLocks noGrp="1"/>
          </p:cNvSpPr>
          <p:nvPr>
            <p:ph type="sldNum" sz="quarter" idx="12"/>
          </p:nvPr>
        </p:nvSpPr>
        <p:spPr>
          <a:noFill/>
        </p:spPr>
        <p:txBody>
          <a:bodyPr/>
          <a:lstStyle/>
          <a:p>
            <a:fld id="{8C249191-6D27-40BB-9AC2-C24322E717F8}" type="slidenum">
              <a:rPr lang="en-CA" smtClean="0">
                <a:cs typeface="Arial" charset="0"/>
              </a:rPr>
              <a:pPr/>
              <a:t>32</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12. If an object is too heavy for you to lift you should…</a:t>
            </a:r>
          </a:p>
        </p:txBody>
      </p:sp>
      <p:sp>
        <p:nvSpPr>
          <p:cNvPr id="3" name="Content Placeholder 2"/>
          <p:cNvSpPr>
            <a:spLocks noGrp="1"/>
          </p:cNvSpPr>
          <p:nvPr>
            <p:ph idx="1"/>
          </p:nvPr>
        </p:nvSpPr>
        <p:spPr>
          <a:xfrm>
            <a:off x="1000125" y="2143125"/>
            <a:ext cx="7772400" cy="4114800"/>
          </a:xfrm>
        </p:spPr>
        <p:txBody>
          <a:bodyPr/>
          <a:lstStyle/>
          <a:p>
            <a:pPr marL="514350" indent="-514350">
              <a:buFontTx/>
              <a:buAutoNum type="alphaLcParenR"/>
            </a:pPr>
            <a:r>
              <a:rPr lang="en-US" smtClean="0"/>
              <a:t>Ask a co-worker for help</a:t>
            </a:r>
          </a:p>
          <a:p>
            <a:pPr marL="514350" indent="-514350">
              <a:buFontTx/>
              <a:buAutoNum type="alphaLcParenR"/>
            </a:pPr>
            <a:r>
              <a:rPr lang="en-US" smtClean="0"/>
              <a:t>Use mechanical means to lift the object</a:t>
            </a:r>
          </a:p>
          <a:p>
            <a:pPr marL="514350" indent="-514350">
              <a:buFontTx/>
              <a:buAutoNum type="alphaLcParenR"/>
            </a:pPr>
            <a:r>
              <a:rPr lang="en-US" smtClean="0"/>
              <a:t>Don’t lift</a:t>
            </a:r>
          </a:p>
          <a:p>
            <a:pPr marL="514350" indent="-514350">
              <a:buFontTx/>
              <a:buAutoNum type="alphaLcParenR"/>
            </a:pPr>
            <a:r>
              <a:rPr lang="en-US" smtClean="0"/>
              <a:t>Any of the above</a:t>
            </a:r>
          </a:p>
        </p:txBody>
      </p:sp>
      <p:sp>
        <p:nvSpPr>
          <p:cNvPr id="35844" name="Slide Number Placeholder 3"/>
          <p:cNvSpPr>
            <a:spLocks noGrp="1"/>
          </p:cNvSpPr>
          <p:nvPr>
            <p:ph type="sldNum" sz="quarter" idx="12"/>
          </p:nvPr>
        </p:nvSpPr>
        <p:spPr>
          <a:noFill/>
        </p:spPr>
        <p:txBody>
          <a:bodyPr/>
          <a:lstStyle/>
          <a:p>
            <a:fld id="{FE7DE153-0D86-4BEA-BE5F-DE591DFA99FF}" type="slidenum">
              <a:rPr lang="en-CA" smtClean="0">
                <a:cs typeface="Arial" charset="0"/>
              </a:rPr>
              <a:pPr/>
              <a:t>33</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6" presetClass="emph" presetSubtype="0" fill="hold" nodeType="withEffect">
                                  <p:stCondLst>
                                    <p:cond delay="0"/>
                                  </p:stCondLst>
                                  <p:childTnLst>
                                    <p:animScale>
                                      <p:cBhvr>
                                        <p:cTn id="15"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71563" y="857250"/>
            <a:ext cx="7772400" cy="1143000"/>
          </a:xfrm>
        </p:spPr>
        <p:txBody>
          <a:bodyPr/>
          <a:lstStyle/>
          <a:p>
            <a:r>
              <a:rPr lang="en-US" smtClean="0"/>
              <a:t>13. You should never try to repair any tool or equipment that is unfamiliar to you</a:t>
            </a:r>
          </a:p>
        </p:txBody>
      </p:sp>
      <p:sp>
        <p:nvSpPr>
          <p:cNvPr id="3" name="Content Placeholder 2"/>
          <p:cNvSpPr>
            <a:spLocks noGrp="1"/>
          </p:cNvSpPr>
          <p:nvPr>
            <p:ph idx="1"/>
          </p:nvPr>
        </p:nvSpPr>
        <p:spPr/>
        <p:txBody>
          <a:bodyPr/>
          <a:lstStyle/>
          <a:p>
            <a:endParaRPr lang="en-US" smtClean="0"/>
          </a:p>
          <a:p>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36868" name="Slide Number Placeholder 3"/>
          <p:cNvSpPr>
            <a:spLocks noGrp="1"/>
          </p:cNvSpPr>
          <p:nvPr>
            <p:ph type="sldNum" sz="quarter" idx="12"/>
          </p:nvPr>
        </p:nvSpPr>
        <p:spPr>
          <a:noFill/>
        </p:spPr>
        <p:txBody>
          <a:bodyPr/>
          <a:lstStyle/>
          <a:p>
            <a:fld id="{96F65292-E9A4-451A-BAF0-FA20C848A4CB}" type="slidenum">
              <a:rPr lang="en-CA" smtClean="0">
                <a:cs typeface="Arial" charset="0"/>
              </a:rPr>
              <a:pPr/>
              <a:t>34</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00125" y="857250"/>
            <a:ext cx="7772400" cy="1143000"/>
          </a:xfrm>
        </p:spPr>
        <p:txBody>
          <a:bodyPr/>
          <a:lstStyle/>
          <a:p>
            <a:r>
              <a:rPr lang="en-US" smtClean="0"/>
              <a:t>14.  You are required to be trained before using tools or equipment</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a:p>
            <a:pPr>
              <a:buFontTx/>
              <a:buNone/>
            </a:pPr>
            <a:endParaRPr lang="en-US" smtClean="0"/>
          </a:p>
        </p:txBody>
      </p:sp>
      <p:sp>
        <p:nvSpPr>
          <p:cNvPr id="37892" name="Slide Number Placeholder 3"/>
          <p:cNvSpPr>
            <a:spLocks noGrp="1"/>
          </p:cNvSpPr>
          <p:nvPr>
            <p:ph type="sldNum" sz="quarter" idx="12"/>
          </p:nvPr>
        </p:nvSpPr>
        <p:spPr>
          <a:noFill/>
        </p:spPr>
        <p:txBody>
          <a:bodyPr/>
          <a:lstStyle/>
          <a:p>
            <a:fld id="{F177F717-468C-473F-A919-26BD05DF1EC8}" type="slidenum">
              <a:rPr lang="en-CA" smtClean="0">
                <a:cs typeface="Arial" charset="0"/>
              </a:rPr>
              <a:pPr/>
              <a:t>35</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00125" y="928688"/>
            <a:ext cx="7772400" cy="1143000"/>
          </a:xfrm>
        </p:spPr>
        <p:txBody>
          <a:bodyPr/>
          <a:lstStyle/>
          <a:p>
            <a:r>
              <a:rPr lang="en-US" smtClean="0"/>
              <a:t>15.  Vaccine is provided for workers who could have work exposure to Hepatitis A or B</a:t>
            </a:r>
          </a:p>
        </p:txBody>
      </p:sp>
      <p:sp>
        <p:nvSpPr>
          <p:cNvPr id="3" name="Content Placeholder 2"/>
          <p:cNvSpPr>
            <a:spLocks noGrp="1"/>
          </p:cNvSpPr>
          <p:nvPr>
            <p:ph idx="1"/>
          </p:nvPr>
        </p:nvSpPr>
        <p:spPr>
          <a:xfrm>
            <a:off x="1000125" y="2000250"/>
            <a:ext cx="7772400" cy="4114800"/>
          </a:xfrm>
        </p:spPr>
        <p:txBody>
          <a:bodyPr/>
          <a:lstStyle/>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38916" name="Slide Number Placeholder 3"/>
          <p:cNvSpPr>
            <a:spLocks noGrp="1"/>
          </p:cNvSpPr>
          <p:nvPr>
            <p:ph type="sldNum" sz="quarter" idx="12"/>
          </p:nvPr>
        </p:nvSpPr>
        <p:spPr>
          <a:noFill/>
        </p:spPr>
        <p:txBody>
          <a:bodyPr/>
          <a:lstStyle/>
          <a:p>
            <a:fld id="{3D27DC7E-B515-444D-976F-ACE95CCD3F1F}" type="slidenum">
              <a:rPr lang="en-CA" smtClean="0">
                <a:cs typeface="Arial" charset="0"/>
              </a:rPr>
              <a:pPr/>
              <a:t>36</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00125" y="857250"/>
            <a:ext cx="7772400" cy="1143000"/>
          </a:xfrm>
        </p:spPr>
        <p:txBody>
          <a:bodyPr/>
          <a:lstStyle/>
          <a:p>
            <a:r>
              <a:rPr lang="en-US" smtClean="0"/>
              <a:t>16.  You are required to be trained before entering confined spaces</a:t>
            </a:r>
          </a:p>
        </p:txBody>
      </p:sp>
      <p:sp>
        <p:nvSpPr>
          <p:cNvPr id="3" name="Content Placeholder 2"/>
          <p:cNvSpPr>
            <a:spLocks noGrp="1"/>
          </p:cNvSpPr>
          <p:nvPr>
            <p:ph idx="1"/>
          </p:nvPr>
        </p:nvSpPr>
        <p:spPr/>
        <p:txBody>
          <a:bodyPr/>
          <a:lstStyle/>
          <a:p>
            <a:endParaRPr lang="en-US" smtClean="0"/>
          </a:p>
          <a:p>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39940" name="Slide Number Placeholder 3"/>
          <p:cNvSpPr>
            <a:spLocks noGrp="1"/>
          </p:cNvSpPr>
          <p:nvPr>
            <p:ph type="sldNum" sz="quarter" idx="12"/>
          </p:nvPr>
        </p:nvSpPr>
        <p:spPr>
          <a:noFill/>
        </p:spPr>
        <p:txBody>
          <a:bodyPr/>
          <a:lstStyle/>
          <a:p>
            <a:fld id="{3322D290-C1E7-4B18-BFF3-D4B3FFEC162F}" type="slidenum">
              <a:rPr lang="en-CA" smtClean="0">
                <a:cs typeface="Arial" charset="0"/>
              </a:rPr>
              <a:pPr/>
              <a:t>37</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928688"/>
            <a:ext cx="7772400" cy="1143000"/>
          </a:xfrm>
        </p:spPr>
        <p:txBody>
          <a:bodyPr/>
          <a:lstStyle/>
          <a:p>
            <a:r>
              <a:rPr lang="en-US" smtClean="0"/>
              <a:t>17.  You are required to be trained in fall protection if you work above 10 feet</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40964" name="Slide Number Placeholder 3"/>
          <p:cNvSpPr>
            <a:spLocks noGrp="1"/>
          </p:cNvSpPr>
          <p:nvPr>
            <p:ph type="sldNum" sz="quarter" idx="12"/>
          </p:nvPr>
        </p:nvSpPr>
        <p:spPr>
          <a:noFill/>
        </p:spPr>
        <p:txBody>
          <a:bodyPr/>
          <a:lstStyle/>
          <a:p>
            <a:fld id="{5C8D06A2-2E90-4C4D-9A0C-10D01BB3151A}" type="slidenum">
              <a:rPr lang="en-CA" smtClean="0">
                <a:cs typeface="Arial" charset="0"/>
              </a:rPr>
              <a:pPr/>
              <a:t>38</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071563" y="857250"/>
            <a:ext cx="7772400" cy="1143000"/>
          </a:xfrm>
        </p:spPr>
        <p:txBody>
          <a:bodyPr/>
          <a:lstStyle/>
          <a:p>
            <a:r>
              <a:rPr lang="en-US" smtClean="0"/>
              <a:t>18.  You must not do traffic control unless you have been trained or certified</a:t>
            </a:r>
          </a:p>
        </p:txBody>
      </p:sp>
      <p:sp>
        <p:nvSpPr>
          <p:cNvPr id="3" name="Content Placeholder 2"/>
          <p:cNvSpPr>
            <a:spLocks noGrp="1"/>
          </p:cNvSpPr>
          <p:nvPr>
            <p:ph idx="1"/>
          </p:nvPr>
        </p:nvSpPr>
        <p:spPr/>
        <p:txBody>
          <a:bodyPr/>
          <a:lstStyle/>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41988" name="Slide Number Placeholder 3"/>
          <p:cNvSpPr>
            <a:spLocks noGrp="1"/>
          </p:cNvSpPr>
          <p:nvPr>
            <p:ph type="sldNum" sz="quarter" idx="12"/>
          </p:nvPr>
        </p:nvSpPr>
        <p:spPr>
          <a:noFill/>
        </p:spPr>
        <p:txBody>
          <a:bodyPr/>
          <a:lstStyle/>
          <a:p>
            <a:fld id="{AA86A528-C24E-4255-93DD-6E521A2D03F0}" type="slidenum">
              <a:rPr lang="en-CA" smtClean="0">
                <a:cs typeface="Arial" charset="0"/>
              </a:rPr>
              <a:pPr/>
              <a:t>39</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3" end="3"/>
                                            </p:txEl>
                                          </p:spTgt>
                                        </p:tgtEl>
                                      </p:cBhvr>
                                    </p:animEffect>
                                    <p:set>
                                      <p:cBhvr>
                                        <p:cTn id="7" dur="1" fill="hold">
                                          <p:stCondLst>
                                            <p:cond delay="19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4" end="4"/>
                                            </p:txEl>
                                          </p:spTgt>
                                        </p:tgtEl>
                                      </p:cBhvr>
                                    </p:animEffect>
                                    <p:set>
                                      <p:cBhvr>
                                        <p:cTn id="10" dur="1" fill="hold">
                                          <p:stCondLst>
                                            <p:cond delay="1999"/>
                                          </p:stCondLst>
                                        </p:cTn>
                                        <p:tgtEl>
                                          <p:spTgt spid="3">
                                            <p:txEl>
                                              <p:pRg st="4" end="4"/>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AppData\Local\Microsoft\Windows\Temporary Internet Files\Content.IE5\KNXAFDRD\MCBD09275_0000[1].wmf"/>
          <p:cNvPicPr>
            <a:picLocks noChangeAspect="1" noChangeArrowheads="1"/>
          </p:cNvPicPr>
          <p:nvPr/>
        </p:nvPicPr>
        <p:blipFill>
          <a:blip r:embed="rId3" cstate="print">
            <a:lum bright="46000"/>
          </a:blip>
          <a:srcRect/>
          <a:stretch>
            <a:fillRect/>
          </a:stretch>
        </p:blipFill>
        <p:spPr bwMode="auto">
          <a:xfrm>
            <a:off x="4357688" y="2928938"/>
            <a:ext cx="4643437" cy="3362325"/>
          </a:xfrm>
          <a:prstGeom prst="rect">
            <a:avLst/>
          </a:prstGeom>
          <a:noFill/>
          <a:effectLst>
            <a:outerShdw blurRad="50800" dist="50800" dir="5400000" algn="ctr" rotWithShape="0">
              <a:srgbClr val="000000">
                <a:alpha val="0"/>
              </a:srgbClr>
            </a:outerShdw>
          </a:effectLst>
        </p:spPr>
      </p:pic>
      <p:sp>
        <p:nvSpPr>
          <p:cNvPr id="6147" name="Title 1"/>
          <p:cNvSpPr>
            <a:spLocks noGrp="1"/>
          </p:cNvSpPr>
          <p:nvPr>
            <p:ph type="title"/>
          </p:nvPr>
        </p:nvSpPr>
        <p:spPr/>
        <p:txBody>
          <a:bodyPr/>
          <a:lstStyle/>
          <a:p>
            <a:r>
              <a:rPr lang="en-US" smtClean="0"/>
              <a:t>OH&amp;S Program Components</a:t>
            </a:r>
          </a:p>
        </p:txBody>
      </p:sp>
      <p:sp>
        <p:nvSpPr>
          <p:cNvPr id="6148" name="Content Placeholder 2"/>
          <p:cNvSpPr>
            <a:spLocks noGrp="1"/>
          </p:cNvSpPr>
          <p:nvPr>
            <p:ph idx="1"/>
          </p:nvPr>
        </p:nvSpPr>
        <p:spPr>
          <a:xfrm>
            <a:off x="1066800" y="1981200"/>
            <a:ext cx="7791450" cy="4114800"/>
          </a:xfrm>
        </p:spPr>
        <p:txBody>
          <a:bodyPr/>
          <a:lstStyle/>
          <a:p>
            <a:pPr>
              <a:buFontTx/>
              <a:buNone/>
            </a:pPr>
            <a:r>
              <a:rPr lang="en-US" smtClean="0"/>
              <a:t>(list the components here if different)</a:t>
            </a:r>
          </a:p>
          <a:p>
            <a:pPr>
              <a:buFontTx/>
              <a:buAutoNum type="arabicPeriod"/>
            </a:pPr>
            <a:r>
              <a:rPr lang="en-US" smtClean="0"/>
              <a:t>Organizational Commitment</a:t>
            </a:r>
          </a:p>
          <a:p>
            <a:pPr>
              <a:buFontTx/>
              <a:buAutoNum type="arabicPeriod"/>
            </a:pPr>
            <a:r>
              <a:rPr lang="en-US" smtClean="0"/>
              <a:t>Programs and Procedures</a:t>
            </a:r>
          </a:p>
          <a:p>
            <a:pPr>
              <a:buFontTx/>
              <a:buAutoNum type="arabicPeriod"/>
            </a:pPr>
            <a:r>
              <a:rPr lang="en-US" smtClean="0"/>
              <a:t>Hazard Identification and Risk Assessments</a:t>
            </a:r>
          </a:p>
          <a:p>
            <a:pPr>
              <a:buFontTx/>
              <a:buAutoNum type="arabicPeriod"/>
            </a:pPr>
            <a:r>
              <a:rPr lang="en-US" smtClean="0"/>
              <a:t>Training, Education and </a:t>
            </a:r>
          </a:p>
          <a:p>
            <a:pPr>
              <a:buFontTx/>
              <a:buNone/>
            </a:pPr>
            <a:r>
              <a:rPr lang="en-US" smtClean="0"/>
              <a:t>    Certification</a:t>
            </a:r>
          </a:p>
        </p:txBody>
      </p:sp>
      <p:sp>
        <p:nvSpPr>
          <p:cNvPr id="6149" name="Slide Number Placeholder 4"/>
          <p:cNvSpPr>
            <a:spLocks noGrp="1"/>
          </p:cNvSpPr>
          <p:nvPr>
            <p:ph type="sldNum" sz="quarter" idx="12"/>
          </p:nvPr>
        </p:nvSpPr>
        <p:spPr>
          <a:noFill/>
        </p:spPr>
        <p:txBody>
          <a:bodyPr/>
          <a:lstStyle/>
          <a:p>
            <a:fld id="{221AF2E8-B654-47DE-AF58-05C297D47122}" type="slidenum">
              <a:rPr lang="en-CA" smtClean="0">
                <a:cs typeface="Arial" charset="0"/>
              </a:rPr>
              <a:pPr/>
              <a:t>4</a:t>
            </a:fld>
            <a:endParaRPr lang="en-CA"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71563" y="1214438"/>
            <a:ext cx="7772400" cy="1143000"/>
          </a:xfrm>
        </p:spPr>
        <p:txBody>
          <a:bodyPr/>
          <a:lstStyle/>
          <a:p>
            <a:r>
              <a:rPr lang="en-US" smtClean="0"/>
              <a:t>19.  Before locking out any machinery or equipment you are required to be trained in lockout procedures</a:t>
            </a:r>
          </a:p>
        </p:txBody>
      </p:sp>
      <p:sp>
        <p:nvSpPr>
          <p:cNvPr id="3" name="Content Placeholder 2"/>
          <p:cNvSpPr>
            <a:spLocks noGrp="1"/>
          </p:cNvSpPr>
          <p:nvPr>
            <p:ph idx="1"/>
          </p:nvPr>
        </p:nvSpPr>
        <p:spPr/>
        <p:txBody>
          <a:bodyPr/>
          <a:lstStyle/>
          <a:p>
            <a:endParaRPr lang="en-US" smtClean="0"/>
          </a:p>
          <a:p>
            <a:endParaRPr lang="en-US" smtClean="0"/>
          </a:p>
          <a:p>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43012" name="Slide Number Placeholder 3"/>
          <p:cNvSpPr>
            <a:spLocks noGrp="1"/>
          </p:cNvSpPr>
          <p:nvPr>
            <p:ph type="sldNum" sz="quarter" idx="12"/>
          </p:nvPr>
        </p:nvSpPr>
        <p:spPr>
          <a:noFill/>
        </p:spPr>
        <p:txBody>
          <a:bodyPr/>
          <a:lstStyle/>
          <a:p>
            <a:fld id="{30C55FD3-742C-4BAA-9ACA-2B60596C64B6}" type="slidenum">
              <a:rPr lang="en-CA" smtClean="0">
                <a:cs typeface="Arial" charset="0"/>
              </a:rPr>
              <a:pPr/>
              <a:t>40</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4" end="4"/>
                                            </p:txEl>
                                          </p:spTgt>
                                        </p:tgtEl>
                                      </p:cBhvr>
                                    </p:animEffect>
                                    <p:set>
                                      <p:cBhvr>
                                        <p:cTn id="7" dur="1" fill="hold">
                                          <p:stCondLst>
                                            <p:cond delay="19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5" end="5"/>
                                            </p:txEl>
                                          </p:spTgt>
                                        </p:tgtEl>
                                      </p:cBhvr>
                                    </p:animEffect>
                                    <p:set>
                                      <p:cBhvr>
                                        <p:cTn id="10" dur="1" fill="hold">
                                          <p:stCondLst>
                                            <p:cond delay="1999"/>
                                          </p:stCondLst>
                                        </p:cTn>
                                        <p:tgtEl>
                                          <p:spTgt spid="3">
                                            <p:txEl>
                                              <p:pRg st="5" end="5"/>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71563" y="1357313"/>
            <a:ext cx="7772400" cy="1143000"/>
          </a:xfrm>
        </p:spPr>
        <p:txBody>
          <a:bodyPr/>
          <a:lstStyle/>
          <a:p>
            <a:r>
              <a:rPr lang="en-US" smtClean="0"/>
              <a:t>20.  Before working in excavations you are required to be trained in excavation and shoring procedures</a:t>
            </a:r>
          </a:p>
        </p:txBody>
      </p:sp>
      <p:sp>
        <p:nvSpPr>
          <p:cNvPr id="3" name="Content Placeholder 2"/>
          <p:cNvSpPr>
            <a:spLocks noGrp="1"/>
          </p:cNvSpPr>
          <p:nvPr>
            <p:ph idx="1"/>
          </p:nvPr>
        </p:nvSpPr>
        <p:spPr>
          <a:xfrm>
            <a:off x="1071563" y="2000250"/>
            <a:ext cx="7772400" cy="4114800"/>
          </a:xfrm>
        </p:spPr>
        <p:txBody>
          <a:bodyPr/>
          <a:lstStyle/>
          <a:p>
            <a:pPr>
              <a:buFontTx/>
              <a:buNone/>
            </a:pPr>
            <a:endParaRPr lang="en-US" smtClean="0"/>
          </a:p>
          <a:p>
            <a:pPr>
              <a:buFontTx/>
              <a:buNone/>
            </a:pPr>
            <a:endParaRPr lang="en-US" smtClean="0"/>
          </a:p>
          <a:p>
            <a:pPr>
              <a:buFontTx/>
              <a:buNone/>
            </a:pPr>
            <a:endParaRPr lang="en-US" smtClean="0"/>
          </a:p>
          <a:p>
            <a:pPr algn="ctr">
              <a:buFontTx/>
              <a:buNone/>
            </a:pPr>
            <a:r>
              <a:rPr lang="en-US" smtClean="0"/>
              <a:t>True	</a:t>
            </a:r>
          </a:p>
          <a:p>
            <a:pPr algn="ctr">
              <a:buFontTx/>
              <a:buNone/>
            </a:pPr>
            <a:r>
              <a:rPr lang="en-US" smtClean="0"/>
              <a:t>Or</a:t>
            </a:r>
          </a:p>
          <a:p>
            <a:pPr algn="ctr">
              <a:buFontTx/>
              <a:buNone/>
            </a:pPr>
            <a:r>
              <a:rPr lang="en-US" smtClean="0"/>
              <a:t>False</a:t>
            </a:r>
          </a:p>
        </p:txBody>
      </p:sp>
      <p:sp>
        <p:nvSpPr>
          <p:cNvPr id="44036" name="Slide Number Placeholder 3"/>
          <p:cNvSpPr>
            <a:spLocks noGrp="1"/>
          </p:cNvSpPr>
          <p:nvPr>
            <p:ph type="sldNum" sz="quarter" idx="12"/>
          </p:nvPr>
        </p:nvSpPr>
        <p:spPr>
          <a:noFill/>
        </p:spPr>
        <p:txBody>
          <a:bodyPr/>
          <a:lstStyle/>
          <a:p>
            <a:fld id="{86D777C9-0465-4D42-8530-861010D9A3E7}" type="slidenum">
              <a:rPr lang="en-CA" smtClean="0">
                <a:cs typeface="Arial" charset="0"/>
              </a:rPr>
              <a:pPr/>
              <a:t>41</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4" end="4"/>
                                            </p:txEl>
                                          </p:spTgt>
                                        </p:tgtEl>
                                      </p:cBhvr>
                                    </p:animEffect>
                                    <p:set>
                                      <p:cBhvr>
                                        <p:cTn id="7" dur="1" fill="hold">
                                          <p:stCondLst>
                                            <p:cond delay="1999"/>
                                          </p:stCondLst>
                                        </p:cTn>
                                        <p:tgtEl>
                                          <p:spTgt spid="3">
                                            <p:txEl>
                                              <p:pRg st="4" end="4"/>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5" end="5"/>
                                            </p:txEl>
                                          </p:spTgt>
                                        </p:tgtEl>
                                      </p:cBhvr>
                                    </p:animEffect>
                                    <p:set>
                                      <p:cBhvr>
                                        <p:cTn id="10" dur="1" fill="hold">
                                          <p:stCondLst>
                                            <p:cond delay="1999"/>
                                          </p:stCondLst>
                                        </p:cTn>
                                        <p:tgtEl>
                                          <p:spTgt spid="3">
                                            <p:txEl>
                                              <p:pRg st="5" end="5"/>
                                            </p:txEl>
                                          </p:spTgt>
                                        </p:tgtEl>
                                        <p:attrNameLst>
                                          <p:attrName>style.visibility</p:attrName>
                                        </p:attrNameLst>
                                      </p:cBhvr>
                                      <p:to>
                                        <p:strVal val="hidden"/>
                                      </p:to>
                                    </p:set>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Summary</a:t>
            </a:r>
          </a:p>
        </p:txBody>
      </p:sp>
      <p:sp>
        <p:nvSpPr>
          <p:cNvPr id="4" name="Content Placeholder 3"/>
          <p:cNvSpPr>
            <a:spLocks noGrp="1"/>
          </p:cNvSpPr>
          <p:nvPr>
            <p:ph sz="half" idx="1"/>
          </p:nvPr>
        </p:nvSpPr>
        <p:spPr/>
        <p:txBody>
          <a:bodyPr/>
          <a:lstStyle/>
          <a:p>
            <a:r>
              <a:rPr lang="en-US" smtClean="0"/>
              <a:t>There are hazards in every job</a:t>
            </a:r>
          </a:p>
          <a:p>
            <a:pPr>
              <a:buFontTx/>
              <a:buNone/>
            </a:pPr>
            <a:endParaRPr lang="en-US" smtClean="0"/>
          </a:p>
          <a:p>
            <a:r>
              <a:rPr lang="en-US" smtClean="0"/>
              <a:t>If you know the hazards you can take steps to eliminate or lessen them</a:t>
            </a:r>
          </a:p>
        </p:txBody>
      </p:sp>
      <p:sp>
        <p:nvSpPr>
          <p:cNvPr id="5" name="Content Placeholder 4"/>
          <p:cNvSpPr>
            <a:spLocks noGrp="1"/>
          </p:cNvSpPr>
          <p:nvPr>
            <p:ph sz="half" idx="2"/>
          </p:nvPr>
        </p:nvSpPr>
        <p:spPr>
          <a:xfrm>
            <a:off x="5072063" y="2786063"/>
            <a:ext cx="3810000" cy="2090737"/>
          </a:xfrm>
        </p:spPr>
        <p:txBody>
          <a:bodyPr/>
          <a:lstStyle/>
          <a:p>
            <a:r>
              <a:rPr lang="en-US" smtClean="0"/>
              <a:t>If you eliminate or lessen hazards you improve your safety</a:t>
            </a:r>
          </a:p>
        </p:txBody>
      </p:sp>
      <p:pic>
        <p:nvPicPr>
          <p:cNvPr id="114696" name="Picture 8"/>
          <p:cNvPicPr>
            <a:picLocks noChangeAspect="1" noChangeArrowheads="1"/>
          </p:cNvPicPr>
          <p:nvPr/>
        </p:nvPicPr>
        <p:blipFill>
          <a:blip r:embed="rId2" cstate="print"/>
          <a:srcRect/>
          <a:stretch>
            <a:fillRect/>
          </a:stretch>
        </p:blipFill>
        <p:spPr bwMode="auto">
          <a:xfrm>
            <a:off x="6572250" y="4071938"/>
            <a:ext cx="2478088" cy="2000250"/>
          </a:xfrm>
          <a:prstGeom prst="rect">
            <a:avLst/>
          </a:prstGeom>
          <a:noFill/>
          <a:ln w="9525">
            <a:noFill/>
            <a:miter lim="800000"/>
            <a:headEnd/>
            <a:tailEnd/>
          </a:ln>
        </p:spPr>
      </p:pic>
      <p:sp>
        <p:nvSpPr>
          <p:cNvPr id="45062" name="Slide Number Placeholder 12"/>
          <p:cNvSpPr>
            <a:spLocks noGrp="1"/>
          </p:cNvSpPr>
          <p:nvPr>
            <p:ph type="sldNum" sz="quarter" idx="12"/>
          </p:nvPr>
        </p:nvSpPr>
        <p:spPr>
          <a:noFill/>
        </p:spPr>
        <p:txBody>
          <a:bodyPr/>
          <a:lstStyle/>
          <a:p>
            <a:fld id="{CC3CF852-5A53-4DCF-A5AB-54F762059835}" type="slidenum">
              <a:rPr lang="en-CA" smtClean="0">
                <a:cs typeface="Arial" charset="0"/>
              </a:rPr>
              <a:pPr/>
              <a:t>42</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2" presetClass="entr" presetSubtype="6" fill="hold" nodeType="withEffect">
                                  <p:stCondLst>
                                    <p:cond delay="0"/>
                                  </p:stCondLst>
                                  <p:childTnLst>
                                    <p:set>
                                      <p:cBhvr>
                                        <p:cTn id="16" dur="1" fill="hold">
                                          <p:stCondLst>
                                            <p:cond delay="0"/>
                                          </p:stCondLst>
                                        </p:cTn>
                                        <p:tgtEl>
                                          <p:spTgt spid="114696"/>
                                        </p:tgtEl>
                                        <p:attrNameLst>
                                          <p:attrName>style.visibility</p:attrName>
                                        </p:attrNameLst>
                                      </p:cBhvr>
                                      <p:to>
                                        <p:strVal val="visible"/>
                                      </p:to>
                                    </p:set>
                                    <p:anim calcmode="lin" valueType="num">
                                      <p:cBhvr additive="base">
                                        <p:cTn id="17" dur="500" fill="hold"/>
                                        <p:tgtEl>
                                          <p:spTgt spid="114696"/>
                                        </p:tgtEl>
                                        <p:attrNameLst>
                                          <p:attrName>ppt_x</p:attrName>
                                        </p:attrNameLst>
                                      </p:cBhvr>
                                      <p:tavLst>
                                        <p:tav tm="0">
                                          <p:val>
                                            <p:strVal val="1+#ppt_w/2"/>
                                          </p:val>
                                        </p:tav>
                                        <p:tav tm="100000">
                                          <p:val>
                                            <p:strVal val="#ppt_x"/>
                                          </p:val>
                                        </p:tav>
                                      </p:tavLst>
                                    </p:anim>
                                    <p:anim calcmode="lin" valueType="num">
                                      <p:cBhvr additive="base">
                                        <p:cTn id="18" dur="500" fill="hold"/>
                                        <p:tgtEl>
                                          <p:spTgt spid="114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sz="quarter"/>
          </p:nvPr>
        </p:nvSpPr>
        <p:spPr/>
        <p:txBody>
          <a:bodyPr/>
          <a:lstStyle/>
          <a:p>
            <a:r>
              <a:rPr lang="en-US" smtClean="0"/>
              <a:t>Questions?</a:t>
            </a:r>
          </a:p>
        </p:txBody>
      </p:sp>
      <p:sp>
        <p:nvSpPr>
          <p:cNvPr id="46083" name="Subtitle 5"/>
          <p:cNvSpPr>
            <a:spLocks noGrp="1"/>
          </p:cNvSpPr>
          <p:nvPr>
            <p:ph type="subTitle" sz="quarter" idx="1"/>
          </p:nvPr>
        </p:nvSpPr>
        <p:spPr/>
        <p:txBody>
          <a:bodyPr/>
          <a:lstStyle/>
          <a:p>
            <a:endParaRPr lang="en-US" smtClean="0"/>
          </a:p>
        </p:txBody>
      </p:sp>
      <p:sp>
        <p:nvSpPr>
          <p:cNvPr id="46084" name="Slide Number Placeholder 3"/>
          <p:cNvSpPr>
            <a:spLocks noGrp="1"/>
          </p:cNvSpPr>
          <p:nvPr>
            <p:ph type="sldNum" sz="quarter" idx="12"/>
          </p:nvPr>
        </p:nvSpPr>
        <p:spPr>
          <a:noFill/>
        </p:spPr>
        <p:txBody>
          <a:bodyPr/>
          <a:lstStyle/>
          <a:p>
            <a:fld id="{A4F49816-79C6-4E99-92BA-EC4A3473BA0B}" type="slidenum">
              <a:rPr lang="en-CA" smtClean="0">
                <a:cs typeface="Arial" charset="0"/>
              </a:rPr>
              <a:pPr/>
              <a:t>43</a:t>
            </a:fld>
            <a:endParaRPr lang="en-CA" smtClean="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Next….	</a:t>
            </a:r>
          </a:p>
        </p:txBody>
      </p:sp>
      <p:sp>
        <p:nvSpPr>
          <p:cNvPr id="47107" name="Rectangle 3"/>
          <p:cNvSpPr>
            <a:spLocks noGrp="1" noChangeArrowheads="1"/>
          </p:cNvSpPr>
          <p:nvPr>
            <p:ph idx="1"/>
          </p:nvPr>
        </p:nvSpPr>
        <p:spPr>
          <a:xfrm>
            <a:off x="1143000" y="1714500"/>
            <a:ext cx="4148138" cy="4114800"/>
          </a:xfrm>
        </p:spPr>
        <p:txBody>
          <a:bodyPr/>
          <a:lstStyle/>
          <a:p>
            <a:pPr eaLnBrk="1" hangingPunct="1"/>
            <a:r>
              <a:rPr lang="en-US" smtClean="0"/>
              <a:t>Tour of your work area</a:t>
            </a:r>
          </a:p>
          <a:p>
            <a:pPr eaLnBrk="1" hangingPunct="1"/>
            <a:r>
              <a:rPr lang="en-US" smtClean="0"/>
              <a:t>Introduction to fellow workers</a:t>
            </a:r>
          </a:p>
          <a:p>
            <a:pPr eaLnBrk="1" hangingPunct="1"/>
            <a:r>
              <a:rPr lang="en-US" smtClean="0"/>
              <a:t>More specific safety orientation</a:t>
            </a:r>
          </a:p>
          <a:p>
            <a:pPr lvl="1" eaLnBrk="1" hangingPunct="1"/>
            <a:r>
              <a:rPr lang="en-US" smtClean="0"/>
              <a:t>Including Emergency procedures </a:t>
            </a:r>
          </a:p>
        </p:txBody>
      </p:sp>
      <p:pic>
        <p:nvPicPr>
          <p:cNvPr id="47108" name="Picture 6"/>
          <p:cNvPicPr>
            <a:picLocks noChangeAspect="1" noChangeArrowheads="1"/>
          </p:cNvPicPr>
          <p:nvPr/>
        </p:nvPicPr>
        <p:blipFill>
          <a:blip r:embed="rId3" cstate="print"/>
          <a:srcRect/>
          <a:stretch>
            <a:fillRect/>
          </a:stretch>
        </p:blipFill>
        <p:spPr bwMode="auto">
          <a:xfrm>
            <a:off x="6000750" y="1071563"/>
            <a:ext cx="2736850" cy="2306637"/>
          </a:xfrm>
          <a:prstGeom prst="rect">
            <a:avLst/>
          </a:prstGeom>
          <a:noFill/>
          <a:ln w="9525">
            <a:noFill/>
            <a:miter lim="800000"/>
            <a:headEnd/>
            <a:tailEnd/>
          </a:ln>
        </p:spPr>
      </p:pic>
      <p:pic>
        <p:nvPicPr>
          <p:cNvPr id="47109" name="Picture 7"/>
          <p:cNvPicPr>
            <a:picLocks noChangeAspect="1" noChangeArrowheads="1"/>
          </p:cNvPicPr>
          <p:nvPr/>
        </p:nvPicPr>
        <p:blipFill>
          <a:blip r:embed="rId4" cstate="print"/>
          <a:srcRect/>
          <a:stretch>
            <a:fillRect/>
          </a:stretch>
        </p:blipFill>
        <p:spPr bwMode="auto">
          <a:xfrm>
            <a:off x="5962650" y="4572000"/>
            <a:ext cx="2657475" cy="1514475"/>
          </a:xfrm>
          <a:prstGeom prst="rect">
            <a:avLst/>
          </a:prstGeom>
          <a:noFill/>
          <a:ln w="9525">
            <a:noFill/>
            <a:miter lim="800000"/>
            <a:headEnd/>
            <a:tailEnd/>
          </a:ln>
        </p:spPr>
      </p:pic>
      <p:sp>
        <p:nvSpPr>
          <p:cNvPr id="47110" name="Slide Number Placeholder 8"/>
          <p:cNvSpPr>
            <a:spLocks noGrp="1"/>
          </p:cNvSpPr>
          <p:nvPr>
            <p:ph type="sldNum" sz="quarter" idx="12"/>
          </p:nvPr>
        </p:nvSpPr>
        <p:spPr>
          <a:noFill/>
        </p:spPr>
        <p:txBody>
          <a:bodyPr/>
          <a:lstStyle/>
          <a:p>
            <a:fld id="{A01EEB4F-1A7B-4D6B-92F7-87BEE9858FC2}" type="slidenum">
              <a:rPr lang="en-CA" smtClean="0">
                <a:cs typeface="Arial" charset="0"/>
              </a:rPr>
              <a:pPr/>
              <a:t>44</a:t>
            </a:fld>
            <a:endParaRPr lang="en-CA"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Finally….	</a:t>
            </a:r>
          </a:p>
        </p:txBody>
      </p:sp>
      <p:sp>
        <p:nvSpPr>
          <p:cNvPr id="48131" name="Rectangle 3"/>
          <p:cNvSpPr>
            <a:spLocks noGrp="1" noChangeArrowheads="1"/>
          </p:cNvSpPr>
          <p:nvPr>
            <p:ph type="body" idx="1"/>
          </p:nvPr>
        </p:nvSpPr>
        <p:spPr/>
        <p:txBody>
          <a:bodyPr/>
          <a:lstStyle/>
          <a:p>
            <a:pPr eaLnBrk="1" hangingPunct="1">
              <a:buFontTx/>
              <a:buNone/>
            </a:pPr>
            <a:r>
              <a:rPr lang="en-US" smtClean="0"/>
              <a:t>Welcome to [your organization]</a:t>
            </a:r>
          </a:p>
          <a:p>
            <a:pPr eaLnBrk="1" hangingPunct="1">
              <a:buFontTx/>
              <a:buNone/>
            </a:pPr>
            <a:endParaRPr lang="en-US" smtClean="0"/>
          </a:p>
          <a:p>
            <a:pPr eaLnBrk="1" hangingPunct="1">
              <a:buFontTx/>
              <a:buNone/>
            </a:pPr>
            <a:r>
              <a:rPr lang="en-US" smtClean="0"/>
              <a:t>Always ask questions if you are unsure!</a:t>
            </a:r>
          </a:p>
          <a:p>
            <a:pPr eaLnBrk="1" hangingPunct="1">
              <a:buFontTx/>
              <a:buNone/>
            </a:pPr>
            <a:endParaRPr lang="en-US" smtClean="0"/>
          </a:p>
          <a:p>
            <a:pPr eaLnBrk="1" hangingPunct="1">
              <a:buFontTx/>
              <a:buNone/>
            </a:pPr>
            <a:r>
              <a:rPr lang="en-US" smtClean="0"/>
              <a:t>If you have any questions, contact</a:t>
            </a:r>
          </a:p>
          <a:p>
            <a:pPr eaLnBrk="1" hangingPunct="1">
              <a:buFontTx/>
              <a:buNone/>
            </a:pPr>
            <a:r>
              <a:rPr lang="en-US" smtClean="0"/>
              <a:t>(name and number)</a:t>
            </a:r>
          </a:p>
        </p:txBody>
      </p:sp>
      <p:sp>
        <p:nvSpPr>
          <p:cNvPr id="48132" name="Slide Number Placeholder 3"/>
          <p:cNvSpPr>
            <a:spLocks noGrp="1"/>
          </p:cNvSpPr>
          <p:nvPr>
            <p:ph type="sldNum" sz="quarter" idx="12"/>
          </p:nvPr>
        </p:nvSpPr>
        <p:spPr>
          <a:noFill/>
        </p:spPr>
        <p:txBody>
          <a:bodyPr/>
          <a:lstStyle/>
          <a:p>
            <a:fld id="{BAC598DC-6B35-44ED-9A3E-CF2A95119880}" type="slidenum">
              <a:rPr lang="en-CA" smtClean="0">
                <a:cs typeface="Arial" charset="0"/>
              </a:rPr>
              <a:pPr/>
              <a:t>45</a:t>
            </a:fld>
            <a:endParaRPr lang="en-CA"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One last time…..</a:t>
            </a:r>
          </a:p>
        </p:txBody>
      </p:sp>
      <p:sp>
        <p:nvSpPr>
          <p:cNvPr id="49155" name="Content Placeholder 2"/>
          <p:cNvSpPr>
            <a:spLocks noGrp="1"/>
          </p:cNvSpPr>
          <p:nvPr>
            <p:ph idx="1"/>
          </p:nvPr>
        </p:nvSpPr>
        <p:spPr>
          <a:xfrm>
            <a:off x="1143000" y="2071688"/>
            <a:ext cx="7772400" cy="4114800"/>
          </a:xfrm>
        </p:spPr>
        <p:txBody>
          <a:bodyPr/>
          <a:lstStyle/>
          <a:p>
            <a:pPr>
              <a:buFontTx/>
              <a:buNone/>
            </a:pPr>
            <a:r>
              <a:rPr lang="en-US" smtClean="0"/>
              <a:t>Any questions?</a:t>
            </a:r>
          </a:p>
        </p:txBody>
      </p:sp>
      <p:pic>
        <p:nvPicPr>
          <p:cNvPr id="53251" name="Picture 3" descr="C:\Users\user\AppData\Local\Microsoft\Windows\Temporary Internet Files\Content.IE5\5XTPSXYA\MCj04348590000[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857750" y="2198688"/>
            <a:ext cx="2825750" cy="2825750"/>
          </a:xfrm>
          <a:prstGeom prst="rect">
            <a:avLst/>
          </a:prstGeom>
          <a:noFill/>
          <a:ln w="9525">
            <a:noFill/>
            <a:miter lim="800000"/>
            <a:headEnd/>
            <a:tailEnd/>
          </a:ln>
        </p:spPr>
      </p:pic>
      <p:sp>
        <p:nvSpPr>
          <p:cNvPr id="49157" name="Slide Number Placeholder 4"/>
          <p:cNvSpPr>
            <a:spLocks noGrp="1"/>
          </p:cNvSpPr>
          <p:nvPr>
            <p:ph type="sldNum" sz="quarter" idx="12"/>
          </p:nvPr>
        </p:nvSpPr>
        <p:spPr>
          <a:noFill/>
        </p:spPr>
        <p:txBody>
          <a:bodyPr/>
          <a:lstStyle/>
          <a:p>
            <a:fld id="{0EB83302-3B0F-4175-88EB-A81FAF7A1C9E}" type="slidenum">
              <a:rPr lang="en-CA" smtClean="0">
                <a:cs typeface="Arial" charset="0"/>
              </a:rPr>
              <a:pPr/>
              <a:t>46</a:t>
            </a:fld>
            <a:endParaRPr lang="en-CA"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3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AppData\Local\Microsoft\Windows\Temporary Internet Files\Content.IE5\KNXAFDRD\MCBD09275_0000[1].wmf"/>
          <p:cNvPicPr>
            <a:picLocks noChangeAspect="1" noChangeArrowheads="1"/>
          </p:cNvPicPr>
          <p:nvPr/>
        </p:nvPicPr>
        <p:blipFill>
          <a:blip r:embed="rId3" cstate="print">
            <a:lum bright="46000"/>
          </a:blip>
          <a:srcRect/>
          <a:stretch>
            <a:fillRect/>
          </a:stretch>
        </p:blipFill>
        <p:spPr bwMode="auto">
          <a:xfrm>
            <a:off x="4357688" y="2928938"/>
            <a:ext cx="4643437" cy="3362325"/>
          </a:xfrm>
          <a:prstGeom prst="rect">
            <a:avLst/>
          </a:prstGeom>
          <a:noFill/>
          <a:effectLst>
            <a:outerShdw blurRad="50800" dist="50800" dir="5400000" algn="ctr" rotWithShape="0">
              <a:srgbClr val="000000">
                <a:alpha val="0"/>
              </a:srgbClr>
            </a:outerShdw>
          </a:effectLst>
        </p:spPr>
      </p:pic>
      <p:sp>
        <p:nvSpPr>
          <p:cNvPr id="7171" name="Title 1"/>
          <p:cNvSpPr>
            <a:spLocks noGrp="1"/>
          </p:cNvSpPr>
          <p:nvPr>
            <p:ph type="title"/>
          </p:nvPr>
        </p:nvSpPr>
        <p:spPr/>
        <p:txBody>
          <a:bodyPr/>
          <a:lstStyle/>
          <a:p>
            <a:r>
              <a:rPr lang="en-US" smtClean="0"/>
              <a:t>OH&amp;S Program Components (continued)</a:t>
            </a:r>
          </a:p>
        </p:txBody>
      </p:sp>
      <p:sp>
        <p:nvSpPr>
          <p:cNvPr id="7172" name="Content Placeholder 2"/>
          <p:cNvSpPr>
            <a:spLocks noGrp="1"/>
          </p:cNvSpPr>
          <p:nvPr>
            <p:ph idx="1"/>
          </p:nvPr>
        </p:nvSpPr>
        <p:spPr/>
        <p:txBody>
          <a:bodyPr/>
          <a:lstStyle/>
          <a:p>
            <a:pPr marL="514350" indent="-514350">
              <a:buFontTx/>
              <a:buAutoNum type="arabicPeriod" startAt="4"/>
            </a:pPr>
            <a:r>
              <a:rPr lang="en-US" smtClean="0"/>
              <a:t>Inspections</a:t>
            </a:r>
          </a:p>
          <a:p>
            <a:pPr marL="514350" indent="-514350">
              <a:buFontTx/>
              <a:buAutoNum type="arabicPeriod" startAt="5"/>
            </a:pPr>
            <a:r>
              <a:rPr lang="en-US" smtClean="0"/>
              <a:t>Incident Investigations</a:t>
            </a:r>
          </a:p>
          <a:p>
            <a:pPr marL="514350" indent="-514350">
              <a:buFontTx/>
              <a:buAutoNum type="arabicPeriod" startAt="5"/>
            </a:pPr>
            <a:r>
              <a:rPr lang="en-US" smtClean="0"/>
              <a:t>Program Administration</a:t>
            </a:r>
          </a:p>
          <a:p>
            <a:pPr marL="514350" indent="-514350">
              <a:buFontTx/>
              <a:buAutoNum type="arabicPeriod" startAt="5"/>
            </a:pPr>
            <a:r>
              <a:rPr lang="en-US" smtClean="0"/>
              <a:t>Joint Health and Safety Committee</a:t>
            </a:r>
          </a:p>
        </p:txBody>
      </p:sp>
      <p:sp>
        <p:nvSpPr>
          <p:cNvPr id="7173" name="Slide Number Placeholder 4"/>
          <p:cNvSpPr>
            <a:spLocks noGrp="1"/>
          </p:cNvSpPr>
          <p:nvPr>
            <p:ph type="sldNum" sz="quarter" idx="12"/>
          </p:nvPr>
        </p:nvSpPr>
        <p:spPr>
          <a:noFill/>
        </p:spPr>
        <p:txBody>
          <a:bodyPr/>
          <a:lstStyle/>
          <a:p>
            <a:fld id="{C3E555A3-0886-49BF-AA64-4F0C14346298}" type="slidenum">
              <a:rPr lang="en-CA" smtClean="0">
                <a:cs typeface="Arial" charset="0"/>
              </a:rPr>
              <a:pPr/>
              <a:t>5</a:t>
            </a:fld>
            <a:endParaRPr lang="en-CA" smtClean="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143000" y="2500313"/>
            <a:ext cx="2857500" cy="2071687"/>
          </a:xfrm>
        </p:spPr>
        <p:txBody>
          <a:bodyPr anchor="t"/>
          <a:lstStyle/>
          <a:p>
            <a:r>
              <a:rPr lang="en-US" smtClean="0"/>
              <a:t>SAFETY </a:t>
            </a:r>
            <a:br>
              <a:rPr lang="en-US" smtClean="0"/>
            </a:br>
            <a:r>
              <a:rPr lang="en-US" smtClean="0"/>
              <a:t>POLICY</a:t>
            </a:r>
            <a:br>
              <a:rPr lang="en-US" smtClean="0"/>
            </a:br>
            <a:r>
              <a:rPr lang="en-US" sz="1200" smtClean="0"/>
              <a:t>(insert your safety policy here)</a:t>
            </a:r>
            <a:endParaRPr lang="en-US" smtClean="0"/>
          </a:p>
        </p:txBody>
      </p:sp>
      <p:pic>
        <p:nvPicPr>
          <p:cNvPr id="8195" name="Picture 2"/>
          <p:cNvPicPr>
            <a:picLocks noGrp="1" noChangeAspect="1" noChangeArrowheads="1"/>
          </p:cNvPicPr>
          <p:nvPr>
            <p:ph idx="4294967295"/>
          </p:nvPr>
        </p:nvPicPr>
        <p:blipFill>
          <a:blip r:embed="rId3" cstate="print"/>
          <a:srcRect/>
          <a:stretch>
            <a:fillRect/>
          </a:stretch>
        </p:blipFill>
        <p:spPr>
          <a:xfrm>
            <a:off x="4143375" y="642938"/>
            <a:ext cx="4783138" cy="5500687"/>
          </a:xfrm>
          <a:noFill/>
        </p:spPr>
      </p:pic>
      <p:sp>
        <p:nvSpPr>
          <p:cNvPr id="8196" name="Slide Number Placeholder 3"/>
          <p:cNvSpPr>
            <a:spLocks noGrp="1"/>
          </p:cNvSpPr>
          <p:nvPr>
            <p:ph type="sldNum" sz="quarter" idx="12"/>
          </p:nvPr>
        </p:nvSpPr>
        <p:spPr>
          <a:noFill/>
        </p:spPr>
        <p:txBody>
          <a:bodyPr/>
          <a:lstStyle/>
          <a:p>
            <a:fld id="{1B52135B-D0BB-4586-A5E3-1F609AAC2327}" type="slidenum">
              <a:rPr lang="en-CA" smtClean="0">
                <a:cs typeface="Arial" charset="0"/>
              </a:rPr>
              <a:pPr/>
              <a:t>6</a:t>
            </a:fld>
            <a:endParaRPr lang="en-CA" smtClean="0">
              <a:cs typeface="Arial" charset="0"/>
            </a:endParaRPr>
          </a:p>
        </p:txBody>
      </p:sp>
      <p:cxnSp>
        <p:nvCxnSpPr>
          <p:cNvPr id="8197" name="Straight Arrow Connector 5"/>
          <p:cNvCxnSpPr>
            <a:cxnSpLocks noChangeShapeType="1"/>
          </p:cNvCxnSpPr>
          <p:nvPr/>
        </p:nvCxnSpPr>
        <p:spPr bwMode="auto">
          <a:xfrm flipV="1">
            <a:off x="3286125" y="3929063"/>
            <a:ext cx="642938" cy="71437"/>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Responsibilities	</a:t>
            </a:r>
          </a:p>
        </p:txBody>
      </p:sp>
      <p:sp>
        <p:nvSpPr>
          <p:cNvPr id="9219" name="Content Placeholder 2"/>
          <p:cNvSpPr>
            <a:spLocks noGrp="1"/>
          </p:cNvSpPr>
          <p:nvPr>
            <p:ph idx="1"/>
          </p:nvPr>
        </p:nvSpPr>
        <p:spPr/>
        <p:txBody>
          <a:bodyPr/>
          <a:lstStyle/>
          <a:p>
            <a:r>
              <a:rPr lang="en-US" smtClean="0"/>
              <a:t>The Organization</a:t>
            </a:r>
          </a:p>
          <a:p>
            <a:r>
              <a:rPr lang="en-US" smtClean="0"/>
              <a:t>Managers</a:t>
            </a:r>
          </a:p>
          <a:p>
            <a:r>
              <a:rPr lang="en-US" smtClean="0"/>
              <a:t>Supervisors</a:t>
            </a:r>
          </a:p>
          <a:p>
            <a:r>
              <a:rPr lang="en-US" smtClean="0"/>
              <a:t>Workers</a:t>
            </a:r>
          </a:p>
        </p:txBody>
      </p:sp>
      <p:pic>
        <p:nvPicPr>
          <p:cNvPr id="9220" name="Picture 2"/>
          <p:cNvPicPr>
            <a:picLocks noChangeAspect="1" noChangeArrowheads="1"/>
          </p:cNvPicPr>
          <p:nvPr/>
        </p:nvPicPr>
        <p:blipFill>
          <a:blip r:embed="rId3" cstate="print"/>
          <a:srcRect/>
          <a:stretch>
            <a:fillRect/>
          </a:stretch>
        </p:blipFill>
        <p:spPr bwMode="auto">
          <a:xfrm>
            <a:off x="4857750" y="2143125"/>
            <a:ext cx="3857625" cy="2571750"/>
          </a:xfrm>
          <a:prstGeom prst="rect">
            <a:avLst/>
          </a:prstGeom>
          <a:noFill/>
          <a:ln w="9525">
            <a:noFill/>
            <a:miter lim="800000"/>
            <a:headEnd/>
            <a:tailEnd/>
          </a:ln>
        </p:spPr>
      </p:pic>
      <p:sp>
        <p:nvSpPr>
          <p:cNvPr id="9221" name="Slide Number Placeholder 4"/>
          <p:cNvSpPr>
            <a:spLocks noGrp="1"/>
          </p:cNvSpPr>
          <p:nvPr>
            <p:ph type="sldNum" sz="quarter" idx="12"/>
          </p:nvPr>
        </p:nvSpPr>
        <p:spPr>
          <a:noFill/>
        </p:spPr>
        <p:txBody>
          <a:bodyPr/>
          <a:lstStyle/>
          <a:p>
            <a:fld id="{4E87762C-44F4-4A99-B9A1-7D80CBC75303}" type="slidenum">
              <a:rPr lang="en-CA" smtClean="0">
                <a:cs typeface="Arial" charset="0"/>
              </a:rPr>
              <a:pPr/>
              <a:t>7</a:t>
            </a:fld>
            <a:endParaRPr lang="en-CA"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Every employee has a right to:</a:t>
            </a:r>
          </a:p>
        </p:txBody>
      </p:sp>
      <p:pic>
        <p:nvPicPr>
          <p:cNvPr id="12291" name="Picture 2"/>
          <p:cNvPicPr>
            <a:picLocks noGrp="1" noChangeAspect="1" noChangeArrowheads="1"/>
          </p:cNvPicPr>
          <p:nvPr>
            <p:ph idx="1"/>
          </p:nvPr>
        </p:nvPicPr>
        <p:blipFill>
          <a:blip r:embed="rId3" cstate="print"/>
          <a:srcRect/>
          <a:stretch>
            <a:fillRect/>
          </a:stretch>
        </p:blipFill>
        <p:spPr>
          <a:xfrm>
            <a:off x="1143000" y="1571625"/>
            <a:ext cx="2357438" cy="1571625"/>
          </a:xfrm>
          <a:noFill/>
        </p:spPr>
      </p:pic>
      <p:pic>
        <p:nvPicPr>
          <p:cNvPr id="12295" name="Picture 2" descr="C:\Users\user\AppData\Local\Microsoft\Windows\Temporary Internet Files\Content.IE5\5XTPSXYA\MCj04126180000[1].wmf"/>
          <p:cNvPicPr>
            <a:picLocks noChangeAspect="1" noChangeArrowheads="1"/>
          </p:cNvPicPr>
          <p:nvPr/>
        </p:nvPicPr>
        <p:blipFill>
          <a:blip r:embed="rId4" cstate="print"/>
          <a:srcRect/>
          <a:stretch>
            <a:fillRect/>
          </a:stretch>
        </p:blipFill>
        <p:spPr bwMode="auto">
          <a:xfrm>
            <a:off x="1714500" y="4929188"/>
            <a:ext cx="1404938" cy="1350962"/>
          </a:xfrm>
          <a:prstGeom prst="rect">
            <a:avLst/>
          </a:prstGeom>
          <a:noFill/>
          <a:ln w="9525">
            <a:noFill/>
            <a:miter lim="800000"/>
            <a:headEnd/>
            <a:tailEnd/>
          </a:ln>
        </p:spPr>
      </p:pic>
      <p:pic>
        <p:nvPicPr>
          <p:cNvPr id="12296" name="Picture 8"/>
          <p:cNvPicPr>
            <a:picLocks noChangeAspect="1" noChangeArrowheads="1"/>
          </p:cNvPicPr>
          <p:nvPr/>
        </p:nvPicPr>
        <p:blipFill>
          <a:blip r:embed="rId5" cstate="print"/>
          <a:srcRect/>
          <a:stretch>
            <a:fillRect/>
          </a:stretch>
        </p:blipFill>
        <p:spPr bwMode="auto">
          <a:xfrm>
            <a:off x="5643563" y="3000375"/>
            <a:ext cx="2751137" cy="1833563"/>
          </a:xfrm>
          <a:prstGeom prst="rect">
            <a:avLst/>
          </a:prstGeom>
          <a:noFill/>
          <a:ln w="9525">
            <a:noFill/>
            <a:miter lim="800000"/>
            <a:headEnd/>
            <a:tailEnd/>
          </a:ln>
        </p:spPr>
      </p:pic>
      <p:sp>
        <p:nvSpPr>
          <p:cNvPr id="10246" name="Slide Number Placeholder 8"/>
          <p:cNvSpPr>
            <a:spLocks noGrp="1"/>
          </p:cNvSpPr>
          <p:nvPr>
            <p:ph type="sldNum" sz="quarter" idx="12"/>
          </p:nvPr>
        </p:nvSpPr>
        <p:spPr>
          <a:noFill/>
        </p:spPr>
        <p:txBody>
          <a:bodyPr/>
          <a:lstStyle/>
          <a:p>
            <a:fld id="{F0B423A7-5710-40FC-B8E2-C5715D59A9AA}" type="slidenum">
              <a:rPr lang="en-CA" smtClean="0">
                <a:cs typeface="Arial" charset="0"/>
              </a:rPr>
              <a:pPr/>
              <a:t>8</a:t>
            </a:fld>
            <a:endParaRPr lang="en-CA" smtClean="0">
              <a:cs typeface="Arial" charset="0"/>
            </a:endParaRPr>
          </a:p>
        </p:txBody>
      </p:sp>
      <p:sp>
        <p:nvSpPr>
          <p:cNvPr id="10" name="TextBox 9"/>
          <p:cNvSpPr txBox="1"/>
          <p:nvPr/>
        </p:nvSpPr>
        <p:spPr>
          <a:xfrm>
            <a:off x="3643313" y="1714500"/>
            <a:ext cx="4643437" cy="1323975"/>
          </a:xfrm>
          <a:prstGeom prst="rect">
            <a:avLst/>
          </a:prstGeom>
          <a:noFill/>
        </p:spPr>
        <p:txBody>
          <a:bodyPr>
            <a:spAutoFit/>
          </a:bodyPr>
          <a:lstStyle/>
          <a:p>
            <a:pPr>
              <a:defRPr/>
            </a:pPr>
            <a:r>
              <a:rPr lang="en-US" sz="4000" dirty="0">
                <a:solidFill>
                  <a:schemeClr val="accent1"/>
                </a:solidFill>
                <a:latin typeface="+mj-lt"/>
              </a:rPr>
              <a:t>KNOW THE HAZARDS</a:t>
            </a:r>
          </a:p>
        </p:txBody>
      </p:sp>
      <p:sp>
        <p:nvSpPr>
          <p:cNvPr id="11" name="TextBox 10"/>
          <p:cNvSpPr txBox="1"/>
          <p:nvPr/>
        </p:nvSpPr>
        <p:spPr>
          <a:xfrm>
            <a:off x="928688" y="3357563"/>
            <a:ext cx="4643437" cy="1200150"/>
          </a:xfrm>
          <a:prstGeom prst="rect">
            <a:avLst/>
          </a:prstGeom>
          <a:noFill/>
        </p:spPr>
        <p:txBody>
          <a:bodyPr>
            <a:spAutoFit/>
          </a:bodyPr>
          <a:lstStyle/>
          <a:p>
            <a:pPr>
              <a:defRPr/>
            </a:pPr>
            <a:r>
              <a:rPr lang="en-US" sz="3600" dirty="0">
                <a:solidFill>
                  <a:schemeClr val="accent1"/>
                </a:solidFill>
                <a:latin typeface="+mj-lt"/>
              </a:rPr>
              <a:t>PARTICIPATE IN SAFETY ACTIVITIES</a:t>
            </a:r>
          </a:p>
        </p:txBody>
      </p:sp>
      <p:sp>
        <p:nvSpPr>
          <p:cNvPr id="15" name="TextBox 14"/>
          <p:cNvSpPr txBox="1"/>
          <p:nvPr/>
        </p:nvSpPr>
        <p:spPr>
          <a:xfrm>
            <a:off x="3357563" y="5143500"/>
            <a:ext cx="5072062" cy="1323975"/>
          </a:xfrm>
          <a:prstGeom prst="rect">
            <a:avLst/>
          </a:prstGeom>
          <a:noFill/>
        </p:spPr>
        <p:txBody>
          <a:bodyPr>
            <a:spAutoFit/>
          </a:bodyPr>
          <a:lstStyle/>
          <a:p>
            <a:pPr>
              <a:defRPr/>
            </a:pPr>
            <a:r>
              <a:rPr lang="en-US" sz="4000" dirty="0">
                <a:solidFill>
                  <a:schemeClr val="accent1"/>
                </a:solidFill>
                <a:latin typeface="+mj-lt"/>
              </a:rPr>
              <a:t>REFUSE UNSAFE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3000" fill="hold"/>
                                        <p:tgtEl>
                                          <p:spTgt spid="12291"/>
                                        </p:tgtEl>
                                        <p:attrNameLst>
                                          <p:attrName>ppt_x</p:attrName>
                                        </p:attrNameLst>
                                      </p:cBhvr>
                                      <p:tavLst>
                                        <p:tav tm="0">
                                          <p:val>
                                            <p:strVal val="0-#ppt_w/2"/>
                                          </p:val>
                                        </p:tav>
                                        <p:tav tm="100000">
                                          <p:val>
                                            <p:strVal val="#ppt_x"/>
                                          </p:val>
                                        </p:tav>
                                      </p:tavLst>
                                    </p:anim>
                                    <p:anim calcmode="lin" valueType="num">
                                      <p:cBhvr additive="base">
                                        <p:cTn id="8" dur="3000" fill="hold"/>
                                        <p:tgtEl>
                                          <p:spTgt spid="1229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0-#ppt_w/2"/>
                                          </p:val>
                                        </p:tav>
                                        <p:tav tm="100000">
                                          <p:val>
                                            <p:strVal val="#ppt_x"/>
                                          </p:val>
                                        </p:tav>
                                      </p:tavLst>
                                    </p:anim>
                                    <p:anim calcmode="lin" valueType="num">
                                      <p:cBhvr additive="base">
                                        <p:cTn id="12" dur="30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0"/>
                                  </p:stCondLst>
                                  <p:childTnLst>
                                    <p:set>
                                      <p:cBhvr>
                                        <p:cTn id="15" dur="1" fill="hold">
                                          <p:stCondLst>
                                            <p:cond delay="0"/>
                                          </p:stCondLst>
                                        </p:cTn>
                                        <p:tgtEl>
                                          <p:spTgt spid="12296"/>
                                        </p:tgtEl>
                                        <p:attrNameLst>
                                          <p:attrName>style.visibility</p:attrName>
                                        </p:attrNameLst>
                                      </p:cBhvr>
                                      <p:to>
                                        <p:strVal val="visible"/>
                                      </p:to>
                                    </p:set>
                                    <p:anim calcmode="lin" valueType="num">
                                      <p:cBhvr additive="base">
                                        <p:cTn id="16" dur="3000" fill="hold"/>
                                        <p:tgtEl>
                                          <p:spTgt spid="12296"/>
                                        </p:tgtEl>
                                        <p:attrNameLst>
                                          <p:attrName>ppt_x</p:attrName>
                                        </p:attrNameLst>
                                      </p:cBhvr>
                                      <p:tavLst>
                                        <p:tav tm="0">
                                          <p:val>
                                            <p:strVal val="1+#ppt_w/2"/>
                                          </p:val>
                                        </p:tav>
                                        <p:tav tm="100000">
                                          <p:val>
                                            <p:strVal val="#ppt_x"/>
                                          </p:val>
                                        </p:tav>
                                      </p:tavLst>
                                    </p:anim>
                                    <p:anim calcmode="lin" valueType="num">
                                      <p:cBhvr additive="base">
                                        <p:cTn id="17" dur="3000" fill="hold"/>
                                        <p:tgtEl>
                                          <p:spTgt spid="1229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0" fill="hold"/>
                                        <p:tgtEl>
                                          <p:spTgt spid="11"/>
                                        </p:tgtEl>
                                        <p:attrNameLst>
                                          <p:attrName>ppt_x</p:attrName>
                                        </p:attrNameLst>
                                      </p:cBhvr>
                                      <p:tavLst>
                                        <p:tav tm="0">
                                          <p:val>
                                            <p:strVal val="1+#ppt_w/2"/>
                                          </p:val>
                                        </p:tav>
                                        <p:tav tm="100000">
                                          <p:val>
                                            <p:strVal val="#ppt_x"/>
                                          </p:val>
                                        </p:tav>
                                      </p:tavLst>
                                    </p:anim>
                                    <p:anim calcmode="lin" valueType="num">
                                      <p:cBhvr additive="base">
                                        <p:cTn id="21" dur="30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 presetClass="entr" presetSubtype="4" fill="hold" nodeType="afterEffect">
                                  <p:stCondLst>
                                    <p:cond delay="150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3000" fill="hold"/>
                                        <p:tgtEl>
                                          <p:spTgt spid="12295"/>
                                        </p:tgtEl>
                                        <p:attrNameLst>
                                          <p:attrName>ppt_x</p:attrName>
                                        </p:attrNameLst>
                                      </p:cBhvr>
                                      <p:tavLst>
                                        <p:tav tm="0">
                                          <p:val>
                                            <p:strVal val="#ppt_x"/>
                                          </p:val>
                                        </p:tav>
                                        <p:tav tm="100000">
                                          <p:val>
                                            <p:strVal val="#ppt_x"/>
                                          </p:val>
                                        </p:tav>
                                      </p:tavLst>
                                    </p:anim>
                                    <p:anim calcmode="lin" valueType="num">
                                      <p:cBhvr additive="base">
                                        <p:cTn id="26" dur="3000" fill="hold"/>
                                        <p:tgtEl>
                                          <p:spTgt spid="122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3000" fill="hold"/>
                                        <p:tgtEl>
                                          <p:spTgt spid="15"/>
                                        </p:tgtEl>
                                        <p:attrNameLst>
                                          <p:attrName>ppt_x</p:attrName>
                                        </p:attrNameLst>
                                      </p:cBhvr>
                                      <p:tavLst>
                                        <p:tav tm="0">
                                          <p:val>
                                            <p:strVal val="#ppt_x"/>
                                          </p:val>
                                        </p:tav>
                                        <p:tav tm="100000">
                                          <p:val>
                                            <p:strVal val="#ppt_x"/>
                                          </p:val>
                                        </p:tav>
                                      </p:tavLst>
                                    </p:anim>
                                    <p:anim calcmode="lin" valueType="num">
                                      <p:cBhvr additive="base">
                                        <p:cTn id="30"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AppData\Local\Microsoft\Windows\Temporary Internet Files\Content.IE5\5XTPSXYA\MCj04126180000[1].wmf"/>
          <p:cNvPicPr>
            <a:picLocks noChangeAspect="1" noChangeArrowheads="1"/>
          </p:cNvPicPr>
          <p:nvPr/>
        </p:nvPicPr>
        <p:blipFill>
          <a:blip r:embed="rId3" cstate="print"/>
          <a:srcRect/>
          <a:stretch>
            <a:fillRect/>
          </a:stretch>
        </p:blipFill>
        <p:spPr bwMode="auto">
          <a:xfrm>
            <a:off x="4929188" y="2500313"/>
            <a:ext cx="4040187" cy="3884612"/>
          </a:xfrm>
          <a:prstGeom prst="rect">
            <a:avLst/>
          </a:prstGeom>
          <a:noFill/>
          <a:ln w="9525">
            <a:noFill/>
            <a:miter lim="800000"/>
            <a:headEnd/>
            <a:tailEnd/>
          </a:ln>
        </p:spPr>
      </p:pic>
      <p:sp>
        <p:nvSpPr>
          <p:cNvPr id="11267" name="Rectangle 3"/>
          <p:cNvSpPr>
            <a:spLocks noGrp="1" noChangeArrowheads="1"/>
          </p:cNvSpPr>
          <p:nvPr>
            <p:ph type="body" idx="1"/>
          </p:nvPr>
        </p:nvSpPr>
        <p:spPr>
          <a:xfrm>
            <a:off x="1071563" y="1714500"/>
            <a:ext cx="7772400" cy="4114800"/>
          </a:xfrm>
        </p:spPr>
        <p:txBody>
          <a:bodyPr/>
          <a:lstStyle/>
          <a:p>
            <a:pPr eaLnBrk="1" hangingPunct="1">
              <a:buFontTx/>
              <a:buNone/>
            </a:pPr>
            <a:r>
              <a:rPr lang="en-US" smtClean="0"/>
              <a:t>   If they have reasonable cause to believe that to do so would create an undue hazard to the health or safety of any person</a:t>
            </a:r>
          </a:p>
        </p:txBody>
      </p:sp>
      <p:sp>
        <p:nvSpPr>
          <p:cNvPr id="11268" name="Rectangle 2"/>
          <p:cNvSpPr>
            <a:spLocks noGrp="1" noChangeArrowheads="1"/>
          </p:cNvSpPr>
          <p:nvPr>
            <p:ph type="title"/>
          </p:nvPr>
        </p:nvSpPr>
        <p:spPr/>
        <p:txBody>
          <a:bodyPr/>
          <a:lstStyle/>
          <a:p>
            <a:pPr eaLnBrk="1" hangingPunct="1"/>
            <a:r>
              <a:rPr lang="en-US" smtClean="0"/>
              <a:t>Right to Refuse</a:t>
            </a:r>
          </a:p>
        </p:txBody>
      </p:sp>
      <p:sp>
        <p:nvSpPr>
          <p:cNvPr id="11269" name="Slide Number Placeholder 4"/>
          <p:cNvSpPr>
            <a:spLocks noGrp="1"/>
          </p:cNvSpPr>
          <p:nvPr>
            <p:ph type="sldNum" sz="quarter" idx="12"/>
          </p:nvPr>
        </p:nvSpPr>
        <p:spPr>
          <a:noFill/>
        </p:spPr>
        <p:txBody>
          <a:bodyPr/>
          <a:lstStyle/>
          <a:p>
            <a:fld id="{A8E47372-8963-4EF8-8DA1-77D4E336EC00}" type="slidenum">
              <a:rPr lang="en-CA" smtClean="0">
                <a:cs typeface="Arial" charset="0"/>
              </a:rPr>
              <a:pPr/>
              <a:t>9</a:t>
            </a:fld>
            <a:endParaRPr lang="en-CA" smtClean="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ck design templat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lack design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Black design templat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Black design template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Black design template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design template</Template>
  <TotalTime>1798</TotalTime>
  <Words>4640</Words>
  <Application>Microsoft Office PowerPoint</Application>
  <PresentationFormat>On-screen Show (4:3)</PresentationFormat>
  <Paragraphs>527</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Black design template</vt:lpstr>
      <vt:lpstr>SAFETY ORIENTATION</vt:lpstr>
      <vt:lpstr>Welcome to [your organization]</vt:lpstr>
      <vt:lpstr>Video</vt:lpstr>
      <vt:lpstr>OH&amp;S Program Components</vt:lpstr>
      <vt:lpstr>OH&amp;S Program Components (continued)</vt:lpstr>
      <vt:lpstr>SAFETY  POLICY (insert your safety policy here)</vt:lpstr>
      <vt:lpstr>Responsibilities </vt:lpstr>
      <vt:lpstr>Every employee has a right to:</vt:lpstr>
      <vt:lpstr>Right to Refuse</vt:lpstr>
      <vt:lpstr>Know the Hazards</vt:lpstr>
      <vt:lpstr>Working Alone or in Isolation</vt:lpstr>
      <vt:lpstr>Violence in the Workplace</vt:lpstr>
      <vt:lpstr>Biohazard Control program</vt:lpstr>
      <vt:lpstr>Workplace Hazardous Materials Information System (WHMIS)</vt:lpstr>
      <vt:lpstr>Hearing Conservation Program</vt:lpstr>
      <vt:lpstr>RSI’s and MSI’s</vt:lpstr>
      <vt:lpstr>General Safety Rules</vt:lpstr>
      <vt:lpstr>In case of injury or incident… </vt:lpstr>
      <vt:lpstr>If you are injured….</vt:lpstr>
      <vt:lpstr>Any questions?</vt:lpstr>
      <vt:lpstr>Quiz  </vt:lpstr>
      <vt:lpstr> 1. Who do you talk to about any safety concerns? </vt:lpstr>
      <vt:lpstr>2.  Employees are responsible to know, understand and follow all applicable WorkSafeBC policies and procedures</vt:lpstr>
      <vt:lpstr>3.  Workers have a right to know, a right to participate, and a right to_________.</vt:lpstr>
      <vt:lpstr>4.  Employees are responsible for ensuring personal protective equipment is properly worn, maintained and stored.</vt:lpstr>
      <vt:lpstr>5.  Before working with hazardous materials you must have WHMIS training</vt:lpstr>
      <vt:lpstr>6.  If you work alone or in isolation you will need to have a pre-assigned check-in procedure in place</vt:lpstr>
      <vt:lpstr>7.  Injuries must be reported to your supervisor when you get around to it</vt:lpstr>
      <vt:lpstr>8.  If exposed to violence in the workplace, workers are expected to get into a physical confrontation </vt:lpstr>
      <vt:lpstr>9.  What type of hazard(s) can office environments contain?</vt:lpstr>
      <vt:lpstr>10.  Proper ergonomics can prevent repetitive strain injuries for office workers</vt:lpstr>
      <vt:lpstr>11.  Back injuries are the least common injury in the workplace</vt:lpstr>
      <vt:lpstr>12. If an object is too heavy for you to lift you should…</vt:lpstr>
      <vt:lpstr>13. You should never try to repair any tool or equipment that is unfamiliar to you</vt:lpstr>
      <vt:lpstr>14.  You are required to be trained before using tools or equipment</vt:lpstr>
      <vt:lpstr>15.  Vaccine is provided for workers who could have work exposure to Hepatitis A or B</vt:lpstr>
      <vt:lpstr>16.  You are required to be trained before entering confined spaces</vt:lpstr>
      <vt:lpstr>17.  You are required to be trained in fall protection if you work above 10 feet</vt:lpstr>
      <vt:lpstr>18.  You must not do traffic control unless you have been trained or certified</vt:lpstr>
      <vt:lpstr>19.  Before locking out any machinery or equipment you are required to be trained in lockout procedures</vt:lpstr>
      <vt:lpstr>20.  Before working in excavations you are required to be trained in excavation and shoring procedures</vt:lpstr>
      <vt:lpstr>Summary</vt:lpstr>
      <vt:lpstr>Questions?</vt:lpstr>
      <vt:lpstr>Next…. </vt:lpstr>
      <vt:lpstr>Finally…. </vt:lpstr>
      <vt:lpstr>One last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BRUSHING UP ON VISUAL AIDS</dc:title>
  <dc:creator>Gord and Cathy Cook</dc:creator>
  <cp:lastModifiedBy>Cook</cp:lastModifiedBy>
  <cp:revision>207</cp:revision>
  <dcterms:created xsi:type="dcterms:W3CDTF">2005-04-02T17:08:13Z</dcterms:created>
  <dcterms:modified xsi:type="dcterms:W3CDTF">2010-06-14T21:00:26Z</dcterms:modified>
</cp:coreProperties>
</file>